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pPr rtl="1"/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لغوي</a:t>
            </a:r>
            <a:br>
              <a:rPr lang="ar-SY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حروف العطف</a:t>
            </a:r>
            <a:endParaRPr lang="en-US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4689D-86A0-42B4-ACD3-F179A96DD88B}"/>
              </a:ext>
            </a:extLst>
          </p:cNvPr>
          <p:cNvSpPr txBox="1">
            <a:spLocks/>
          </p:cNvSpPr>
          <p:nvPr/>
        </p:nvSpPr>
        <p:spPr>
          <a:xfrm>
            <a:off x="457199" y="1223890"/>
            <a:ext cx="6351563" cy="490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20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عنوان 4">
            <a:extLst>
              <a:ext uri="{FF2B5EF4-FFF2-40B4-BE49-F238E27FC236}">
                <a16:creationId xmlns:a16="http://schemas.microsoft.com/office/drawing/2014/main" id="{890AFB79-C755-4527-A53A-FC12D200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10232"/>
            <a:ext cx="8229600" cy="361924"/>
          </a:xfrm>
        </p:spPr>
        <p:txBody>
          <a:bodyPr>
            <a:noAutofit/>
          </a:bodyPr>
          <a:lstStyle/>
          <a:p>
            <a:endParaRPr lang="ar-SY" sz="100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FF0A45A-40A1-4AE9-B8AC-DCD2FF00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900332"/>
            <a:ext cx="6168682" cy="5225831"/>
          </a:xfrm>
        </p:spPr>
        <p:txBody>
          <a:bodyPr/>
          <a:lstStyle/>
          <a:p>
            <a:pPr algn="r" rtl="1"/>
            <a:r>
              <a:rPr lang="ar-SY" b="1" dirty="0"/>
              <a:t>ذهبتُ إلى المسبحِ </a:t>
            </a:r>
            <a:r>
              <a:rPr lang="ar-SY" b="1" dirty="0">
                <a:solidFill>
                  <a:srgbClr val="FF0000"/>
                </a:solidFill>
              </a:rPr>
              <a:t>و</a:t>
            </a:r>
            <a:r>
              <a:rPr lang="ar-SY" b="1" dirty="0"/>
              <a:t>لعبتُ بالرملِ</a:t>
            </a:r>
          </a:p>
          <a:p>
            <a:pPr algn="r" rtl="1"/>
            <a:r>
              <a:rPr lang="ar-SY" b="1" dirty="0"/>
              <a:t>أشربُ حليباً </a:t>
            </a:r>
            <a:r>
              <a:rPr lang="ar-SY" b="1" dirty="0">
                <a:solidFill>
                  <a:srgbClr val="FF0000"/>
                </a:solidFill>
              </a:rPr>
              <a:t>أو</a:t>
            </a:r>
            <a:r>
              <a:rPr lang="ar-SY" b="1" dirty="0"/>
              <a:t> عصيراً</a:t>
            </a:r>
          </a:p>
          <a:p>
            <a:pPr algn="r" rtl="1"/>
            <a:r>
              <a:rPr lang="ar-SY" b="1" dirty="0"/>
              <a:t>مضتِ السنونَ ,</a:t>
            </a:r>
            <a:r>
              <a:rPr lang="ar-SY" b="1" dirty="0">
                <a:solidFill>
                  <a:srgbClr val="FF0000"/>
                </a:solidFill>
              </a:rPr>
              <a:t>ثم </a:t>
            </a:r>
            <a:r>
              <a:rPr lang="ar-SY" b="1" dirty="0"/>
              <a:t>جاءَ الجفافُ</a:t>
            </a:r>
          </a:p>
          <a:p>
            <a:pPr algn="r" rtl="1"/>
            <a:r>
              <a:rPr lang="ar-SY" b="1" dirty="0"/>
              <a:t>أقبلَ الشتاءُ </a:t>
            </a:r>
            <a:r>
              <a:rPr lang="ar-SY" b="1" dirty="0">
                <a:solidFill>
                  <a:srgbClr val="FF0000"/>
                </a:solidFill>
              </a:rPr>
              <a:t>ف</a:t>
            </a:r>
            <a:r>
              <a:rPr lang="ar-SY" b="1" dirty="0"/>
              <a:t>الربيعُ</a:t>
            </a:r>
          </a:p>
          <a:p>
            <a:pPr algn="r" rtl="1"/>
            <a:r>
              <a:rPr lang="ar-SY" b="1" dirty="0"/>
              <a:t>أحبُّ الشتاءَ </a:t>
            </a:r>
            <a:r>
              <a:rPr lang="ar-SY" b="1" dirty="0">
                <a:solidFill>
                  <a:srgbClr val="FF0000"/>
                </a:solidFill>
              </a:rPr>
              <a:t>بلِ</a:t>
            </a:r>
            <a:r>
              <a:rPr lang="ar-SY" b="1" dirty="0"/>
              <a:t> الربيعَ</a:t>
            </a:r>
          </a:p>
          <a:p>
            <a:pPr algn="r" rtl="1"/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BBEF2AB-E1B4-46F5-9730-8EE8B93D73FE}"/>
              </a:ext>
            </a:extLst>
          </p:cNvPr>
          <p:cNvSpPr/>
          <p:nvPr/>
        </p:nvSpPr>
        <p:spPr>
          <a:xfrm>
            <a:off x="2855741" y="4775350"/>
            <a:ext cx="3953021" cy="14243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b="1" dirty="0"/>
              <a:t>أتعلم</a:t>
            </a:r>
          </a:p>
          <a:p>
            <a:pPr algn="ctr"/>
            <a:r>
              <a:rPr lang="ar-SY" sz="2800" b="1" dirty="0"/>
              <a:t>أسمي (</a:t>
            </a:r>
            <a:r>
              <a:rPr lang="ar-SY" sz="2800" b="1" dirty="0">
                <a:solidFill>
                  <a:srgbClr val="FF0000"/>
                </a:solidFill>
              </a:rPr>
              <a:t>الفاء ,بل , و , أو ,ثم</a:t>
            </a:r>
            <a:r>
              <a:rPr lang="ar-SY" sz="2800" b="1" dirty="0"/>
              <a:t>)</a:t>
            </a:r>
          </a:p>
          <a:p>
            <a:pPr algn="ctr"/>
            <a:r>
              <a:rPr lang="ar-SY" sz="2800" b="1" dirty="0"/>
              <a:t>أحرف عطف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rtl="1"/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أضعُ في الفراغِ حرفَ العطفِ المناسبِ (</a:t>
            </a:r>
            <a:r>
              <a:rPr lang="ar-SY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,و ,ثم</a:t>
            </a: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فيما يأتي: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1994D69-E350-4168-93A0-801F28D6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7772400" cy="4846003"/>
          </a:xfrm>
        </p:spPr>
        <p:txBody>
          <a:bodyPr/>
          <a:lstStyle/>
          <a:p>
            <a:pPr algn="r" rtl="1"/>
            <a:r>
              <a:rPr lang="ar-SY" b="1" dirty="0"/>
              <a:t>أرتدي ثيابي  </a:t>
            </a:r>
            <a:r>
              <a:rPr lang="ar-SY" b="1" dirty="0">
                <a:solidFill>
                  <a:srgbClr val="0070C0"/>
                </a:solidFill>
              </a:rPr>
              <a:t>     </a:t>
            </a:r>
            <a:r>
              <a:rPr lang="ar-SY" b="1" dirty="0"/>
              <a:t>أذهبُ إلى المدرسة</a:t>
            </a:r>
          </a:p>
          <a:p>
            <a:pPr algn="r" rtl="1"/>
            <a:r>
              <a:rPr lang="ar-SY" b="1" dirty="0"/>
              <a:t>أرسم بطةً      حصاناً</a:t>
            </a:r>
          </a:p>
          <a:p>
            <a:pPr algn="r" rtl="1"/>
            <a:r>
              <a:rPr lang="ar-SY" b="1" dirty="0"/>
              <a:t>نخرجُ إلى الطبيعة      نشاهد المناظر الجميلة</a:t>
            </a:r>
          </a:p>
          <a:p>
            <a:pPr algn="r" rtl="1"/>
            <a:endParaRPr lang="ar-SY" b="1" dirty="0"/>
          </a:p>
          <a:p>
            <a:pPr algn="r" rtl="1"/>
            <a:endParaRPr lang="ar-SY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4BDE510-C1ED-4F3D-A0E8-54B4A2B4BE69}"/>
              </a:ext>
            </a:extLst>
          </p:cNvPr>
          <p:cNvSpPr/>
          <p:nvPr/>
        </p:nvSpPr>
        <p:spPr>
          <a:xfrm>
            <a:off x="5528604" y="1423073"/>
            <a:ext cx="464233" cy="2986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ثم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275697B-BA4E-46D7-8088-93E1FFF49D1E}"/>
              </a:ext>
            </a:extLst>
          </p:cNvPr>
          <p:cNvSpPr/>
          <p:nvPr/>
        </p:nvSpPr>
        <p:spPr>
          <a:xfrm>
            <a:off x="5992837" y="2025748"/>
            <a:ext cx="464234" cy="2986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أ</a:t>
            </a:r>
            <a:r>
              <a:rPr lang="ar-SY" sz="2400" b="1">
                <a:solidFill>
                  <a:schemeClr val="tx1"/>
                </a:solidFill>
              </a:rPr>
              <a:t>و</a:t>
            </a:r>
            <a:endParaRPr lang="ar-SY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AA38049-24F7-455E-A09C-43F7556753BB}"/>
              </a:ext>
            </a:extLst>
          </p:cNvPr>
          <p:cNvSpPr/>
          <p:nvPr/>
        </p:nvSpPr>
        <p:spPr>
          <a:xfrm>
            <a:off x="4937762" y="2588455"/>
            <a:ext cx="464233" cy="3798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و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FA697158-00F5-45DD-99D9-48ED1C81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3200" b="1" dirty="0">
                <a:solidFill>
                  <a:srgbClr val="FF0000"/>
                </a:solidFill>
              </a:rPr>
              <a:t>أجيب عن الأسئلة التالية:</a:t>
            </a: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F25443BA-94A0-4AC2-924F-15AB6D7AF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1891" y="1638886"/>
            <a:ext cx="1555652" cy="2549769"/>
          </a:xfrm>
        </p:spPr>
        <p:txBody>
          <a:bodyPr>
            <a:normAutofit/>
          </a:bodyPr>
          <a:lstStyle/>
          <a:p>
            <a:pPr algn="r" rtl="1">
              <a:buClr>
                <a:schemeClr val="bg1"/>
              </a:buClr>
            </a:pPr>
            <a:r>
              <a:rPr lang="ar-SY" sz="2400" b="1" dirty="0">
                <a:solidFill>
                  <a:srgbClr val="0070C0"/>
                </a:solidFill>
              </a:rPr>
              <a:t>نعم</a:t>
            </a:r>
          </a:p>
          <a:p>
            <a:pPr algn="r" rtl="1">
              <a:buClr>
                <a:schemeClr val="bg1"/>
              </a:buClr>
            </a:pPr>
            <a:r>
              <a:rPr lang="ar-SY" sz="2400" b="1" dirty="0">
                <a:solidFill>
                  <a:srgbClr val="0070C0"/>
                </a:solidFill>
              </a:rPr>
              <a:t>بلى</a:t>
            </a:r>
          </a:p>
          <a:p>
            <a:pPr algn="r" rtl="1">
              <a:buClr>
                <a:schemeClr val="bg1"/>
              </a:buClr>
            </a:pPr>
            <a:r>
              <a:rPr lang="ar-SY" sz="2400" b="1" dirty="0">
                <a:solidFill>
                  <a:srgbClr val="0070C0"/>
                </a:solidFill>
              </a:rPr>
              <a:t>لا </a:t>
            </a:r>
          </a:p>
        </p:txBody>
      </p:sp>
      <p:sp>
        <p:nvSpPr>
          <p:cNvPr id="8" name="عنصر نائب للمحتوى 7">
            <a:extLst>
              <a:ext uri="{FF2B5EF4-FFF2-40B4-BE49-F238E27FC236}">
                <a16:creationId xmlns:a16="http://schemas.microsoft.com/office/drawing/2014/main" id="{D8F68265-7003-4917-A514-67C57794C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1055" y="1600200"/>
            <a:ext cx="4001087" cy="4525963"/>
          </a:xfrm>
        </p:spPr>
        <p:txBody>
          <a:bodyPr>
            <a:normAutofit/>
          </a:bodyPr>
          <a:lstStyle/>
          <a:p>
            <a:pPr algn="r" rtl="1"/>
            <a:r>
              <a:rPr lang="ar-SY" sz="2400" b="1" dirty="0"/>
              <a:t>ألستَ تريدُ ان نذهب إلى النزهة</a:t>
            </a:r>
          </a:p>
          <a:p>
            <a:pPr algn="r" rtl="1"/>
            <a:r>
              <a:rPr lang="ar-SY" sz="2400" b="1" dirty="0"/>
              <a:t>أتحب المطالعة</a:t>
            </a:r>
          </a:p>
          <a:p>
            <a:pPr algn="r" rtl="1"/>
            <a:r>
              <a:rPr lang="ar-SY" sz="2400" b="1" dirty="0"/>
              <a:t>هل تقطف أزهار الحديقة</a:t>
            </a:r>
          </a:p>
        </p:txBody>
      </p:sp>
      <p:graphicFrame>
        <p:nvGraphicFramePr>
          <p:cNvPr id="6" name="عنصر 5">
            <a:extLst>
              <a:ext uri="{FF2B5EF4-FFF2-40B4-BE49-F238E27FC236}">
                <a16:creationId xmlns:a16="http://schemas.microsoft.com/office/drawing/2014/main" id="{3DEC12DD-E3E3-4ABF-848F-324EA1030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81438"/>
              </p:ext>
            </p:extLst>
          </p:nvPr>
        </p:nvGraphicFramePr>
        <p:xfrm>
          <a:off x="9098280" y="-34925"/>
          <a:ext cx="45719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4" imgW="6629729" imgH="309733" progId="Word.Document.12">
                  <p:embed/>
                </p:oleObj>
              </mc:Choice>
              <mc:Fallback>
                <p:oleObj name="Document" r:id="rId4" imgW="6629729" imgH="309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8280" y="-34925"/>
                        <a:ext cx="45719" cy="4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مستطيل 8">
            <a:extLst>
              <a:ext uri="{FF2B5EF4-FFF2-40B4-BE49-F238E27FC236}">
                <a16:creationId xmlns:a16="http://schemas.microsoft.com/office/drawing/2014/main" id="{887FA337-FCFA-473C-83C2-4BD0C93252D4}"/>
              </a:ext>
            </a:extLst>
          </p:cNvPr>
          <p:cNvSpPr/>
          <p:nvPr/>
        </p:nvSpPr>
        <p:spPr>
          <a:xfrm>
            <a:off x="4720882" y="3105443"/>
            <a:ext cx="3171093" cy="16775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أسمِّ كل من ( نعم , بلى , لا)</a:t>
            </a:r>
          </a:p>
          <a:p>
            <a:pPr algn="ctr"/>
            <a:r>
              <a:rPr lang="ar-SY" sz="2400" b="1" dirty="0"/>
              <a:t>حرفَ جواب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5863F27E-5A02-4EF7-9BA7-7BB7CA00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3200" b="1" dirty="0">
                <a:solidFill>
                  <a:srgbClr val="00B050"/>
                </a:solidFill>
              </a:rPr>
              <a:t>أصوغ سؤالاً لكل إجابة ٍ فيما يأتي: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1D18243B-B14E-4879-BE54-6AC2F0341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2300" y="1582615"/>
            <a:ext cx="2667000" cy="4525963"/>
          </a:xfrm>
        </p:spPr>
        <p:txBody>
          <a:bodyPr/>
          <a:lstStyle/>
          <a:p>
            <a:pPr algn="r" rtl="1">
              <a:buClr>
                <a:schemeClr val="bg1"/>
              </a:buClr>
            </a:pPr>
            <a:r>
              <a:rPr lang="ar-SY" b="1" dirty="0"/>
              <a:t>بلى , أحب الفواكه</a:t>
            </a:r>
          </a:p>
          <a:p>
            <a:pPr algn="r" rtl="1">
              <a:buClr>
                <a:schemeClr val="bg1"/>
              </a:buClr>
            </a:pPr>
            <a:r>
              <a:rPr lang="ar-SY" b="1" dirty="0"/>
              <a:t>نعم , سافر حسام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2763809-9CA6-40BB-A99A-C56466C2C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9791" y="1600200"/>
            <a:ext cx="3031588" cy="4525963"/>
          </a:xfrm>
        </p:spPr>
        <p:txBody>
          <a:bodyPr/>
          <a:lstStyle/>
          <a:p>
            <a:pPr algn="r" rtl="1"/>
            <a:r>
              <a:rPr lang="ar-SY" b="1" dirty="0"/>
              <a:t>ألست </a:t>
            </a:r>
            <a:r>
              <a:rPr lang="ar-SY" b="1" dirty="0">
                <a:solidFill>
                  <a:srgbClr val="C00000"/>
                </a:solidFill>
              </a:rPr>
              <a:t>تحب الفواكه</a:t>
            </a:r>
            <a:r>
              <a:rPr lang="ar-SY" b="1" dirty="0"/>
              <a:t> ؟</a:t>
            </a:r>
          </a:p>
          <a:p>
            <a:pPr algn="r" rtl="1"/>
            <a:r>
              <a:rPr lang="ar-SY" b="1" dirty="0"/>
              <a:t>هل </a:t>
            </a:r>
            <a:r>
              <a:rPr lang="ar-SY" b="1" dirty="0">
                <a:solidFill>
                  <a:srgbClr val="C00000"/>
                </a:solidFill>
              </a:rPr>
              <a:t>سافر حسام</a:t>
            </a:r>
            <a:r>
              <a:rPr lang="ar-SY" b="1" dirty="0"/>
              <a:t> ؟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170</TotalTime>
  <Words>131</Words>
  <Application>Microsoft Office PowerPoint</Application>
  <PresentationFormat>عرض على الشاشة (4:3)</PresentationFormat>
  <Paragraphs>30</Paragraphs>
  <Slides>5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Document</vt:lpstr>
      <vt:lpstr>تدريب لغوي حروف العطف</vt:lpstr>
      <vt:lpstr>عرض تقديمي في PowerPoint</vt:lpstr>
      <vt:lpstr>أضعُ في الفراغِ حرفَ العطفِ المناسبِ (أو ,و ,ثم) فيما يأتي:</vt:lpstr>
      <vt:lpstr>أجيب عن الأسئلة التالية:</vt:lpstr>
      <vt:lpstr>أصوغ سؤالاً لكل إجابة ٍ فيما يأتي: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أحمد</cp:lastModifiedBy>
  <cp:revision>29</cp:revision>
  <dcterms:created xsi:type="dcterms:W3CDTF">2020-05-02T02:36:07Z</dcterms:created>
  <dcterms:modified xsi:type="dcterms:W3CDTF">2020-05-14T19:55:08Z</dcterms:modified>
</cp:coreProperties>
</file>