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9" r:id="rId4"/>
    <p:sldId id="262" r:id="rId5"/>
    <p:sldId id="261" r:id="rId6"/>
    <p:sldId id="263" r:id="rId7"/>
    <p:sldId id="264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2546"/>
    <a:srgbClr val="FF5050"/>
    <a:srgbClr val="C22C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>
            <a:normAutofit/>
          </a:bodyPr>
          <a:lstStyle/>
          <a:p>
            <a:r>
              <a:rPr lang="ar-SA" sz="6000" b="1" dirty="0" smtClean="0">
                <a:solidFill>
                  <a:srgbClr val="7030A0"/>
                </a:solidFill>
              </a:rPr>
              <a:t>أحْلَى الْبُلدَان</a:t>
            </a:r>
            <a:endParaRPr lang="en-US" sz="6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7030A0"/>
                </a:solidFill>
              </a:rPr>
              <a:t>الأهداف التعليمية: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1946"/>
            <a:ext cx="8229600" cy="4884217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ar-DZ" dirty="0"/>
              <a:t> </a:t>
            </a:r>
            <a:r>
              <a:rPr lang="ar-DZ" dirty="0" smtClean="0"/>
              <a:t>ي</a:t>
            </a:r>
            <a:r>
              <a:rPr lang="ar-SA" dirty="0" smtClean="0"/>
              <a:t>ُ</a:t>
            </a:r>
            <a:r>
              <a:rPr lang="ar-DZ" dirty="0" smtClean="0"/>
              <a:t>توق</a:t>
            </a:r>
            <a:r>
              <a:rPr lang="ar-SA" dirty="0" smtClean="0"/>
              <a:t>َّ</a:t>
            </a:r>
            <a:r>
              <a:rPr lang="ar-DZ" dirty="0" smtClean="0"/>
              <a:t>ع</a:t>
            </a:r>
            <a:r>
              <a:rPr lang="ar-SA" dirty="0" smtClean="0"/>
              <a:t>ُ</a:t>
            </a:r>
            <a:r>
              <a:rPr lang="ar-DZ" dirty="0" smtClean="0"/>
              <a:t> من</a:t>
            </a:r>
            <a:r>
              <a:rPr lang="ar-SA" dirty="0" smtClean="0"/>
              <a:t>ْ</a:t>
            </a:r>
            <a:r>
              <a:rPr lang="ar-DZ" dirty="0" smtClean="0"/>
              <a:t>ك</a:t>
            </a:r>
            <a:r>
              <a:rPr lang="ar-SA" dirty="0" smtClean="0"/>
              <a:t>َ</a:t>
            </a:r>
            <a:r>
              <a:rPr lang="ar-DZ" dirty="0" smtClean="0"/>
              <a:t> </a:t>
            </a:r>
            <a:r>
              <a:rPr lang="ar-DZ" dirty="0"/>
              <a:t>عزيزي </a:t>
            </a:r>
            <a:r>
              <a:rPr lang="ar-DZ" dirty="0" smtClean="0"/>
              <a:t>الت</a:t>
            </a:r>
            <a:r>
              <a:rPr lang="ar-SA" dirty="0" smtClean="0"/>
              <a:t>ِّ</a:t>
            </a:r>
            <a:r>
              <a:rPr lang="ar-DZ" dirty="0" err="1" smtClean="0"/>
              <a:t>لميذ</a:t>
            </a:r>
            <a:r>
              <a:rPr lang="ar-SA" dirty="0" smtClean="0"/>
              <a:t>َ</a:t>
            </a:r>
            <a:r>
              <a:rPr lang="ar-DZ" dirty="0" smtClean="0"/>
              <a:t> </a:t>
            </a:r>
            <a:r>
              <a:rPr lang="ar-DZ" dirty="0"/>
              <a:t>في </a:t>
            </a:r>
            <a:r>
              <a:rPr lang="ar-DZ" dirty="0" smtClean="0"/>
              <a:t>ن</a:t>
            </a:r>
            <a:r>
              <a:rPr lang="ar-SA" dirty="0" smtClean="0"/>
              <a:t>ِ</a:t>
            </a:r>
            <a:r>
              <a:rPr lang="ar-DZ" dirty="0" err="1" smtClean="0"/>
              <a:t>هاي</a:t>
            </a:r>
            <a:r>
              <a:rPr lang="ar-SA" dirty="0" smtClean="0"/>
              <a:t>َ</a:t>
            </a:r>
            <a:r>
              <a:rPr lang="ar-DZ" dirty="0" smtClean="0"/>
              <a:t>ة</a:t>
            </a:r>
            <a:r>
              <a:rPr lang="ar-SA" dirty="0" smtClean="0"/>
              <a:t>ِ</a:t>
            </a:r>
            <a:r>
              <a:rPr lang="ar-DZ" dirty="0" smtClean="0"/>
              <a:t> </a:t>
            </a:r>
            <a:r>
              <a:rPr lang="ar-DZ" dirty="0"/>
              <a:t>هذا </a:t>
            </a:r>
            <a:r>
              <a:rPr lang="ar-DZ" dirty="0" smtClean="0"/>
              <a:t>الدرس</a:t>
            </a:r>
            <a:r>
              <a:rPr lang="ar-SA" dirty="0" smtClean="0"/>
              <a:t>ِ</a:t>
            </a:r>
            <a:r>
              <a:rPr lang="ar-DZ" dirty="0" smtClean="0"/>
              <a:t> أن</a:t>
            </a:r>
            <a:r>
              <a:rPr lang="ar-SA" dirty="0" smtClean="0"/>
              <a:t>ْ</a:t>
            </a:r>
            <a:r>
              <a:rPr lang="ar-DZ" dirty="0" smtClean="0"/>
              <a:t> تكون</a:t>
            </a:r>
            <a:r>
              <a:rPr lang="ar-SA" dirty="0" smtClean="0"/>
              <a:t>َ</a:t>
            </a:r>
            <a:r>
              <a:rPr lang="ar-DZ" dirty="0" smtClean="0"/>
              <a:t> قادرا</a:t>
            </a:r>
            <a:r>
              <a:rPr lang="ar-SA" dirty="0" smtClean="0"/>
              <a:t>ً</a:t>
            </a:r>
            <a:r>
              <a:rPr lang="ar-DZ" dirty="0" smtClean="0"/>
              <a:t> </a:t>
            </a:r>
            <a:r>
              <a:rPr lang="ar-DZ" dirty="0"/>
              <a:t>على :</a:t>
            </a:r>
            <a:endParaRPr lang="en-US" dirty="0"/>
          </a:p>
          <a:p>
            <a:pPr marL="0" indent="0" algn="r" rtl="1">
              <a:buNone/>
            </a:pPr>
            <a:r>
              <a:rPr lang="en-US" dirty="0"/>
              <a:t>١</a:t>
            </a:r>
            <a:r>
              <a:rPr lang="ar-DZ" dirty="0"/>
              <a:t>- </a:t>
            </a:r>
            <a:r>
              <a:rPr lang="ar-DZ" dirty="0" smtClean="0"/>
              <a:t>قر</a:t>
            </a:r>
            <a:r>
              <a:rPr lang="ar-SY" dirty="0" smtClean="0"/>
              <a:t>ا</a:t>
            </a:r>
            <a:r>
              <a:rPr lang="ar-DZ" dirty="0" smtClean="0"/>
              <a:t>ء</a:t>
            </a:r>
            <a:r>
              <a:rPr lang="ar-SY" dirty="0" smtClean="0"/>
              <a:t>َ</a:t>
            </a:r>
            <a:r>
              <a:rPr lang="ar-DZ" dirty="0" smtClean="0"/>
              <a:t>ة</a:t>
            </a:r>
            <a:r>
              <a:rPr lang="ar-SY" dirty="0" smtClean="0"/>
              <a:t>ِ</a:t>
            </a:r>
            <a:r>
              <a:rPr lang="ar-DZ" dirty="0" smtClean="0"/>
              <a:t> الن</a:t>
            </a:r>
            <a:r>
              <a:rPr lang="ar-SY" dirty="0" smtClean="0"/>
              <a:t>َّ</a:t>
            </a:r>
            <a:r>
              <a:rPr lang="ar-DZ" dirty="0" smtClean="0"/>
              <a:t>ص</a:t>
            </a:r>
            <a:r>
              <a:rPr lang="ar-SY" dirty="0" smtClean="0"/>
              <a:t>ِّ</a:t>
            </a:r>
            <a:r>
              <a:rPr lang="ar-DZ" dirty="0" smtClean="0"/>
              <a:t> قراء</a:t>
            </a:r>
            <a:r>
              <a:rPr lang="ar-SY" dirty="0" smtClean="0"/>
              <a:t>َ</a:t>
            </a:r>
            <a:r>
              <a:rPr lang="ar-DZ" dirty="0" smtClean="0"/>
              <a:t>ة</a:t>
            </a:r>
            <a:r>
              <a:rPr lang="ar-SY" dirty="0" smtClean="0"/>
              <a:t>ً</a:t>
            </a:r>
            <a:r>
              <a:rPr lang="ar-DZ" dirty="0" smtClean="0"/>
              <a:t> صحيحة</a:t>
            </a:r>
            <a:r>
              <a:rPr lang="ar-SY" dirty="0" smtClean="0"/>
              <a:t>ً</a:t>
            </a:r>
            <a:r>
              <a:rPr lang="ar-DZ" dirty="0" smtClean="0"/>
              <a:t> </a:t>
            </a:r>
            <a:r>
              <a:rPr lang="ar-DZ" dirty="0" err="1" smtClean="0"/>
              <a:t>وم</a:t>
            </a:r>
            <a:r>
              <a:rPr lang="ar-SY" dirty="0" smtClean="0"/>
              <a:t>ُ</a:t>
            </a:r>
            <a:r>
              <a:rPr lang="ar-DZ" dirty="0" smtClean="0"/>
              <a:t>عب</a:t>
            </a:r>
            <a:r>
              <a:rPr lang="ar-SY" dirty="0" smtClean="0"/>
              <a:t>ِّ</a:t>
            </a:r>
            <a:r>
              <a:rPr lang="ar-DZ" dirty="0" err="1" smtClean="0"/>
              <a:t>رة</a:t>
            </a:r>
            <a:r>
              <a:rPr lang="ar-SY" dirty="0" smtClean="0"/>
              <a:t>ً</a:t>
            </a:r>
            <a:r>
              <a:rPr lang="ar-DZ" dirty="0" smtClean="0"/>
              <a:t> مراع</a:t>
            </a:r>
            <a:r>
              <a:rPr lang="ar-SY" dirty="0" smtClean="0"/>
              <a:t>ِ</a:t>
            </a:r>
            <a:r>
              <a:rPr lang="ar-DZ" dirty="0" smtClean="0"/>
              <a:t>يا</a:t>
            </a:r>
            <a:r>
              <a:rPr lang="ar-SY" dirty="0" smtClean="0"/>
              <a:t>ً</a:t>
            </a:r>
            <a:r>
              <a:rPr lang="ar-DZ" dirty="0" smtClean="0"/>
              <a:t> </a:t>
            </a:r>
            <a:r>
              <a:rPr lang="ar-SA" dirty="0" smtClean="0"/>
              <a:t>مَخَارجَ الْحُروفِ </a:t>
            </a:r>
            <a:r>
              <a:rPr lang="ar-DZ" dirty="0" smtClean="0"/>
              <a:t>والح</a:t>
            </a:r>
            <a:r>
              <a:rPr lang="ar-SA" dirty="0" smtClean="0"/>
              <a:t>َ</a:t>
            </a:r>
            <a:r>
              <a:rPr lang="ar-DZ" dirty="0" err="1" smtClean="0"/>
              <a:t>ركات</a:t>
            </a:r>
            <a:r>
              <a:rPr lang="ar-SA" dirty="0" smtClean="0"/>
              <a:t>ِ</a:t>
            </a:r>
            <a:r>
              <a:rPr lang="ar-DZ" dirty="0" smtClean="0"/>
              <a:t> </a:t>
            </a:r>
            <a:r>
              <a:rPr lang="ar-DZ" dirty="0"/>
              <a:t>.</a:t>
            </a:r>
            <a:endParaRPr lang="en-US" dirty="0"/>
          </a:p>
          <a:p>
            <a:pPr marL="0" indent="0" algn="r" rtl="1">
              <a:buNone/>
            </a:pPr>
            <a:r>
              <a:rPr lang="en-US" dirty="0" smtClean="0"/>
              <a:t>٢     </a:t>
            </a:r>
            <a:r>
              <a:rPr lang="ar-DZ" dirty="0" smtClean="0"/>
              <a:t>- </a:t>
            </a:r>
            <a:r>
              <a:rPr lang="ar-DZ" dirty="0" smtClean="0"/>
              <a:t>ا</a:t>
            </a:r>
            <a:r>
              <a:rPr lang="ar-SA" dirty="0" smtClean="0"/>
              <a:t>ِ</a:t>
            </a:r>
            <a:r>
              <a:rPr lang="ar-DZ" dirty="0" err="1" smtClean="0"/>
              <a:t>ختيار</a:t>
            </a:r>
            <a:r>
              <a:rPr lang="ar-SA" dirty="0" smtClean="0"/>
              <a:t>ِ</a:t>
            </a:r>
            <a:r>
              <a:rPr lang="ar-DZ" dirty="0" smtClean="0"/>
              <a:t> الم</a:t>
            </a:r>
            <a:r>
              <a:rPr lang="ar-SA" dirty="0" smtClean="0"/>
              <a:t>َ</a:t>
            </a:r>
            <a:r>
              <a:rPr lang="ar-DZ" dirty="0" smtClean="0"/>
              <a:t>عن</a:t>
            </a:r>
            <a:r>
              <a:rPr lang="ar-SA" dirty="0" smtClean="0"/>
              <a:t>َ</a:t>
            </a:r>
            <a:r>
              <a:rPr lang="ar-DZ" dirty="0" smtClean="0"/>
              <a:t>ى الص</a:t>
            </a:r>
            <a:r>
              <a:rPr lang="ar-SA" dirty="0" smtClean="0"/>
              <a:t>َّ</a:t>
            </a:r>
            <a:r>
              <a:rPr lang="ar-DZ" dirty="0" smtClean="0"/>
              <a:t>ح</a:t>
            </a:r>
            <a:r>
              <a:rPr lang="ar-SA" dirty="0" smtClean="0"/>
              <a:t>ِ</a:t>
            </a:r>
            <a:r>
              <a:rPr lang="ar-DZ" dirty="0" err="1" smtClean="0"/>
              <a:t>يح</a:t>
            </a:r>
            <a:r>
              <a:rPr lang="ar-DZ" dirty="0" smtClean="0"/>
              <a:t> للكلمات</a:t>
            </a:r>
            <a:r>
              <a:rPr lang="ar-SA" dirty="0" smtClean="0"/>
              <a:t>ِ</a:t>
            </a:r>
            <a:r>
              <a:rPr lang="ar-DZ" dirty="0" smtClean="0"/>
              <a:t> الجديدة</a:t>
            </a:r>
            <a:r>
              <a:rPr lang="ar-SA" dirty="0" smtClean="0"/>
              <a:t>ِ</a:t>
            </a:r>
            <a:r>
              <a:rPr lang="ar-DZ" dirty="0" smtClean="0"/>
              <a:t> </a:t>
            </a:r>
            <a:r>
              <a:rPr lang="ar-DZ" dirty="0"/>
              <a:t>.</a:t>
            </a:r>
            <a:endParaRPr lang="en-US" dirty="0"/>
          </a:p>
          <a:p>
            <a:pPr marL="0" indent="0" algn="ctr" rtl="1">
              <a:buNone/>
            </a:pPr>
            <a:r>
              <a:rPr lang="ar-SY" dirty="0" smtClean="0"/>
              <a:t>              3- </a:t>
            </a:r>
            <a:r>
              <a:rPr lang="ar-DZ" dirty="0" smtClean="0"/>
              <a:t>ربط</a:t>
            </a:r>
            <a:r>
              <a:rPr lang="ar-SA" dirty="0" smtClean="0"/>
              <a:t>ِ</a:t>
            </a:r>
            <a:r>
              <a:rPr lang="ar-DZ" dirty="0" smtClean="0"/>
              <a:t> بعض</a:t>
            </a:r>
            <a:r>
              <a:rPr lang="ar-SA" dirty="0" smtClean="0"/>
              <a:t>ِ</a:t>
            </a:r>
            <a:r>
              <a:rPr lang="ar-DZ" dirty="0" smtClean="0"/>
              <a:t> المفردات</a:t>
            </a:r>
            <a:r>
              <a:rPr lang="ar-SA" dirty="0" smtClean="0"/>
              <a:t>ِ</a:t>
            </a:r>
            <a:r>
              <a:rPr lang="ar-DZ" dirty="0" smtClean="0"/>
              <a:t> بم</a:t>
            </a:r>
            <a:r>
              <a:rPr lang="ar-SA" dirty="0" smtClean="0"/>
              <a:t>ُ</a:t>
            </a:r>
            <a:r>
              <a:rPr lang="ar-DZ" dirty="0" smtClean="0"/>
              <a:t>رادفات</a:t>
            </a:r>
            <a:r>
              <a:rPr lang="ar-SA" dirty="0" smtClean="0"/>
              <a:t>ِ</a:t>
            </a:r>
            <a:r>
              <a:rPr lang="ar-DZ" dirty="0" smtClean="0"/>
              <a:t>ها</a:t>
            </a:r>
            <a:r>
              <a:rPr lang="ar-SY" dirty="0" smtClean="0"/>
              <a:t> </a:t>
            </a:r>
            <a:r>
              <a:rPr lang="ar-SY" dirty="0" smtClean="0"/>
              <a:t>و أخرى </a:t>
            </a:r>
            <a:r>
              <a:rPr lang="ar-SY" dirty="0" smtClean="0"/>
              <a:t>بأضدادها.</a:t>
            </a:r>
            <a:endParaRPr lang="en-US" dirty="0" smtClean="0"/>
          </a:p>
          <a:p>
            <a:pPr marL="0" indent="0" algn="r" rtl="1">
              <a:buNone/>
            </a:pPr>
            <a:r>
              <a:rPr lang="ar-SY" dirty="0" smtClean="0"/>
              <a:t>                 4</a:t>
            </a:r>
            <a:r>
              <a:rPr lang="ar-DZ" dirty="0" smtClean="0"/>
              <a:t>- </a:t>
            </a:r>
            <a:r>
              <a:rPr lang="ar-DZ" dirty="0" smtClean="0"/>
              <a:t>ربط</a:t>
            </a:r>
            <a:r>
              <a:rPr lang="ar-SA" dirty="0" smtClean="0"/>
              <a:t>ِ</a:t>
            </a:r>
            <a:r>
              <a:rPr lang="ar-DZ" dirty="0" smtClean="0"/>
              <a:t> الب</a:t>
            </a:r>
            <a:r>
              <a:rPr lang="ar-SA" dirty="0" smtClean="0"/>
              <a:t>ي</a:t>
            </a:r>
            <a:r>
              <a:rPr lang="ar-DZ" dirty="0" smtClean="0"/>
              <a:t>ت</a:t>
            </a:r>
            <a:r>
              <a:rPr lang="ar-SA" dirty="0" smtClean="0"/>
              <a:t>ِ</a:t>
            </a:r>
            <a:r>
              <a:rPr lang="ar-DZ" dirty="0" smtClean="0"/>
              <a:t> الش</a:t>
            </a:r>
            <a:r>
              <a:rPr lang="ar-SA" dirty="0" smtClean="0"/>
              <a:t>ِّ</a:t>
            </a:r>
            <a:r>
              <a:rPr lang="ar-DZ" dirty="0" smtClean="0"/>
              <a:t>عري</a:t>
            </a:r>
            <a:r>
              <a:rPr lang="ar-SA" dirty="0" smtClean="0"/>
              <a:t>ِّ</a:t>
            </a:r>
            <a:r>
              <a:rPr lang="ar-DZ" dirty="0" smtClean="0"/>
              <a:t> بالفكرة</a:t>
            </a:r>
            <a:r>
              <a:rPr lang="ar-SA" dirty="0" smtClean="0"/>
              <a:t>ِ</a:t>
            </a:r>
            <a:r>
              <a:rPr lang="ar-DZ" dirty="0" smtClean="0"/>
              <a:t> </a:t>
            </a:r>
            <a:endParaRPr lang="ar-SY" dirty="0" smtClean="0"/>
          </a:p>
          <a:p>
            <a:pPr marL="0" indent="0" algn="ctr" rtl="1">
              <a:buNone/>
            </a:pPr>
            <a:r>
              <a:rPr lang="ar-DZ" dirty="0" smtClean="0"/>
              <a:t>الم</a:t>
            </a:r>
            <a:r>
              <a:rPr lang="ar-SA" dirty="0" smtClean="0"/>
              <a:t>ُ</a:t>
            </a:r>
            <a:r>
              <a:rPr lang="ar-DZ" dirty="0" smtClean="0"/>
              <a:t>ناس</a:t>
            </a:r>
            <a:r>
              <a:rPr lang="ar-SA" dirty="0" smtClean="0"/>
              <a:t>ِ</a:t>
            </a:r>
            <a:r>
              <a:rPr lang="ar-DZ" dirty="0" err="1" smtClean="0"/>
              <a:t>بة</a:t>
            </a:r>
            <a:r>
              <a:rPr lang="ar-SA" dirty="0" smtClean="0"/>
              <a:t>ِ.</a:t>
            </a:r>
            <a:r>
              <a:rPr lang="ar-DZ" dirty="0" smtClean="0"/>
              <a:t>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6365"/>
          </a:xfrm>
        </p:spPr>
        <p:txBody>
          <a:bodyPr>
            <a:normAutofit/>
          </a:bodyPr>
          <a:lstStyle/>
          <a:p>
            <a:r>
              <a:rPr lang="ar-SY" sz="4800" b="1" dirty="0" smtClean="0">
                <a:solidFill>
                  <a:srgbClr val="00B050"/>
                </a:solidFill>
              </a:rPr>
              <a:t>أحْلَى البُلدَان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1003"/>
            <a:ext cx="8229600" cy="4525963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Y" sz="4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«</a:t>
            </a:r>
            <a:r>
              <a:rPr lang="ar-SY" sz="4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سُوريَّا</a:t>
            </a:r>
            <a:r>
              <a:rPr lang="ar-SY" sz="4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» </a:t>
            </a:r>
            <a:r>
              <a:rPr lang="ar-SY" sz="4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أحلَى البُلدانْ         </a:t>
            </a:r>
            <a:r>
              <a:rPr lang="ar-SY" sz="4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«</a:t>
            </a:r>
            <a:r>
              <a:rPr lang="ar-SY" sz="4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سُوريَّا</a:t>
            </a:r>
            <a:r>
              <a:rPr lang="ar-SY" sz="4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» </a:t>
            </a:r>
            <a:r>
              <a:rPr lang="ar-SY" sz="4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أغلَى الأَوطانْ</a:t>
            </a:r>
            <a:endParaRPr lang="ar-SY" sz="4400" b="1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4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«</a:t>
            </a:r>
            <a:r>
              <a:rPr lang="ar-SY" sz="4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سُورِيَّا</a:t>
            </a:r>
            <a:r>
              <a:rPr lang="ar-SY" sz="4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»  </a:t>
            </a:r>
            <a:r>
              <a:rPr lang="ar-SY" sz="4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ماءٌ  </a:t>
            </a:r>
            <a:r>
              <a:rPr lang="ar-SY" sz="4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 </a:t>
            </a:r>
            <a:r>
              <a:rPr lang="ar-SY" sz="4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جِنَانْ           </a:t>
            </a:r>
            <a:r>
              <a:rPr lang="ar-SY" sz="4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«</a:t>
            </a:r>
            <a:r>
              <a:rPr lang="ar-SY" sz="4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سُوريَّا</a:t>
            </a:r>
            <a:r>
              <a:rPr lang="ar-SY" sz="4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»  </a:t>
            </a:r>
            <a:r>
              <a:rPr lang="ar-SY" sz="4400" b="1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حُسْنٌ  فَتَّانْ </a:t>
            </a:r>
            <a:endParaRPr lang="ar-SY" sz="4400" b="1" dirty="0" smtClean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44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4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سَأَقُصُّ علَيكُمْ </a:t>
            </a:r>
            <a:r>
              <a:rPr lang="ar-SY" sz="44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</a:t>
            </a:r>
            <a:r>
              <a:rPr lang="ar-SY" sz="44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عَجَلٍ         عنْ  تُرْبتِهَا  وَ الإِنْسانْ</a:t>
            </a:r>
            <a:endParaRPr lang="ar-SY" sz="4400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4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</a:t>
            </a:r>
            <a:r>
              <a:rPr lang="ar-SY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عنْ بيئَتِها </a:t>
            </a:r>
            <a:r>
              <a:rPr lang="ar-SY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</a:t>
            </a:r>
            <a:r>
              <a:rPr lang="ar-SY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والْحيَوانْ</a:t>
            </a:r>
            <a:endParaRPr lang="ar-SY" sz="4400" b="1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4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</a:t>
            </a:r>
            <a:endParaRPr lang="en-US" sz="4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256" y="4258101"/>
            <a:ext cx="5049671" cy="245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081" y="412845"/>
            <a:ext cx="8229600" cy="5974307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Y" sz="4600" b="1" dirty="0" smtClean="0">
                <a:solidFill>
                  <a:srgbClr val="C00000"/>
                </a:solidFill>
              </a:rPr>
              <a:t> </a:t>
            </a:r>
            <a:r>
              <a:rPr lang="ar-SY" sz="4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هيَّا اسْتَمِعُوا </a:t>
            </a:r>
            <a:r>
              <a:rPr lang="ar-SY" sz="4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يا </a:t>
            </a:r>
            <a:r>
              <a:rPr lang="ar-SY" sz="4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أَطْفالْ         وَارْوُوا قَولي لِلأجيَالْ</a:t>
            </a:r>
            <a:endParaRPr lang="ar-SY" sz="4600" b="1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46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إِنِّي أَهْوَى  بَلدِي جِدّاً              فَثَرَاهُ خَيرٌ   </a:t>
            </a:r>
            <a:r>
              <a:rPr lang="ar-SY" sz="46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  </a:t>
            </a:r>
            <a:r>
              <a:rPr lang="ar-SY" sz="46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غِلالْ</a:t>
            </a:r>
            <a:endParaRPr lang="ar-SY" sz="4600" b="1" dirty="0" smtClean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4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فيه جنَّاتٌ   وحقُولْ             وَسُهُولٌ خُضْرٌ وجِبالْ</a:t>
            </a:r>
            <a:endParaRPr lang="ar-SY" sz="4600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4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</a:t>
            </a:r>
          </a:p>
          <a:p>
            <a:pPr marL="0" indent="0" algn="r" rtl="1">
              <a:buNone/>
            </a:pPr>
            <a:r>
              <a:rPr lang="ar-SY" sz="4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4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609" y="3384645"/>
            <a:ext cx="4217158" cy="300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334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6728"/>
            <a:ext cx="8229600" cy="5689436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Y" sz="4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فيهِ النَّهْرُ وفيهِ البَحْرُ          فِيهِ النَّبْعُ </a:t>
            </a:r>
            <a:r>
              <a:rPr lang="ar-SY" sz="4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</a:t>
            </a:r>
            <a:r>
              <a:rPr lang="ar-SY" sz="46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مَعَ الشَّلالْ</a:t>
            </a:r>
            <a:endParaRPr lang="ar-SY" sz="4600" b="1" dirty="0" smtClean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4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فيهِ فاكهَةٌ </a:t>
            </a:r>
            <a:r>
              <a:rPr lang="ar-SY" sz="4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</a:t>
            </a:r>
            <a:r>
              <a:rPr lang="ar-SY" sz="4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تَنْضُبْ               فِيهِ أَشْجَارٌ </a:t>
            </a:r>
            <a:r>
              <a:rPr lang="ar-SY" sz="4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</a:t>
            </a:r>
            <a:r>
              <a:rPr lang="ar-SY" sz="46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وظِلالْ</a:t>
            </a:r>
            <a:endParaRPr lang="ar-SY" sz="4600" b="1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46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بلدِي مَفْخَرةُ البُلْدانْ           يَعْشَقُهُ حتَّى </a:t>
            </a:r>
            <a:r>
              <a:rPr lang="ar-SY" sz="46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« </a:t>
            </a:r>
            <a:r>
              <a:rPr lang="ar-SY" sz="46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نَيْسَانْ»</a:t>
            </a:r>
            <a:endParaRPr lang="ar-SY" sz="4600" b="1" dirty="0" smtClean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sz="4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</a:t>
            </a:r>
            <a:endParaRPr lang="en-US" sz="4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325" y="3562066"/>
            <a:ext cx="3971500" cy="285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1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126"/>
            <a:ext cx="8229600" cy="1143000"/>
          </a:xfrm>
        </p:spPr>
        <p:txBody>
          <a:bodyPr/>
          <a:lstStyle/>
          <a:p>
            <a:pPr algn="r"/>
            <a:r>
              <a:rPr lang="ar-SY" b="1" u="sng" dirty="0" smtClean="0">
                <a:solidFill>
                  <a:srgbClr val="FF0000"/>
                </a:solidFill>
              </a:rPr>
              <a:t>            </a:t>
            </a:r>
            <a:r>
              <a:rPr lang="ar-SY" b="1" u="sng" dirty="0" smtClean="0">
                <a:solidFill>
                  <a:srgbClr val="FF0000"/>
                </a:solidFill>
              </a:rPr>
              <a:t>معانِي الكَلِمات</a:t>
            </a:r>
            <a:r>
              <a:rPr lang="ar-SY" b="1" u="sng" dirty="0" smtClean="0">
                <a:solidFill>
                  <a:srgbClr val="FF0000"/>
                </a:solidFill>
              </a:rPr>
              <a:t>:</a:t>
            </a:r>
            <a:endParaRPr lang="en-US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1348279"/>
              </p:ext>
            </p:extLst>
          </p:nvPr>
        </p:nvGraphicFramePr>
        <p:xfrm>
          <a:off x="2688609" y="1132765"/>
          <a:ext cx="5008728" cy="539086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504364"/>
                <a:gridCol w="2504364"/>
              </a:tblGrid>
              <a:tr h="1303384">
                <a:tc>
                  <a:txBody>
                    <a:bodyPr/>
                    <a:lstStyle/>
                    <a:p>
                      <a:pPr algn="ctr" rtl="1"/>
                      <a:r>
                        <a:rPr lang="ar-SY" sz="4000" b="1" dirty="0" smtClean="0">
                          <a:solidFill>
                            <a:srgbClr val="FF0000"/>
                          </a:solidFill>
                        </a:rPr>
                        <a:t>الكلمةُ</a:t>
                      </a:r>
                      <a:endParaRPr lang="ar-SY" sz="4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4000" b="1" dirty="0" smtClean="0">
                          <a:solidFill>
                            <a:srgbClr val="FF0000"/>
                          </a:solidFill>
                        </a:rPr>
                        <a:t>مَعْناها</a:t>
                      </a:r>
                      <a:endParaRPr lang="ar-SY" sz="4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17496">
                <a:tc>
                  <a:txBody>
                    <a:bodyPr/>
                    <a:lstStyle/>
                    <a:p>
                      <a:pPr algn="ctr" rtl="1"/>
                      <a:r>
                        <a:rPr lang="ar-SY" sz="4000" b="1" dirty="0" smtClean="0">
                          <a:solidFill>
                            <a:srgbClr val="7030A0"/>
                          </a:solidFill>
                        </a:rPr>
                        <a:t>حُسْنٌ فَتَّان</a:t>
                      </a:r>
                      <a:endParaRPr lang="ar-SY" sz="4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4000" b="1" dirty="0" smtClean="0">
                          <a:solidFill>
                            <a:srgbClr val="7030A0"/>
                          </a:solidFill>
                        </a:rPr>
                        <a:t>جمَالٌ سَاحِر</a:t>
                      </a:r>
                      <a:endParaRPr lang="ar-SY" sz="4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17496">
                <a:tc>
                  <a:txBody>
                    <a:bodyPr/>
                    <a:lstStyle/>
                    <a:p>
                      <a:pPr algn="ctr" rtl="1"/>
                      <a:r>
                        <a:rPr lang="ar-SY" sz="4000" b="1" dirty="0" smtClean="0">
                          <a:solidFill>
                            <a:srgbClr val="00B050"/>
                          </a:solidFill>
                        </a:rPr>
                        <a:t>ارْوُوا</a:t>
                      </a:r>
                      <a:endParaRPr lang="ar-SY" sz="4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4000" b="1" dirty="0" smtClean="0">
                          <a:solidFill>
                            <a:srgbClr val="00B050"/>
                          </a:solidFill>
                        </a:rPr>
                        <a:t>احْكُوا</a:t>
                      </a:r>
                      <a:endParaRPr lang="ar-SY" sz="4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17496">
                <a:tc>
                  <a:txBody>
                    <a:bodyPr/>
                    <a:lstStyle/>
                    <a:p>
                      <a:pPr algn="ctr" rtl="1"/>
                      <a:r>
                        <a:rPr lang="ar-SY" sz="4000" b="1" dirty="0" smtClean="0">
                          <a:solidFill>
                            <a:srgbClr val="00B0F0"/>
                          </a:solidFill>
                        </a:rPr>
                        <a:t>ثَرَاهُ</a:t>
                      </a:r>
                      <a:endParaRPr lang="ar-SY" sz="40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4000" b="1" dirty="0" smtClean="0">
                          <a:solidFill>
                            <a:srgbClr val="00B0F0"/>
                          </a:solidFill>
                        </a:rPr>
                        <a:t>تُرْبَتُهُ</a:t>
                      </a:r>
                      <a:endParaRPr lang="ar-SY" sz="4000" b="1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17496">
                <a:tc>
                  <a:txBody>
                    <a:bodyPr/>
                    <a:lstStyle/>
                    <a:p>
                      <a:pPr algn="ctr" rtl="1"/>
                      <a:r>
                        <a:rPr lang="ar-SY" sz="4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غِلال</a:t>
                      </a:r>
                      <a:endParaRPr lang="ar-SY" sz="4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4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مَحَاصِيل</a:t>
                      </a:r>
                      <a:endParaRPr lang="ar-SY" sz="40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17496">
                <a:tc>
                  <a:txBody>
                    <a:bodyPr/>
                    <a:lstStyle/>
                    <a:p>
                      <a:pPr algn="ctr" rtl="1"/>
                      <a:r>
                        <a:rPr lang="ar-SY" sz="4000" b="1" dirty="0" smtClean="0">
                          <a:solidFill>
                            <a:srgbClr val="C22C41"/>
                          </a:solidFill>
                        </a:rPr>
                        <a:t>لا </a:t>
                      </a:r>
                      <a:r>
                        <a:rPr lang="ar-SY" sz="4000" b="1" dirty="0" smtClean="0">
                          <a:solidFill>
                            <a:srgbClr val="C22C41"/>
                          </a:solidFill>
                        </a:rPr>
                        <a:t>تنْضُب</a:t>
                      </a:r>
                      <a:endParaRPr lang="ar-SY" sz="4000" b="1" dirty="0">
                        <a:solidFill>
                          <a:srgbClr val="C22C4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4000" b="1" dirty="0" smtClean="0">
                          <a:solidFill>
                            <a:srgbClr val="C22C41"/>
                          </a:solidFill>
                        </a:rPr>
                        <a:t>لا </a:t>
                      </a:r>
                      <a:r>
                        <a:rPr lang="ar-SY" sz="4000" b="1" dirty="0" smtClean="0">
                          <a:solidFill>
                            <a:srgbClr val="C22C41"/>
                          </a:solidFill>
                        </a:rPr>
                        <a:t>تَنْتَهِي </a:t>
                      </a:r>
                      <a:endParaRPr lang="ar-SY" sz="4000" b="1" dirty="0">
                        <a:solidFill>
                          <a:srgbClr val="C22C4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19415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Y" sz="6000" b="1" dirty="0" smtClean="0"/>
              <a:t>فكر النص :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ar-SY" sz="4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وصفُ مَظاهرِ الْجَمالِ </a:t>
            </a:r>
            <a:r>
              <a:rPr lang="ar-SY" sz="4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</a:t>
            </a:r>
            <a:r>
              <a:rPr lang="ar-SY" sz="4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وطَنِنا سُوريَّة</a:t>
            </a:r>
            <a:endParaRPr lang="ar-SY" sz="4400" b="1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2" algn="r" rtl="1">
              <a:buFont typeface="Wingdings" panose="05000000000000000000" pitchFamily="2" charset="2"/>
              <a:buChar char="v"/>
            </a:pPr>
            <a:r>
              <a:rPr lang="ar-SY" sz="4400" b="1" dirty="0">
                <a:solidFill>
                  <a:schemeClr val="bg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400" b="1" dirty="0" smtClean="0">
                <a:solidFill>
                  <a:schemeClr val="bg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أرضُ وطَنِنا خِصْبةٌ متَنوَّعَةُ المَواسِمِ </a:t>
            </a:r>
            <a:r>
              <a:rPr lang="ar-SY" sz="4400" b="1" dirty="0" smtClean="0">
                <a:solidFill>
                  <a:schemeClr val="bg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lvl="4" algn="r" rtl="1">
              <a:buFont typeface="Wingdings" panose="05000000000000000000" pitchFamily="2" charset="2"/>
              <a:buChar char="v"/>
            </a:pPr>
            <a:r>
              <a:rPr lang="ar-SY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</a:t>
            </a:r>
            <a:r>
              <a:rPr lang="ar-SY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وطَنِنَا الْبَحْرُ والنَّهرُ وشَلاَّلاتِ المَاء.</a:t>
            </a:r>
            <a:endParaRPr lang="ar-SY" sz="4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5" algn="r" rtl="1">
              <a:buFont typeface="Wingdings" panose="05000000000000000000" pitchFamily="2" charset="2"/>
              <a:buChar char="v"/>
            </a:pPr>
            <a:r>
              <a:rPr lang="ar-SY" sz="44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وطنُنَا تَفْخَرُ </a:t>
            </a:r>
            <a:r>
              <a:rPr lang="ar-SY" sz="44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به </a:t>
            </a:r>
            <a:r>
              <a:rPr lang="ar-SY" sz="44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كُلُّ الْبلْدَانِ ويحِبُّه الرَّبيعُ. </a:t>
            </a:r>
            <a:endParaRPr lang="en-US" sz="44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6166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b="1" dirty="0" smtClean="0">
                <a:solidFill>
                  <a:srgbClr val="FF0000"/>
                </a:solidFill>
              </a:rPr>
              <a:t>غلق الدرس: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r" rtl="1">
              <a:buFont typeface="Wingdings" panose="05000000000000000000" pitchFamily="2" charset="2"/>
              <a:buChar char="q"/>
            </a:pPr>
            <a:r>
              <a:rPr lang="ar-SY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رسالةٌ وتوجيهٌ لأِهَالِي التَّلاميذ </a:t>
            </a:r>
            <a:r>
              <a:rPr lang="ar-SY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بمساعدة أبنائهم على </a:t>
            </a:r>
            <a:r>
              <a:rPr lang="ar-SY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قراءةِ النَّشِيد وحِفْظِه وإنجازِ  ورقَةِ الْعَملِ المُرفقة </a:t>
            </a:r>
            <a:r>
              <a:rPr lang="ar-SY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SY" b="1" dirty="0">
                <a:solidFill>
                  <a:schemeClr val="tx2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رسالة وتوجيه إلى </a:t>
            </a:r>
            <a:r>
              <a:rPr lang="ar-SY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التَّلاميذِ لِحلِّ أسئلةِ التَّقييمِ ومشاركتِها </a:t>
            </a:r>
            <a:r>
              <a:rPr lang="ar-SY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 معلميهم ...</a:t>
            </a:r>
          </a:p>
          <a:p>
            <a:pPr marL="0" indent="0" algn="r" rtl="1">
              <a:buNone/>
            </a:pPr>
            <a:r>
              <a:rPr lang="ar-SY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</a:t>
            </a:r>
            <a:r>
              <a:rPr lang="ar-DZ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ختام</a:t>
            </a:r>
            <a:r>
              <a:rPr lang="ar-SY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اً أيُّها الأبناءُ إنَّ </a:t>
            </a:r>
            <a:r>
              <a:rPr lang="ar-DZ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ب</a:t>
            </a:r>
            <a:r>
              <a:rPr lang="ar-SY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لدنا </a:t>
            </a:r>
            <a:r>
              <a:rPr lang="ar-SY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مَجدٌ </a:t>
            </a:r>
            <a:r>
              <a:rPr lang="ar-DZ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خالد</a:t>
            </a:r>
            <a:r>
              <a:rPr lang="ar-SY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ٌ</a:t>
            </a:r>
            <a:r>
              <a:rPr lang="ar-DZ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وحضارة</a:t>
            </a:r>
            <a:r>
              <a:rPr lang="ar-SY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ٌ</a:t>
            </a:r>
            <a:r>
              <a:rPr lang="ar-DZ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Y" b="1" dirty="0" smtClean="0">
              <a:solidFill>
                <a:srgbClr val="FF5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b="1" dirty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</a:t>
            </a:r>
            <a:r>
              <a:rPr lang="ar-DZ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عريقة</a:t>
            </a:r>
            <a:r>
              <a:rPr lang="ar-SY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ٌ</a:t>
            </a:r>
            <a:r>
              <a:rPr lang="ar-DZ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يستحق</a:t>
            </a:r>
            <a:r>
              <a:rPr lang="ar-SY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ُّ</a:t>
            </a:r>
            <a:r>
              <a:rPr lang="ar-DZ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من</a:t>
            </a:r>
            <a:r>
              <a:rPr lang="ar-SY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 كل</a:t>
            </a:r>
            <a:r>
              <a:rPr lang="ar-SY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الح</a:t>
            </a:r>
            <a:r>
              <a:rPr lang="ar-SY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SY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ِّ</a:t>
            </a:r>
            <a:r>
              <a:rPr lang="ar-DZ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Y" b="1" dirty="0" smtClean="0">
              <a:solidFill>
                <a:srgbClr val="FF5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b="1" dirty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</a:t>
            </a:r>
            <a:r>
              <a:rPr lang="ar-DZ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والت</a:t>
            </a:r>
            <a:r>
              <a:rPr lang="ar-SY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</a:t>
            </a:r>
            <a:r>
              <a:rPr lang="ar-SY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حية</a:t>
            </a:r>
            <a:r>
              <a:rPr lang="ar-SY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DZ" b="1" dirty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SY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فَ</a:t>
            </a:r>
            <a:r>
              <a:rPr lang="ar-DZ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SY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نحفظ</a:t>
            </a:r>
            <a:r>
              <a:rPr lang="ar-SY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b="1" dirty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هذا </a:t>
            </a:r>
            <a:r>
              <a:rPr lang="ar-DZ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لن</a:t>
            </a:r>
            <a:r>
              <a:rPr lang="ar-SY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شيد</a:t>
            </a:r>
            <a:endParaRPr lang="ar-SY" b="1" dirty="0" smtClean="0">
              <a:solidFill>
                <a:srgbClr val="FF5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SY" b="1" dirty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</a:t>
            </a:r>
            <a:r>
              <a:rPr lang="ar-DZ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ولنرد</a:t>
            </a:r>
            <a:r>
              <a:rPr lang="ar-SY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ِّ</a:t>
            </a:r>
            <a:r>
              <a:rPr lang="ar-DZ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</a:t>
            </a:r>
            <a:r>
              <a:rPr lang="ar-SY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</a:t>
            </a:r>
            <a:r>
              <a:rPr lang="ar-SY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معا</a:t>
            </a:r>
            <a:r>
              <a:rPr lang="ar-SY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ً</a:t>
            </a:r>
            <a:r>
              <a:rPr lang="ar-DZ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DZ" b="1" dirty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ar-DZ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فسوري</a:t>
            </a:r>
            <a:r>
              <a:rPr lang="ar-SY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DZ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ة</a:t>
            </a:r>
            <a:r>
              <a:rPr lang="ar-SY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بلد</a:t>
            </a:r>
            <a:r>
              <a:rPr lang="ar-SY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DZ" b="1" dirty="0" err="1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نا</a:t>
            </a:r>
            <a:r>
              <a:rPr lang="ar-DZ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ب</a:t>
            </a:r>
            <a:r>
              <a:rPr lang="ar-SY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ها نف</a:t>
            </a:r>
            <a:r>
              <a:rPr lang="ar-SY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تخ</a:t>
            </a:r>
            <a:r>
              <a:rPr lang="ar-SY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</a:t>
            </a:r>
            <a:r>
              <a:rPr lang="ar-SY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   </a:t>
            </a:r>
            <a:endParaRPr lang="ar-SY" b="1" dirty="0" smtClean="0">
              <a:solidFill>
                <a:srgbClr val="FF5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DZ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SY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و</a:t>
            </a:r>
            <a:r>
              <a:rPr lang="ar-DZ" b="1" dirty="0" err="1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بأ</a:t>
            </a:r>
            <a:r>
              <a:rPr lang="ar-SY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َ</a:t>
            </a:r>
            <a:r>
              <a:rPr lang="ar-DZ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هل</a:t>
            </a:r>
            <a:r>
              <a:rPr lang="ar-SY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ها</a:t>
            </a:r>
            <a:r>
              <a:rPr lang="ar-SY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نَعْتزُّ</a:t>
            </a:r>
            <a:r>
              <a:rPr lang="ar-DZ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Y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DZ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SY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أم</a:t>
            </a:r>
            <a:r>
              <a:rPr lang="ar-SY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DZ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جاد</a:t>
            </a:r>
            <a:r>
              <a:rPr lang="ar-SY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DZ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ها </a:t>
            </a:r>
            <a:r>
              <a:rPr lang="ar-SY" b="1" dirty="0" smtClean="0">
                <a:solidFill>
                  <a:srgbClr val="FF5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نَتَغَنَّى.</a:t>
            </a:r>
            <a:endParaRPr lang="en-US" b="1" dirty="0">
              <a:solidFill>
                <a:srgbClr val="FF5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q"/>
            </a:pPr>
            <a:endParaRPr lang="ar-SY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167</TotalTime>
  <Words>401</Words>
  <Application>Microsoft Office PowerPoint</Application>
  <PresentationFormat>عرض على الشاشة (3:4)‏</PresentationFormat>
  <Paragraphs>49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4" baseType="lpstr">
      <vt:lpstr>Arial</vt:lpstr>
      <vt:lpstr>Calibri</vt:lpstr>
      <vt:lpstr>Sakkal Majalla</vt:lpstr>
      <vt:lpstr>Times New Roman</vt:lpstr>
      <vt:lpstr>Wingdings</vt:lpstr>
      <vt:lpstr>school</vt:lpstr>
      <vt:lpstr>أحْلَى الْبُلدَان</vt:lpstr>
      <vt:lpstr>الأهداف التعليمية:</vt:lpstr>
      <vt:lpstr>أحْلَى البُلدَان</vt:lpstr>
      <vt:lpstr>عرض تقديمي في PowerPoint</vt:lpstr>
      <vt:lpstr>عرض تقديمي في PowerPoint</vt:lpstr>
      <vt:lpstr>            معانِي الكَلِمات:</vt:lpstr>
      <vt:lpstr>فكر النص :</vt:lpstr>
      <vt:lpstr>غلق الدرس: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hp</cp:lastModifiedBy>
  <cp:revision>25</cp:revision>
  <dcterms:created xsi:type="dcterms:W3CDTF">2020-05-02T02:36:07Z</dcterms:created>
  <dcterms:modified xsi:type="dcterms:W3CDTF">2020-05-13T12:02:51Z</dcterms:modified>
</cp:coreProperties>
</file>