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93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10486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10486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1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104861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10486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104862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7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10486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1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48632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104863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/>
              <a:t>أسلوب التعجب</a:t>
            </a:r>
            <a:br>
              <a:rPr lang="ar-SY" dirty="0" smtClean="0"/>
            </a:br>
            <a:r>
              <a:rPr lang="ar-SY" dirty="0" smtClean="0"/>
              <a:t>التاء المربوطة والتاء المبسوطة</a:t>
            </a:r>
            <a:endParaRPr lang="en-US" dirty="0"/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الموسم الزراعي</a:t>
            </a:r>
            <a:endParaRPr lang="en-US" dirty="0"/>
          </a:p>
        </p:txBody>
      </p:sp>
      <p:sp>
        <p:nvSpPr>
          <p:cNvPr id="104859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>
                <a:solidFill>
                  <a:srgbClr val="FF0000"/>
                </a:solidFill>
              </a:rPr>
              <a:t>مخرجات التعلم </a:t>
            </a:r>
            <a:r>
              <a:rPr lang="ar-SY" dirty="0" smtClean="0"/>
              <a:t>:</a:t>
            </a:r>
          </a:p>
          <a:p>
            <a:pPr marL="0" indent="0" algn="r">
              <a:buNone/>
            </a:pPr>
            <a:r>
              <a:rPr lang="ar-SY" dirty="0" smtClean="0"/>
              <a:t>عزيزي التلميذ يُتوقعُ منك في نهاية النَّموذج أن تكون قادراً على :</a:t>
            </a:r>
          </a:p>
          <a:p>
            <a:pPr marL="0" indent="0" algn="r">
              <a:buNone/>
            </a:pPr>
            <a:r>
              <a:rPr lang="ar-SY" dirty="0" smtClean="0"/>
              <a:t>            1- إنشاءِ جملةِ تعجبٍ بصيغةِ ( ما أفعلَ )</a:t>
            </a:r>
          </a:p>
          <a:p>
            <a:pPr marL="0" indent="0" algn="r">
              <a:buNone/>
            </a:pPr>
            <a:r>
              <a:rPr lang="ar-SY" dirty="0" smtClean="0"/>
              <a:t>              2- تمييزِ التَّاء المربوطةِ من التَّاءِ المبسوطةِ .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           3- تكوينِ جملةٍ من عدَّةِ كلماتٍ. </a:t>
            </a:r>
            <a:endParaRPr lang="ar-SY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أسلوب التعجب</a:t>
            </a:r>
            <a:endParaRPr lang="en-US" dirty="0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97152" name="صورة 209715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1232"/>
            <a:ext cx="8045355" cy="3961461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أسلوب التعجب</a:t>
            </a:r>
            <a:endParaRPr lang="en-US" dirty="0"/>
          </a:p>
        </p:txBody>
      </p:sp>
      <p:sp>
        <p:nvSpPr>
          <p:cNvPr id="104859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3" name="صورة 209715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5365"/>
            <a:ext cx="6475863" cy="4304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sz="5400" b="1" dirty="0" smtClean="0">
                <a:solidFill>
                  <a:srgbClr val="002060"/>
                </a:solidFill>
              </a:rPr>
              <a:t>أتعلم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/>
              <a:t>*</a:t>
            </a:r>
            <a:r>
              <a:rPr lang="ar-SY" b="1" dirty="0" smtClean="0">
                <a:solidFill>
                  <a:srgbClr val="FF0000"/>
                </a:solidFill>
              </a:rPr>
              <a:t>أسلوب</a:t>
            </a:r>
            <a:r>
              <a:rPr lang="ar-SY" dirty="0" smtClean="0"/>
              <a:t> </a:t>
            </a:r>
            <a:r>
              <a:rPr lang="ar-SY" b="1" dirty="0" smtClean="0">
                <a:solidFill>
                  <a:srgbClr val="FF0000"/>
                </a:solidFill>
              </a:rPr>
              <a:t>التعجب</a:t>
            </a:r>
            <a:r>
              <a:rPr lang="ar-SY" dirty="0" smtClean="0"/>
              <a:t> : أسلوبٌ من أساليبِ اللُّغةِ العربيَّة ،يدلُّ 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     على استعظامِ أمرٍ ظاهرِ المزيَّةِ.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SY" dirty="0" smtClean="0"/>
              <a:t>     *من صيغ التعجِّب صيغةُ ( </a:t>
            </a:r>
            <a:r>
              <a:rPr lang="ar-SY" dirty="0" smtClean="0">
                <a:solidFill>
                  <a:srgbClr val="FF0000"/>
                </a:solidFill>
              </a:rPr>
              <a:t>ما</a:t>
            </a:r>
            <a:r>
              <a:rPr lang="ar-SY" dirty="0" smtClean="0"/>
              <a:t> </a:t>
            </a:r>
            <a:r>
              <a:rPr lang="ar-SY" dirty="0" smtClean="0">
                <a:solidFill>
                  <a:srgbClr val="FF0000"/>
                </a:solidFill>
              </a:rPr>
              <a:t>أفْعَلَهُ</a:t>
            </a:r>
            <a:r>
              <a:rPr lang="ar-SY" dirty="0" smtClean="0"/>
              <a:t> ).  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        مثال :</a:t>
            </a:r>
          </a:p>
          <a:p>
            <a:pPr marL="0" indent="0" algn="r">
              <a:buNone/>
            </a:pPr>
            <a:r>
              <a:rPr lang="ar-SY" dirty="0" smtClean="0"/>
              <a:t>                 نتعجبُ من شجاعةِ خالدٍ فنقولُ :     </a:t>
            </a:r>
          </a:p>
          <a:p>
            <a:pPr marL="0" indent="0" algn="r">
              <a:buNone/>
            </a:pPr>
            <a:r>
              <a:rPr lang="ar-SY" dirty="0" smtClean="0"/>
              <a:t>                 </a:t>
            </a:r>
            <a:r>
              <a:rPr lang="ar-SY" dirty="0" smtClean="0">
                <a:solidFill>
                  <a:srgbClr val="FF0000"/>
                </a:solidFill>
              </a:rPr>
              <a:t>ما أشجعَ خالداً </a:t>
            </a:r>
            <a:r>
              <a:rPr lang="ar-SY" dirty="0" smtClean="0"/>
              <a:t>!</a:t>
            </a:r>
            <a:endParaRPr lang="ar-SY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ar-SY" dirty="0" smtClean="0"/>
              <a:t> التاء المربوطة والتاء المبسوطة </a:t>
            </a:r>
            <a:endParaRPr lang="en-US" dirty="0"/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Y" dirty="0" smtClean="0"/>
              <a:t>     * اقرأ ما يلي منتبهاً إلى التَّاءِ المربوطةِ والتَّاءِ المبُسوطةِ .</a:t>
            </a:r>
          </a:p>
          <a:p>
            <a:pPr lvl="2" algn="r" rtl="1">
              <a:buFont typeface="Wingdings" panose="05000000000000000000" pitchFamily="2" charset="2"/>
              <a:buChar char="v"/>
            </a:pPr>
            <a:r>
              <a:rPr lang="ar-SY" sz="4000" dirty="0"/>
              <a:t> </a:t>
            </a:r>
            <a:r>
              <a:rPr lang="ar-SY" sz="4000" dirty="0" smtClean="0"/>
              <a:t>  ارتفع</a:t>
            </a:r>
            <a:r>
              <a:rPr lang="ar-SY" sz="4000" dirty="0" smtClean="0">
                <a:solidFill>
                  <a:srgbClr val="FF0000"/>
                </a:solidFill>
              </a:rPr>
              <a:t>تْ</a:t>
            </a:r>
            <a:r>
              <a:rPr lang="ar-SY" sz="4000" dirty="0" smtClean="0"/>
              <a:t> أسعارُ الملابسِ .</a:t>
            </a:r>
          </a:p>
          <a:p>
            <a:pPr lvl="2" algn="r" rtl="1">
              <a:buFont typeface="Wingdings" panose="05000000000000000000" pitchFamily="2" charset="2"/>
              <a:buChar char="v"/>
            </a:pPr>
            <a:r>
              <a:rPr lang="ar-SY" sz="3600" dirty="0"/>
              <a:t> </a:t>
            </a:r>
            <a:r>
              <a:rPr lang="ar-SY" sz="3600" dirty="0" smtClean="0"/>
              <a:t> عليك أن تستخدمَ المبيدا</a:t>
            </a:r>
            <a:r>
              <a:rPr lang="ar-SY" sz="3600" dirty="0" smtClean="0">
                <a:solidFill>
                  <a:srgbClr val="FF0000"/>
                </a:solidFill>
              </a:rPr>
              <a:t>تِ</a:t>
            </a:r>
            <a:r>
              <a:rPr lang="ar-SY" sz="3600" dirty="0" smtClean="0"/>
              <a:t> الحَشَريَّ</a:t>
            </a:r>
            <a:r>
              <a:rPr lang="ar-SY" sz="3600" dirty="0" smtClean="0">
                <a:solidFill>
                  <a:srgbClr val="00B0F0"/>
                </a:solidFill>
              </a:rPr>
              <a:t>ة</a:t>
            </a:r>
            <a:r>
              <a:rPr lang="ar-SY" sz="3600" dirty="0" smtClean="0"/>
              <a:t> اللاَّزم</a:t>
            </a:r>
            <a:r>
              <a:rPr lang="ar-SY" sz="3600" dirty="0" smtClean="0">
                <a:solidFill>
                  <a:srgbClr val="00B0F0"/>
                </a:solidFill>
              </a:rPr>
              <a:t>ة</a:t>
            </a:r>
            <a:r>
              <a:rPr lang="ar-SY" sz="3600" dirty="0" smtClean="0"/>
              <a:t> ِ.</a:t>
            </a:r>
            <a:endParaRPr lang="en-US" sz="36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48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48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rgbClr val="FF0000"/>
                </a:solidFill>
              </a:rPr>
              <a:t>أُلاحِظُ</a:t>
            </a:r>
            <a:r>
              <a:rPr lang="ar-SY" dirty="0" smtClean="0"/>
              <a:t> </a:t>
            </a:r>
            <a:r>
              <a:rPr lang="ar-SY" b="1" dirty="0" smtClean="0">
                <a:solidFill>
                  <a:srgbClr val="FF0000"/>
                </a:solidFill>
              </a:rPr>
              <a:t>أنَّ</a:t>
            </a:r>
            <a:r>
              <a:rPr lang="ar-SY" dirty="0" smtClean="0"/>
              <a:t> :</a:t>
            </a:r>
            <a:endParaRPr lang="en-US" dirty="0"/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Y" sz="3600" b="1" dirty="0" smtClean="0"/>
              <a:t>( </a:t>
            </a:r>
            <a:r>
              <a:rPr lang="ar-SY" sz="3600" b="1" dirty="0" smtClean="0">
                <a:solidFill>
                  <a:srgbClr val="00B0F0"/>
                </a:solidFill>
              </a:rPr>
              <a:t>التَّاءُ</a:t>
            </a:r>
            <a:r>
              <a:rPr lang="ar-SY" sz="3600" b="1" dirty="0" smtClean="0"/>
              <a:t> </a:t>
            </a:r>
            <a:r>
              <a:rPr lang="ar-SY" sz="3600" b="1" dirty="0" smtClean="0">
                <a:solidFill>
                  <a:srgbClr val="00B0F0"/>
                </a:solidFill>
              </a:rPr>
              <a:t>المرْبوطَةِ</a:t>
            </a:r>
            <a:r>
              <a:rPr lang="ar-SY" sz="3600" b="1" dirty="0" smtClean="0"/>
              <a:t> ) تلفظُ هاءً عندَ الوقْفِ وشكلُها( </a:t>
            </a:r>
            <a:r>
              <a:rPr lang="ar-SY" sz="3600" b="1" dirty="0" smtClean="0">
                <a:solidFill>
                  <a:srgbClr val="00B0F0"/>
                </a:solidFill>
              </a:rPr>
              <a:t>ة</a:t>
            </a:r>
            <a:r>
              <a:rPr lang="ar-SY" sz="3600" b="1" dirty="0" smtClean="0"/>
              <a:t> ) .</a:t>
            </a:r>
          </a:p>
          <a:p>
            <a:pPr marL="0" indent="0">
              <a:buNone/>
            </a:pPr>
            <a:endParaRPr lang="ar-SY" dirty="0"/>
          </a:p>
          <a:p>
            <a:pPr marL="0" indent="0">
              <a:buNone/>
            </a:pPr>
            <a:r>
              <a:rPr lang="ar-SY" sz="3600" b="1" dirty="0" smtClean="0"/>
              <a:t>  ( </a:t>
            </a:r>
            <a:r>
              <a:rPr lang="ar-SY" sz="3600" b="1" dirty="0" smtClean="0">
                <a:solidFill>
                  <a:srgbClr val="00B050"/>
                </a:solidFill>
              </a:rPr>
              <a:t>التَّاءُ</a:t>
            </a:r>
            <a:r>
              <a:rPr lang="ar-SY" sz="3600" b="1" dirty="0" smtClean="0"/>
              <a:t> </a:t>
            </a:r>
            <a:r>
              <a:rPr lang="ar-SY" sz="3600" b="1" dirty="0" smtClean="0">
                <a:solidFill>
                  <a:srgbClr val="00B050"/>
                </a:solidFill>
              </a:rPr>
              <a:t>المبْسُوطَةِ</a:t>
            </a:r>
            <a:r>
              <a:rPr lang="ar-SY" sz="3600" b="1" dirty="0"/>
              <a:t> </a:t>
            </a:r>
            <a:r>
              <a:rPr lang="ar-SY" sz="3600" b="1" dirty="0" smtClean="0"/>
              <a:t>) تلفظُ تاءً دائماً وشكلُها ( </a:t>
            </a:r>
            <a:r>
              <a:rPr lang="ar-SY" sz="3600" b="1" dirty="0" smtClean="0">
                <a:solidFill>
                  <a:srgbClr val="00B050"/>
                </a:solidFill>
              </a:rPr>
              <a:t>ت</a:t>
            </a:r>
            <a:r>
              <a:rPr lang="ar-SY" sz="3600" b="1" dirty="0" smtClean="0"/>
              <a:t> ) .</a:t>
            </a:r>
            <a:endParaRPr lang="en-US" sz="3600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 build="p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عرض على الشاشة (3:4)‏</PresentationFormat>
  <Paragraphs>24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school</vt:lpstr>
      <vt:lpstr>أسلوب التعجب التاء المربوطة والتاء المبسوطة</vt:lpstr>
      <vt:lpstr>الموسم الزراعي</vt:lpstr>
      <vt:lpstr>أسلوب التعجب</vt:lpstr>
      <vt:lpstr>أسلوب التعجب</vt:lpstr>
      <vt:lpstr>أتعلم</vt:lpstr>
      <vt:lpstr>   التاء المربوطة والتاء المبسوطة </vt:lpstr>
      <vt:lpstr>أُلاحِظُ أنَّ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ALbayan Center</cp:lastModifiedBy>
  <cp:revision>1</cp:revision>
  <dcterms:created xsi:type="dcterms:W3CDTF">2020-05-01T20:36:07Z</dcterms:created>
  <dcterms:modified xsi:type="dcterms:W3CDTF">2020-05-10T11:35:15Z</dcterms:modified>
</cp:coreProperties>
</file>