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2" r:id="rId4"/>
    <p:sldId id="265" r:id="rId5"/>
    <p:sldId id="26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4258" autoAdjust="0"/>
  </p:normalViewPr>
  <p:slideViewPr>
    <p:cSldViewPr snapToGrid="0" snapToObjects="1">
      <p:cViewPr varScale="1">
        <p:scale>
          <a:sx n="63" d="100"/>
          <a:sy n="63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wma"/><Relationship Id="rId7" Type="http://schemas.openxmlformats.org/officeDocument/2006/relationships/image" Target="../media/image5.jp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wma"/><Relationship Id="rId7" Type="http://schemas.openxmlformats.org/officeDocument/2006/relationships/image" Target="../media/image7.jp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361063" y="4926843"/>
            <a:ext cx="375791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 smtClean="0"/>
              <a:t>الدرس الثامن</a:t>
            </a:r>
            <a:endParaRPr lang="ar-SA" sz="3200" dirty="0"/>
          </a:p>
          <a:p>
            <a:pPr algn="ctr" rtl="1"/>
            <a:r>
              <a:rPr lang="ar-SA" sz="3200" dirty="0" smtClean="0"/>
              <a:t>أشارك واقسم</a:t>
            </a:r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7"/>
    </mc:Choice>
    <mc:Fallback>
      <p:transition spd="slow" advTm="12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                                           </a:t>
            </a:r>
            <a:r>
              <a:rPr lang="ar-SA" sz="2400" dirty="0" smtClean="0"/>
              <a:t>عزيزي التلميذ :يتوقع منك في نهاية الدرس ان :</a:t>
            </a:r>
          </a:p>
          <a:p>
            <a:pPr marL="0" indent="0" algn="r" rtl="1">
              <a:buNone/>
            </a:pPr>
            <a:r>
              <a:rPr lang="ar-AE" sz="2400" dirty="0" smtClean="0"/>
              <a:t>1</a:t>
            </a:r>
            <a:r>
              <a:rPr lang="ar-AE" sz="2400" dirty="0" smtClean="0">
                <a:solidFill>
                  <a:srgbClr val="FF0000"/>
                </a:solidFill>
              </a:rPr>
              <a:t>.ان تعرًف مفهوم القسمة</a:t>
            </a:r>
            <a:endParaRPr lang="ar-AE" sz="2400" dirty="0"/>
          </a:p>
          <a:p>
            <a:pPr marL="0" indent="0" algn="r" rtl="1">
              <a:buNone/>
            </a:pPr>
            <a:r>
              <a:rPr lang="ar-AE" sz="2400" dirty="0" smtClean="0"/>
              <a:t>2.</a:t>
            </a:r>
            <a:r>
              <a:rPr lang="ar-AE" sz="2400" dirty="0" smtClean="0">
                <a:solidFill>
                  <a:srgbClr val="00B050"/>
                </a:solidFill>
              </a:rPr>
              <a:t>ان تكتب عملية القسمة بشكل صحيح</a:t>
            </a:r>
          </a:p>
          <a:p>
            <a:pPr marL="0" indent="0" algn="r" rtl="1">
              <a:buNone/>
            </a:pPr>
            <a:r>
              <a:rPr lang="ar-AE" sz="2400" dirty="0" smtClean="0">
                <a:solidFill>
                  <a:srgbClr val="00B050"/>
                </a:solidFill>
              </a:rPr>
              <a:t>3.ان تجد ناتج القسمة</a:t>
            </a:r>
            <a:endParaRPr lang="ar-SA" sz="2400" dirty="0" smtClean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r>
              <a:rPr lang="ar-SA" sz="2400" dirty="0" smtClean="0"/>
              <a:t>                                                    </a:t>
            </a:r>
          </a:p>
          <a:p>
            <a:r>
              <a:rPr lang="ar-SA" sz="2400" dirty="0" smtClean="0"/>
              <a:t>                                                                                                  </a:t>
            </a:r>
            <a:r>
              <a:rPr lang="en-US" sz="2400" dirty="0" smtClean="0"/>
              <a:t>     </a:t>
            </a:r>
            <a:r>
              <a:rPr lang="ar-SA" sz="2400" dirty="0" smtClean="0"/>
              <a:t>  </a:t>
            </a:r>
            <a:r>
              <a:rPr lang="ar-SA" dirty="0" smtClean="0"/>
              <a:t>                         </a:t>
            </a:r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59436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أشارك واقسم</a:t>
            </a:r>
            <a:endParaRPr lang="ar-SA" sz="3200" dirty="0"/>
          </a:p>
        </p:txBody>
      </p:sp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57"/>
    </mc:Choice>
    <mc:Fallback>
      <p:transition spd="slow" advTm="11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332690" y="43812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أشارك واقسم</a:t>
            </a:r>
            <a:endParaRPr lang="ar-SA" sz="32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563881" y="1947299"/>
            <a:ext cx="7675270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/>
              <a:t>نشاط (1)</a:t>
            </a:r>
          </a:p>
          <a:p>
            <a:pPr algn="r"/>
            <a:r>
              <a:rPr lang="ar-SA" sz="2400" dirty="0" smtClean="0"/>
              <a:t>15 طوقا وزعت على 5 فتيات بالتساوي .كم طوقا حصلت كل واحدة</a:t>
            </a:r>
          </a:p>
          <a:p>
            <a:pPr algn="r"/>
            <a:r>
              <a:rPr lang="ar-SA" sz="2400" dirty="0" smtClean="0"/>
              <a:t>15تقسم على 5 الناتج..........</a:t>
            </a:r>
          </a:p>
          <a:p>
            <a:pPr algn="r"/>
            <a:r>
              <a:rPr lang="ar-SA" sz="2400" dirty="0" smtClean="0"/>
              <a:t>5</a:t>
            </a:r>
            <a:r>
              <a:rPr lang="ar-SA" sz="2400" dirty="0" smtClean="0"/>
              <a:t>=       </a:t>
            </a:r>
            <a:r>
              <a:rPr lang="ar-SA" sz="2400" dirty="0" smtClean="0"/>
              <a:t>اطواق </a:t>
            </a:r>
            <a:r>
              <a:rPr lang="en-US" sz="2400" dirty="0" smtClean="0"/>
              <a:t>      </a:t>
            </a:r>
            <a:r>
              <a:rPr lang="ar-SA" sz="2400" dirty="0" smtClean="0"/>
              <a:t>15</a:t>
            </a:r>
          </a:p>
          <a:p>
            <a:pPr algn="r"/>
            <a:endParaRPr lang="ar-SA" sz="2400" dirty="0" smtClean="0"/>
          </a:p>
          <a:p>
            <a:pPr algn="r"/>
            <a:endParaRPr lang="ar-SA" sz="3200" dirty="0" smtClean="0"/>
          </a:p>
        </p:txBody>
      </p:sp>
      <p:sp>
        <p:nvSpPr>
          <p:cNvPr id="6" name="التقسيم 5"/>
          <p:cNvSpPr/>
          <p:nvPr/>
        </p:nvSpPr>
        <p:spPr>
          <a:xfrm>
            <a:off x="7459158" y="3162300"/>
            <a:ext cx="381000" cy="259080"/>
          </a:xfrm>
          <a:prstGeom prst="mathDivid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وسيلة شرح بيضاوية 15"/>
          <p:cNvSpPr/>
          <p:nvPr/>
        </p:nvSpPr>
        <p:spPr>
          <a:xfrm>
            <a:off x="3276600" y="4419600"/>
            <a:ext cx="2956560" cy="16129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عندما تتم المشاركة بعدل ومساواة فأنت تقسم</a:t>
            </a:r>
            <a:endParaRPr lang="ar-AE" sz="28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5532120" y="2562852"/>
            <a:ext cx="1066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3</a:t>
            </a:r>
            <a:endParaRPr lang="ar-AE" sz="28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598920" y="3052421"/>
            <a:ext cx="1066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3</a:t>
            </a:r>
            <a:endParaRPr lang="ar-AE" sz="2800" dirty="0"/>
          </a:p>
        </p:txBody>
      </p:sp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80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726"/>
    </mc:Choice>
    <mc:Fallback>
      <p:transition spd="slow" advTm="47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36" grpId="0"/>
      <p:bldP spid="6" grpId="0" animBg="1"/>
      <p:bldP spid="16" grpId="0" animBg="1"/>
      <p:bldP spid="3" grpId="0"/>
      <p:bldP spid="10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332690" y="43812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أشارك واقسم</a:t>
            </a:r>
            <a:endParaRPr lang="ar-SA" sz="32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776430" y="1630048"/>
            <a:ext cx="748361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النشاط (2)</a:t>
            </a:r>
          </a:p>
          <a:p>
            <a:pPr algn="r" rtl="1"/>
            <a:r>
              <a:rPr lang="ar-SA" sz="2400" dirty="0" smtClean="0"/>
              <a:t>12 كيس  بذور في 4اوعية</a:t>
            </a:r>
          </a:p>
          <a:p>
            <a:pPr algn="r" rtl="1"/>
            <a:endParaRPr lang="ar-SA" sz="2400" dirty="0"/>
          </a:p>
          <a:p>
            <a:pPr algn="r" rtl="1"/>
            <a:endParaRPr lang="ar-SA" sz="2400" dirty="0" smtClean="0"/>
          </a:p>
          <a:p>
            <a:pPr algn="r" rtl="1"/>
            <a:r>
              <a:rPr lang="ar-SA" sz="2400" dirty="0" smtClean="0"/>
              <a:t>16 خرزة في 2عقد(عقدين)</a:t>
            </a:r>
          </a:p>
          <a:p>
            <a:pPr algn="r" rtl="1"/>
            <a:endParaRPr lang="ar-SA" sz="24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11709" r="4648"/>
          <a:stretch/>
        </p:blipFill>
        <p:spPr>
          <a:xfrm>
            <a:off x="776430" y="3796228"/>
            <a:ext cx="1112520" cy="727977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11709" r="4648"/>
          <a:stretch/>
        </p:blipFill>
        <p:spPr>
          <a:xfrm>
            <a:off x="1965150" y="3802161"/>
            <a:ext cx="1112520" cy="72797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892040" y="2677768"/>
            <a:ext cx="3419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12          4=</a:t>
            </a:r>
            <a:endParaRPr lang="ar-AE" sz="2400" dirty="0"/>
          </a:p>
        </p:txBody>
      </p:sp>
      <p:sp>
        <p:nvSpPr>
          <p:cNvPr id="17" name="التقسيم 16"/>
          <p:cNvSpPr/>
          <p:nvPr/>
        </p:nvSpPr>
        <p:spPr>
          <a:xfrm>
            <a:off x="7310979" y="2739633"/>
            <a:ext cx="381000" cy="259080"/>
          </a:xfrm>
          <a:prstGeom prst="mathDivid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ربع نص 6"/>
          <p:cNvSpPr txBox="1"/>
          <p:nvPr/>
        </p:nvSpPr>
        <p:spPr>
          <a:xfrm>
            <a:off x="4691414" y="3614731"/>
            <a:ext cx="36270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16       2=                                       </a:t>
            </a:r>
            <a:endParaRPr lang="ar-AE" sz="2400" dirty="0"/>
          </a:p>
        </p:txBody>
      </p:sp>
      <p:sp>
        <p:nvSpPr>
          <p:cNvPr id="18" name="التقسيم 17"/>
          <p:cNvSpPr/>
          <p:nvPr/>
        </p:nvSpPr>
        <p:spPr>
          <a:xfrm>
            <a:off x="7387179" y="3679292"/>
            <a:ext cx="381000" cy="259080"/>
          </a:xfrm>
          <a:prstGeom prst="mathDivid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396240" y="3139433"/>
            <a:ext cx="8227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>
            <a:endCxn id="15" idx="0"/>
          </p:cNvCxnSpPr>
          <p:nvPr/>
        </p:nvCxnSpPr>
        <p:spPr>
          <a:xfrm flipH="1" flipV="1">
            <a:off x="4518238" y="1630048"/>
            <a:ext cx="53761" cy="5012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صورة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3" b="22000"/>
          <a:stretch/>
        </p:blipFill>
        <p:spPr>
          <a:xfrm>
            <a:off x="976679" y="1538999"/>
            <a:ext cx="988471" cy="763878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3" b="22000"/>
          <a:stretch/>
        </p:blipFill>
        <p:spPr>
          <a:xfrm>
            <a:off x="976679" y="2332732"/>
            <a:ext cx="988471" cy="763878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3" b="22000"/>
          <a:stretch/>
        </p:blipFill>
        <p:spPr>
          <a:xfrm>
            <a:off x="2808673" y="2286534"/>
            <a:ext cx="988471" cy="763878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3" b="22000"/>
          <a:stretch/>
        </p:blipFill>
        <p:spPr>
          <a:xfrm>
            <a:off x="2809483" y="1571385"/>
            <a:ext cx="988471" cy="763878"/>
          </a:xfrm>
          <a:prstGeom prst="rect">
            <a:avLst/>
          </a:prstGeom>
        </p:spPr>
      </p:pic>
      <p:sp>
        <p:nvSpPr>
          <p:cNvPr id="27" name="مخطط انسيابي: رابط 26"/>
          <p:cNvSpPr/>
          <p:nvPr/>
        </p:nvSpPr>
        <p:spPr>
          <a:xfrm>
            <a:off x="1433879" y="1820696"/>
            <a:ext cx="60960" cy="7016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8" name="مخطط انسيابي: رابط 27"/>
          <p:cNvSpPr/>
          <p:nvPr/>
        </p:nvSpPr>
        <p:spPr>
          <a:xfrm>
            <a:off x="1732546" y="1986076"/>
            <a:ext cx="60960" cy="7016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9" name="مخطط انسيابي: رابط 28"/>
          <p:cNvSpPr/>
          <p:nvPr/>
        </p:nvSpPr>
        <p:spPr>
          <a:xfrm>
            <a:off x="1464359" y="2020619"/>
            <a:ext cx="60960" cy="7016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0" name="مخطط انسيابي: رابط 29"/>
          <p:cNvSpPr/>
          <p:nvPr/>
        </p:nvSpPr>
        <p:spPr>
          <a:xfrm>
            <a:off x="1494839" y="2717557"/>
            <a:ext cx="60960" cy="70166"/>
          </a:xfrm>
          <a:prstGeom prst="flowChartConnecto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1" name="مخطط انسيابي: رابط 30"/>
          <p:cNvSpPr/>
          <p:nvPr/>
        </p:nvSpPr>
        <p:spPr>
          <a:xfrm>
            <a:off x="1279374" y="2815477"/>
            <a:ext cx="60960" cy="70166"/>
          </a:xfrm>
          <a:prstGeom prst="flowChartConnecto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2" name="مخطط انسيابي: رابط 31"/>
          <p:cNvSpPr/>
          <p:nvPr/>
        </p:nvSpPr>
        <p:spPr>
          <a:xfrm>
            <a:off x="1599415" y="2794595"/>
            <a:ext cx="60960" cy="70166"/>
          </a:xfrm>
          <a:prstGeom prst="flowChartConnecto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3" name="مخطط انسيابي: رابط 32"/>
          <p:cNvSpPr/>
          <p:nvPr/>
        </p:nvSpPr>
        <p:spPr>
          <a:xfrm>
            <a:off x="3077670" y="2020619"/>
            <a:ext cx="60960" cy="7016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4" name="مخطط انسيابي: رابط 33"/>
          <p:cNvSpPr/>
          <p:nvPr/>
        </p:nvSpPr>
        <p:spPr>
          <a:xfrm>
            <a:off x="3368930" y="1972118"/>
            <a:ext cx="60960" cy="7016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5" name="مخطط انسيابي: رابط 34"/>
          <p:cNvSpPr/>
          <p:nvPr/>
        </p:nvSpPr>
        <p:spPr>
          <a:xfrm>
            <a:off x="3405416" y="2121719"/>
            <a:ext cx="60960" cy="7016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6" name="مخطط انسيابي: رابط 35"/>
          <p:cNvSpPr/>
          <p:nvPr/>
        </p:nvSpPr>
        <p:spPr>
          <a:xfrm>
            <a:off x="3338450" y="2593970"/>
            <a:ext cx="60960" cy="7016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7" name="مخطط انسيابي: رابط 36"/>
          <p:cNvSpPr/>
          <p:nvPr/>
        </p:nvSpPr>
        <p:spPr>
          <a:xfrm>
            <a:off x="3208910" y="2717557"/>
            <a:ext cx="60960" cy="7016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8" name="مخطط انسيابي: رابط 37"/>
          <p:cNvSpPr/>
          <p:nvPr/>
        </p:nvSpPr>
        <p:spPr>
          <a:xfrm>
            <a:off x="3399410" y="2749127"/>
            <a:ext cx="60960" cy="7016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مربع نص 3"/>
          <p:cNvSpPr txBox="1"/>
          <p:nvPr/>
        </p:nvSpPr>
        <p:spPr>
          <a:xfrm>
            <a:off x="5812223" y="2567642"/>
            <a:ext cx="807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3</a:t>
            </a:r>
            <a:endParaRPr lang="ar-AE" sz="2800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6409983" y="3586854"/>
            <a:ext cx="807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8</a:t>
            </a:r>
            <a:endParaRPr lang="ar-AE" sz="2800" dirty="0"/>
          </a:p>
        </p:txBody>
      </p:sp>
      <p:pic>
        <p:nvPicPr>
          <p:cNvPr id="10" name="صوت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18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47"/>
    </mc:Choice>
    <mc:Fallback>
      <p:transition spd="slow" advTm="58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  <p:bldP spid="6" grpId="0"/>
      <p:bldP spid="7" grpId="0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" grpId="0"/>
      <p:bldP spid="39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59436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أشارك واقسم</a:t>
            </a:r>
            <a:endParaRPr lang="ar-SA" sz="32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588261" y="1365248"/>
            <a:ext cx="60350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400" dirty="0" smtClean="0"/>
              <a:t>اوجد ناتج ما يلي مستعينا بالصور</a:t>
            </a:r>
            <a:endParaRPr lang="ar-AE" sz="2400" dirty="0"/>
          </a:p>
        </p:txBody>
      </p:sp>
      <p:cxnSp>
        <p:nvCxnSpPr>
          <p:cNvPr id="16" name="رابط مستقيم 15"/>
          <p:cNvCxnSpPr/>
          <p:nvPr/>
        </p:nvCxnSpPr>
        <p:spPr>
          <a:xfrm flipH="1" flipV="1">
            <a:off x="4518238" y="1630048"/>
            <a:ext cx="53761" cy="5012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V="1">
            <a:off x="563880" y="3383280"/>
            <a:ext cx="8059420" cy="125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4937759" y="2077105"/>
            <a:ext cx="33807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400" dirty="0" smtClean="0"/>
              <a:t>10 بالونات وزعت على 2 طفل </a:t>
            </a:r>
          </a:p>
          <a:p>
            <a:pPr algn="r" rtl="1"/>
            <a:r>
              <a:rPr lang="ar-AE" sz="2400" dirty="0" smtClean="0"/>
              <a:t>10      2=</a:t>
            </a:r>
            <a:endParaRPr lang="ar-AE" sz="2400" dirty="0"/>
          </a:p>
        </p:txBody>
      </p:sp>
      <p:sp>
        <p:nvSpPr>
          <p:cNvPr id="19" name="التقسيم 18"/>
          <p:cNvSpPr/>
          <p:nvPr/>
        </p:nvSpPr>
        <p:spPr>
          <a:xfrm>
            <a:off x="7520938" y="2509597"/>
            <a:ext cx="381000" cy="259080"/>
          </a:xfrm>
          <a:prstGeom prst="mathDivid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t="31332" r="47112" b="7557"/>
          <a:stretch/>
        </p:blipFill>
        <p:spPr>
          <a:xfrm>
            <a:off x="658312" y="2017914"/>
            <a:ext cx="847482" cy="983365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t="31332" r="47112" b="7557"/>
          <a:stretch/>
        </p:blipFill>
        <p:spPr>
          <a:xfrm>
            <a:off x="2164534" y="2017914"/>
            <a:ext cx="847482" cy="983365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5145616" y="3429585"/>
            <a:ext cx="33807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400" dirty="0" smtClean="0"/>
              <a:t>9 كرات في 3 علب  </a:t>
            </a:r>
          </a:p>
          <a:p>
            <a:pPr algn="r" rtl="1"/>
            <a:r>
              <a:rPr lang="ar-AE" sz="2400" dirty="0" smtClean="0"/>
              <a:t>9      3=</a:t>
            </a:r>
            <a:endParaRPr lang="ar-AE" sz="2400" dirty="0"/>
          </a:p>
        </p:txBody>
      </p:sp>
      <p:sp>
        <p:nvSpPr>
          <p:cNvPr id="23" name="التقسيم 22"/>
          <p:cNvSpPr/>
          <p:nvPr/>
        </p:nvSpPr>
        <p:spPr>
          <a:xfrm>
            <a:off x="7764779" y="3872576"/>
            <a:ext cx="381000" cy="259080"/>
          </a:xfrm>
          <a:prstGeom prst="mathDivid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1" y="3508372"/>
            <a:ext cx="1433333" cy="1201397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3" y="3532010"/>
            <a:ext cx="1405132" cy="1177759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17" y="3609866"/>
            <a:ext cx="1312246" cy="109990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461760" y="2492602"/>
            <a:ext cx="533400" cy="5249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AE" sz="2800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8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11"/>
    </mc:Choice>
    <mc:Fallback>
      <p:transition spd="slow" advTm="3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12" grpId="0"/>
      <p:bldP spid="18" grpId="0"/>
      <p:bldP spid="22" grpId="0"/>
      <p:bldP spid="23" grpId="0" animBg="1"/>
      <p:bldP spid="3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6"/>
    </mc:Choice>
    <mc:Fallback>
      <p:transition spd="slow" advTm="5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1|1.2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16.5|13.1|5.7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0.8|2.1|1|0.5|2.6|1.5|1|1.1|0.9|0.9|1.1|0.8|0.8|1|1|1.2|3|10.2|3.5|2.7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3|6.6|1.5|-12.6|13.4|7.5|0.9|1.8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714</TotalTime>
  <Words>166</Words>
  <Application>Microsoft Office PowerPoint</Application>
  <PresentationFormat>عرض على الشاشة (3:4)‏</PresentationFormat>
  <Paragraphs>55</Paragraphs>
  <Slides>6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Times New Roman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82</cp:revision>
  <dcterms:created xsi:type="dcterms:W3CDTF">2020-05-02T02:36:07Z</dcterms:created>
  <dcterms:modified xsi:type="dcterms:W3CDTF">2020-06-09T08:58:09Z</dcterms:modified>
</cp:coreProperties>
</file>