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3" r:id="rId4"/>
    <p:sldId id="274" r:id="rId5"/>
    <p:sldId id="262" r:id="rId6"/>
    <p:sldId id="27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5.jp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التاسع</a:t>
            </a:r>
          </a:p>
          <a:p>
            <a:pPr algn="ctr" rtl="1"/>
            <a:r>
              <a:rPr lang="ar-SA" sz="3200" dirty="0" smtClean="0"/>
              <a:t>اختر العملية المناسبة لحل المسائل</a:t>
            </a:r>
            <a:endParaRPr lang="ar-AE" sz="3200" dirty="0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67"/>
    </mc:Choice>
    <mc:Fallback>
      <p:transition spd="slow" advTm="16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                                            </a:t>
            </a:r>
            <a:r>
              <a:rPr lang="ar-SA" sz="2400" dirty="0" smtClean="0"/>
              <a:t>عزيزي التلميذ :يتوقع منك في نهاية الدرس ان :</a:t>
            </a:r>
          </a:p>
          <a:p>
            <a:pPr marL="0" indent="0" algn="r" rtl="1">
              <a:buNone/>
            </a:pPr>
            <a:r>
              <a:rPr lang="ar-AE" sz="2400" dirty="0" smtClean="0"/>
              <a:t>1</a:t>
            </a:r>
            <a:r>
              <a:rPr lang="ar-AE" sz="2400" dirty="0" smtClean="0">
                <a:solidFill>
                  <a:srgbClr val="FF0000"/>
                </a:solidFill>
              </a:rPr>
              <a:t>.ان تختار العملية المناسبة لحل المسائل</a:t>
            </a:r>
          </a:p>
          <a:p>
            <a:pPr marL="0" indent="0" algn="r" rtl="1">
              <a:buNone/>
            </a:pPr>
            <a:endParaRPr lang="ar-AE" sz="2400" dirty="0"/>
          </a:p>
          <a:p>
            <a:pPr marL="0" indent="0" algn="r" rtl="1">
              <a:buNone/>
            </a:pPr>
            <a:r>
              <a:rPr lang="ar-AE" sz="2400" dirty="0" smtClean="0"/>
              <a:t>2.</a:t>
            </a:r>
            <a:r>
              <a:rPr lang="ar-AE" sz="2400" dirty="0" smtClean="0">
                <a:solidFill>
                  <a:srgbClr val="00B050"/>
                </a:solidFill>
              </a:rPr>
              <a:t>ان تجد ناتج العملية الحسابية</a:t>
            </a:r>
            <a:endParaRPr lang="ar-SA" sz="24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2400" dirty="0" smtClean="0"/>
              <a:t>                                                    </a:t>
            </a:r>
          </a:p>
          <a:p>
            <a:r>
              <a:rPr lang="ar-SA" sz="2400" dirty="0" smtClean="0"/>
              <a:t>                                                                                                  </a:t>
            </a:r>
            <a:r>
              <a:rPr lang="en-US" sz="2400" dirty="0" smtClean="0"/>
              <a:t>     </a:t>
            </a:r>
            <a:r>
              <a:rPr lang="ar-SA" sz="2400" dirty="0" smtClean="0"/>
              <a:t>  </a:t>
            </a:r>
            <a:r>
              <a:rPr lang="ar-SA" dirty="0" smtClean="0"/>
              <a:t>                         </a:t>
            </a:r>
            <a:endParaRPr lang="ar-AE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اختر العملية المناسبة لحل المسائل</a:t>
            </a:r>
            <a:endParaRPr lang="ar-AE" sz="3200" dirty="0"/>
          </a:p>
        </p:txBody>
      </p:sp>
      <p:pic>
        <p:nvPicPr>
          <p:cNvPr id="6" name="صوت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34"/>
    </mc:Choice>
    <mc:Fallback>
      <p:transition spd="slow" advTm="8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اختر العملية المناسبة لحل المسائل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888210" y="2035819"/>
            <a:ext cx="6267041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/>
              <a:t>لنتذكر معا:</a:t>
            </a:r>
          </a:p>
          <a:p>
            <a:pPr algn="r" rtl="1"/>
            <a:r>
              <a:rPr lang="ar-SA" sz="2800" dirty="0" smtClean="0"/>
              <a:t>عدد العمليات الحسابية التي تم الحديث عنها</a:t>
            </a:r>
          </a:p>
          <a:p>
            <a:pPr algn="r" rtl="1"/>
            <a:r>
              <a:rPr lang="ar-SA" sz="2800" dirty="0" smtClean="0"/>
              <a:t>..............,................,.............,...............</a:t>
            </a:r>
            <a:endParaRPr lang="ar-AE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104899" y="3740272"/>
            <a:ext cx="69342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400" dirty="0" smtClean="0"/>
              <a:t>سنستخدم </a:t>
            </a:r>
            <a:r>
              <a:rPr lang="ar-SA" sz="2400" dirty="0" smtClean="0"/>
              <a:t>هذه العمليات </a:t>
            </a:r>
            <a:r>
              <a:rPr lang="ar-SA" sz="2400" dirty="0" smtClean="0"/>
              <a:t>في حل المسائل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040880" y="2794096"/>
            <a:ext cx="1114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الجمع</a:t>
            </a:r>
            <a:endParaRPr lang="ar-AE" sz="28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151120" y="2817042"/>
            <a:ext cx="1114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الطرح</a:t>
            </a:r>
            <a:endParaRPr lang="ar-AE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3879505" y="2794096"/>
            <a:ext cx="11143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الضرب</a:t>
            </a:r>
            <a:endParaRPr lang="ar-AE" sz="2800" dirty="0"/>
          </a:p>
        </p:txBody>
      </p:sp>
      <p:sp>
        <p:nvSpPr>
          <p:cNvPr id="11" name="مربع نص 10"/>
          <p:cNvSpPr txBox="1"/>
          <p:nvPr/>
        </p:nvSpPr>
        <p:spPr>
          <a:xfrm flipH="1">
            <a:off x="2164080" y="2817042"/>
            <a:ext cx="94003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AE" sz="2800" dirty="0" smtClean="0"/>
              <a:t>القسمة</a:t>
            </a:r>
            <a:endParaRPr lang="ar-AE" sz="28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7915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657"/>
    </mc:Choice>
    <mc:Fallback>
      <p:transition spd="slow" advTm="246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3" grpId="0"/>
      <p:bldP spid="4" grpId="0"/>
      <p:bldP spid="6" grpId="0"/>
      <p:bldP spid="8" grpId="0"/>
    </p:bld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شريط مثقب 3"/>
          <p:cNvSpPr/>
          <p:nvPr/>
        </p:nvSpPr>
        <p:spPr>
          <a:xfrm rot="10800000" flipH="1" flipV="1">
            <a:off x="1188719" y="640081"/>
            <a:ext cx="6766560" cy="838201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اختر العملية المناسبة لحل المسائل</a:t>
            </a:r>
            <a:endParaRPr lang="ar-AE" sz="32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55320" y="2103120"/>
            <a:ext cx="7178039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3200" dirty="0" smtClean="0"/>
              <a:t>8 تلاميذ يلعبون في المخيم. ذهب 2 تلميذ الى الخيمة </a:t>
            </a:r>
          </a:p>
          <a:p>
            <a:pPr algn="r" rtl="1"/>
            <a:r>
              <a:rPr lang="ar-AE" sz="3200" dirty="0" smtClean="0"/>
              <a:t>ما عدد التلاميذ الذين بقوا مجتمعين حول النار ؟</a:t>
            </a:r>
          </a:p>
          <a:p>
            <a:pPr algn="r" rtl="1"/>
            <a:endParaRPr lang="ar-AE" sz="3200" dirty="0"/>
          </a:p>
          <a:p>
            <a:pPr marL="514350" indent="-514350" algn="ctr" rtl="1">
              <a:buAutoNum type="arabicPlain" startAt="8"/>
            </a:pPr>
            <a:r>
              <a:rPr lang="ar-AE" sz="3200" dirty="0" smtClean="0"/>
              <a:t>+   2=10              8      2 =4  </a:t>
            </a:r>
          </a:p>
          <a:p>
            <a:pPr marL="514350" indent="-514350" algn="r" rtl="1">
              <a:buAutoNum type="arabicPlain" startAt="8"/>
            </a:pPr>
            <a:r>
              <a:rPr lang="ar-AE" sz="3200" dirty="0"/>
              <a:t> </a:t>
            </a:r>
            <a:r>
              <a:rPr lang="ar-AE" sz="3200" dirty="0" smtClean="0"/>
              <a:t>  8   -    2 =6</a:t>
            </a:r>
          </a:p>
          <a:p>
            <a:pPr algn="r" rtl="1"/>
            <a:endParaRPr lang="ar-AE" sz="3200" dirty="0"/>
          </a:p>
        </p:txBody>
      </p:sp>
      <p:sp>
        <p:nvSpPr>
          <p:cNvPr id="8" name="التقسيم 7"/>
          <p:cNvSpPr/>
          <p:nvPr/>
        </p:nvSpPr>
        <p:spPr>
          <a:xfrm>
            <a:off x="2586578" y="3751610"/>
            <a:ext cx="202342" cy="187517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258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5205"/>
    </mc:Choice>
    <mc:Fallback>
      <p:transition spd="slow" advTm="45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  <p:bldP spid="7" grpId="0"/>
    </p:bld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3718559" y="4482840"/>
            <a:ext cx="30513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AE" sz="2400" dirty="0" smtClean="0">
                <a:solidFill>
                  <a:srgbClr val="FF0000"/>
                </a:solidFill>
              </a:rPr>
              <a:t>  العملية هي الضرب لأننا نبحث عن ناتج </a:t>
            </a:r>
            <a:r>
              <a:rPr lang="ar-AE" sz="2400" dirty="0" smtClean="0">
                <a:solidFill>
                  <a:srgbClr val="FF0000"/>
                </a:solidFill>
              </a:rPr>
              <a:t>مجموعات </a:t>
            </a:r>
            <a:r>
              <a:rPr lang="ar-AE" sz="2400" dirty="0" smtClean="0">
                <a:solidFill>
                  <a:srgbClr val="FF0000"/>
                </a:solidFill>
              </a:rPr>
              <a:t>متساوية</a:t>
            </a:r>
          </a:p>
          <a:p>
            <a:pPr algn="ctr" rtl="1"/>
            <a:endParaRPr lang="ar-AE" sz="2400" dirty="0" smtClean="0">
              <a:solidFill>
                <a:srgbClr val="FF0000"/>
              </a:solidFill>
            </a:endParaRPr>
          </a:p>
          <a:p>
            <a:pPr algn="ctr" rtl="1"/>
            <a:r>
              <a:rPr lang="en-US" sz="2400" dirty="0" smtClean="0">
                <a:solidFill>
                  <a:srgbClr val="FF0000"/>
                </a:solidFill>
              </a:rPr>
              <a:t>  </a:t>
            </a:r>
            <a:endParaRPr lang="ar-AE" sz="2400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اختر العملية المناسبة لحل المسائل</a:t>
            </a:r>
            <a:endParaRPr lang="ar-AE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0" y="1521267"/>
            <a:ext cx="1950720" cy="999744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10" y="2521011"/>
            <a:ext cx="1950720" cy="999744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134" y="3491869"/>
            <a:ext cx="1950720" cy="999744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80" y="1610250"/>
            <a:ext cx="1950720" cy="999744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70" y="2502182"/>
            <a:ext cx="1950720" cy="999744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60" y="3483096"/>
            <a:ext cx="1950720" cy="999744"/>
          </a:xfrm>
          <a:prstGeom prst="rect">
            <a:avLst/>
          </a:prstGeom>
        </p:spPr>
      </p:pic>
      <p:sp>
        <p:nvSpPr>
          <p:cNvPr id="16" name="مربع نص 15"/>
          <p:cNvSpPr txBox="1"/>
          <p:nvPr/>
        </p:nvSpPr>
        <p:spPr>
          <a:xfrm>
            <a:off x="4173330" y="1883403"/>
            <a:ext cx="399531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لدينا6 خيم في كل خيمة3 أطفال .كم طفلا في الخيم؟</a:t>
            </a:r>
          </a:p>
          <a:p>
            <a:pPr algn="r" rtl="1"/>
            <a:r>
              <a:rPr lang="ar-AE" sz="2400" dirty="0" smtClean="0"/>
              <a:t> 6       3=18</a:t>
            </a:r>
          </a:p>
          <a:p>
            <a:pPr marL="457200" indent="-457200" algn="r" rtl="1">
              <a:buAutoNum type="arabicPlain" startAt="6"/>
            </a:pPr>
            <a:r>
              <a:rPr lang="ar-AE" sz="2400" dirty="0" smtClean="0"/>
              <a:t>3=2</a:t>
            </a:r>
          </a:p>
          <a:p>
            <a:pPr algn="r" rtl="1"/>
            <a:r>
              <a:rPr lang="ar-AE" sz="2400" dirty="0" smtClean="0"/>
              <a:t>6 – 3=3</a:t>
            </a:r>
            <a:endParaRPr lang="ar-AE" sz="2400" dirty="0"/>
          </a:p>
        </p:txBody>
      </p:sp>
      <p:sp>
        <p:nvSpPr>
          <p:cNvPr id="23" name="ضرب 22"/>
          <p:cNvSpPr/>
          <p:nvPr/>
        </p:nvSpPr>
        <p:spPr>
          <a:xfrm>
            <a:off x="7326219" y="2652078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2" name="التقسيم 21"/>
          <p:cNvSpPr/>
          <p:nvPr/>
        </p:nvSpPr>
        <p:spPr>
          <a:xfrm>
            <a:off x="7676738" y="3117865"/>
            <a:ext cx="202342" cy="187517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80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196"/>
    </mc:Choice>
    <mc:Fallback>
      <p:transition spd="slow" advTm="34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  <p:bldP spid="9" grpId="0" animBg="1"/>
      <p:bldP spid="16" grpId="0"/>
    </p:bld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332690" y="483847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3200"/>
              <a:t>اختر العملية المناسبة لحل المسائل</a:t>
            </a:r>
            <a:endParaRPr lang="ar-AE" sz="3200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1173480" y="2346960"/>
            <a:ext cx="563880" cy="975360"/>
          </a:xfrm>
          <a:prstGeom prst="rect">
            <a:avLst/>
          </a:prstGeom>
        </p:spPr>
      </p:pic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1828800" y="2346960"/>
            <a:ext cx="563880" cy="975360"/>
          </a:xfrm>
          <a:prstGeom prst="rect">
            <a:avLst/>
          </a:prstGeom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2484120" y="2346960"/>
            <a:ext cx="563880" cy="975360"/>
          </a:xfrm>
          <a:prstGeom prst="rect">
            <a:avLst/>
          </a:prstGeom>
        </p:spPr>
      </p:pic>
      <p:pic>
        <p:nvPicPr>
          <p:cNvPr id="19" name="صورة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3139440" y="2346960"/>
            <a:ext cx="563880" cy="975360"/>
          </a:xfrm>
          <a:prstGeom prst="rect">
            <a:avLst/>
          </a:prstGeom>
        </p:spPr>
      </p:pic>
      <p:pic>
        <p:nvPicPr>
          <p:cNvPr id="20" name="صورة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3139440" y="3444240"/>
            <a:ext cx="563880" cy="975360"/>
          </a:xfrm>
          <a:prstGeom prst="rect">
            <a:avLst/>
          </a:prstGeom>
        </p:spPr>
      </p:pic>
      <p:pic>
        <p:nvPicPr>
          <p:cNvPr id="21" name="صورة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2468880" y="3444240"/>
            <a:ext cx="563880" cy="975360"/>
          </a:xfrm>
          <a:prstGeom prst="rect">
            <a:avLst/>
          </a:prstGeom>
        </p:spPr>
      </p:pic>
      <p:pic>
        <p:nvPicPr>
          <p:cNvPr id="22" name="صورة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1790700" y="3444240"/>
            <a:ext cx="563880" cy="975360"/>
          </a:xfrm>
          <a:prstGeom prst="rect">
            <a:avLst/>
          </a:prstGeom>
        </p:spPr>
      </p:pic>
      <p:pic>
        <p:nvPicPr>
          <p:cNvPr id="23" name="صورة 2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1120140" y="3444240"/>
            <a:ext cx="563880" cy="975360"/>
          </a:xfrm>
          <a:prstGeom prst="rect">
            <a:avLst/>
          </a:prstGeom>
        </p:spPr>
      </p:pic>
      <p:pic>
        <p:nvPicPr>
          <p:cNvPr id="24" name="صورة 2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457200" y="3411679"/>
            <a:ext cx="563880" cy="975360"/>
          </a:xfrm>
          <a:prstGeom prst="rect">
            <a:avLst/>
          </a:prstGeom>
        </p:spPr>
      </p:pic>
      <p:pic>
        <p:nvPicPr>
          <p:cNvPr id="25" name="صورة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" t="10473" r="29174" b="4288"/>
          <a:stretch/>
        </p:blipFill>
        <p:spPr>
          <a:xfrm>
            <a:off x="502920" y="2346960"/>
            <a:ext cx="563880" cy="97536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3048000" y="1981200"/>
            <a:ext cx="52705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قام 5 تلاميذ بتقاسم 10علب عصير بالتساوي </a:t>
            </a:r>
          </a:p>
          <a:p>
            <a:pPr algn="r" rtl="1"/>
            <a:r>
              <a:rPr lang="ar-AE" sz="2400" dirty="0" smtClean="0"/>
              <a:t>ما حصة كل منهم؟</a:t>
            </a:r>
            <a:endParaRPr lang="ar-AE" sz="24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849880" y="2926080"/>
            <a:ext cx="54686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AE" sz="2400" dirty="0" smtClean="0"/>
              <a:t>10+5=15         10    5=2</a:t>
            </a:r>
          </a:p>
          <a:p>
            <a:pPr marL="457200" indent="-457200" algn="r" rtl="1">
              <a:buAutoNum type="arabicPlain" startAt="10"/>
            </a:pPr>
            <a:endParaRPr lang="ar-AE" sz="2400" dirty="0"/>
          </a:p>
          <a:p>
            <a:pPr algn="r" rtl="1"/>
            <a:r>
              <a:rPr lang="ar-AE" sz="2400" dirty="0" smtClean="0"/>
              <a:t>     2      5=10</a:t>
            </a:r>
            <a:endParaRPr lang="ar-AE" sz="2400" dirty="0"/>
          </a:p>
        </p:txBody>
      </p:sp>
      <p:sp>
        <p:nvSpPr>
          <p:cNvPr id="26" name="ضرب 25"/>
          <p:cNvSpPr/>
          <p:nvPr/>
        </p:nvSpPr>
        <p:spPr>
          <a:xfrm>
            <a:off x="7204300" y="3724371"/>
            <a:ext cx="350519" cy="349976"/>
          </a:xfrm>
          <a:prstGeom prst="mathMultiply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7" name="التقسيم 26"/>
          <p:cNvSpPr/>
          <p:nvPr/>
        </p:nvSpPr>
        <p:spPr>
          <a:xfrm>
            <a:off x="5719256" y="3057436"/>
            <a:ext cx="202342" cy="187517"/>
          </a:xfrm>
          <a:prstGeom prst="mathDivid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28" name="وسيلة شرح بيضاوية 27"/>
          <p:cNvSpPr/>
          <p:nvPr/>
        </p:nvSpPr>
        <p:spPr>
          <a:xfrm>
            <a:off x="3154905" y="4893508"/>
            <a:ext cx="3854450" cy="1198149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2800" dirty="0" smtClean="0"/>
              <a:t>العملية هي القسمة لأننا </a:t>
            </a:r>
            <a:r>
              <a:rPr lang="ar-AE" sz="2800" dirty="0" smtClean="0"/>
              <a:t>نوزع اعدادا </a:t>
            </a:r>
            <a:r>
              <a:rPr lang="ar-AE" sz="2800" dirty="0" smtClean="0"/>
              <a:t>بالتساوي</a:t>
            </a:r>
            <a:endParaRPr lang="ar-AE" sz="2800" dirty="0"/>
          </a:p>
        </p:txBody>
      </p:sp>
      <p:pic>
        <p:nvPicPr>
          <p:cNvPr id="7" name="صوت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24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636"/>
    </mc:Choice>
    <mc:Fallback>
      <p:transition spd="slow" advTm="346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 animBg="1"/>
      <p:bldP spid="3" grpId="0"/>
      <p:bldP spid="4" grpId="0"/>
      <p:bldP spid="28" grpId="0" animBg="1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501"/>
    </mc:Choice>
    <mc:Fallback>
      <p:transition spd="slow" advTm="16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1.2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3|11.9|1.7|1.4|1.3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0.6|1.6|0.8|0.5|0.4|0.5|0.5|9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11.1|1.9|1.1|0.5|0.6|0.7|0.6|0.5|0.6|0.6|4.7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8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699</TotalTime>
  <Words>211</Words>
  <Application>Microsoft Office PowerPoint</Application>
  <PresentationFormat>عرض على الشاشة (3:4)‏</PresentationFormat>
  <Paragraphs>61</Paragraphs>
  <Slides>7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81</cp:revision>
  <dcterms:created xsi:type="dcterms:W3CDTF">2020-05-02T02:36:07Z</dcterms:created>
  <dcterms:modified xsi:type="dcterms:W3CDTF">2020-06-09T09:50:06Z</dcterms:modified>
</cp:coreProperties>
</file>