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75" r:id="rId3"/>
    <p:sldId id="272" r:id="rId4"/>
    <p:sldId id="273" r:id="rId5"/>
    <p:sldId id="274" r:id="rId6"/>
    <p:sldId id="257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4258" autoAdjust="0"/>
  </p:normalViewPr>
  <p:slideViewPr>
    <p:cSldViewPr snapToGrid="0" snapToObjects="1">
      <p:cViewPr varScale="1">
        <p:scale>
          <a:sx n="63" d="100"/>
          <a:sy n="63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361063" y="4926843"/>
            <a:ext cx="375791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 smtClean="0"/>
              <a:t>الدرس السابع</a:t>
            </a:r>
          </a:p>
          <a:p>
            <a:pPr algn="ctr" rtl="1"/>
            <a:r>
              <a:rPr lang="ar-SA" sz="3200" dirty="0" smtClean="0"/>
              <a:t>استكشف تشكيل مجموعات متساوية </a:t>
            </a:r>
            <a:endParaRPr lang="ar-AE" sz="3200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72"/>
    </mc:Choice>
    <mc:Fallback>
      <p:transition spd="slow" advTm="14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6" name="مخطط انسيابي: شريط مثقب 5"/>
          <p:cNvSpPr/>
          <p:nvPr/>
        </p:nvSpPr>
        <p:spPr>
          <a:xfrm rot="10800000" flipH="1" flipV="1">
            <a:off x="1188719" y="761999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dirty="0" smtClean="0"/>
              <a:t>استكشف تشكيل </a:t>
            </a:r>
            <a:r>
              <a:rPr lang="ar-SA" sz="3200" dirty="0"/>
              <a:t>مجموعات متساوية</a:t>
            </a:r>
            <a:endParaRPr lang="ar-AE" sz="32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996440" y="1906787"/>
            <a:ext cx="65989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200" dirty="0" smtClean="0"/>
              <a:t>يتوقع منك عزيزي الطالب في نهاية الدرس ان:</a:t>
            </a:r>
          </a:p>
          <a:p>
            <a:pPr algn="r" rtl="1"/>
            <a:endParaRPr lang="ar-AE" sz="3200" dirty="0" smtClean="0"/>
          </a:p>
          <a:p>
            <a:pPr algn="r" rtl="1"/>
            <a:r>
              <a:rPr lang="ar-AE" sz="3200" dirty="0" smtClean="0"/>
              <a:t>تقسم عناصر المجموعة الى مجموعات متساوية</a:t>
            </a:r>
            <a:endParaRPr lang="ar-AE" sz="3200" dirty="0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53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5"/>
    </mc:Choice>
    <mc:Fallback>
      <p:transition spd="slow" advTm="8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64008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dirty="0" smtClean="0"/>
              <a:t>استكشف تشكيل </a:t>
            </a:r>
            <a:r>
              <a:rPr lang="ar-SA" sz="3200" dirty="0"/>
              <a:t>مجموعات متساوية</a:t>
            </a:r>
            <a:endParaRPr lang="ar-AE" sz="3200" dirty="0"/>
          </a:p>
        </p:txBody>
      </p:sp>
      <p:sp>
        <p:nvSpPr>
          <p:cNvPr id="7" name="مثلث متساوي الساقين 6"/>
          <p:cNvSpPr/>
          <p:nvPr/>
        </p:nvSpPr>
        <p:spPr>
          <a:xfrm>
            <a:off x="640080" y="1934746"/>
            <a:ext cx="762000" cy="579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ثلث متساوي الساقين 7"/>
          <p:cNvSpPr/>
          <p:nvPr/>
        </p:nvSpPr>
        <p:spPr>
          <a:xfrm>
            <a:off x="670559" y="2531311"/>
            <a:ext cx="762000" cy="579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ثلث متساوي الساقين 8"/>
          <p:cNvSpPr/>
          <p:nvPr/>
        </p:nvSpPr>
        <p:spPr>
          <a:xfrm>
            <a:off x="2407920" y="2584650"/>
            <a:ext cx="762000" cy="579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ثلث متساوي الساقين 9"/>
          <p:cNvSpPr/>
          <p:nvPr/>
        </p:nvSpPr>
        <p:spPr>
          <a:xfrm>
            <a:off x="1584959" y="2575927"/>
            <a:ext cx="762000" cy="579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ثلث متساوي الساقين 10"/>
          <p:cNvSpPr/>
          <p:nvPr/>
        </p:nvSpPr>
        <p:spPr>
          <a:xfrm>
            <a:off x="1524000" y="1913540"/>
            <a:ext cx="762000" cy="579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ثلث متساوي الساقين 11"/>
          <p:cNvSpPr/>
          <p:nvPr/>
        </p:nvSpPr>
        <p:spPr>
          <a:xfrm>
            <a:off x="2392679" y="1934746"/>
            <a:ext cx="762000" cy="579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ثلث متساوي الساقين 12"/>
          <p:cNvSpPr/>
          <p:nvPr/>
        </p:nvSpPr>
        <p:spPr>
          <a:xfrm>
            <a:off x="3276599" y="1952191"/>
            <a:ext cx="762000" cy="579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مثلث متساوي الساقين 13"/>
          <p:cNvSpPr/>
          <p:nvPr/>
        </p:nvSpPr>
        <p:spPr>
          <a:xfrm>
            <a:off x="4160519" y="1936216"/>
            <a:ext cx="762000" cy="579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مثلث متساوي الساقين 14"/>
          <p:cNvSpPr/>
          <p:nvPr/>
        </p:nvSpPr>
        <p:spPr>
          <a:xfrm>
            <a:off x="5044440" y="1936951"/>
            <a:ext cx="762000" cy="579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ثلث متساوي الساقين 15"/>
          <p:cNvSpPr/>
          <p:nvPr/>
        </p:nvSpPr>
        <p:spPr>
          <a:xfrm>
            <a:off x="3322320" y="2531497"/>
            <a:ext cx="762000" cy="579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ثلث متساوي الساقين 16"/>
          <p:cNvSpPr/>
          <p:nvPr/>
        </p:nvSpPr>
        <p:spPr>
          <a:xfrm>
            <a:off x="4175760" y="2555088"/>
            <a:ext cx="762000" cy="579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ثلث متساوي الساقين 17"/>
          <p:cNvSpPr/>
          <p:nvPr/>
        </p:nvSpPr>
        <p:spPr>
          <a:xfrm>
            <a:off x="5074916" y="2584650"/>
            <a:ext cx="762000" cy="579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ثلث متساوي الساقين 18"/>
          <p:cNvSpPr/>
          <p:nvPr/>
        </p:nvSpPr>
        <p:spPr>
          <a:xfrm>
            <a:off x="5928357" y="2623298"/>
            <a:ext cx="762000" cy="579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مثلث متساوي الساقين 19"/>
          <p:cNvSpPr/>
          <p:nvPr/>
        </p:nvSpPr>
        <p:spPr>
          <a:xfrm>
            <a:off x="6781798" y="2608607"/>
            <a:ext cx="762000" cy="579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6766559" y="1897931"/>
            <a:ext cx="762000" cy="579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2" name="مثلث متساوي الساقين 21"/>
          <p:cNvSpPr/>
          <p:nvPr/>
        </p:nvSpPr>
        <p:spPr>
          <a:xfrm>
            <a:off x="5882639" y="1913540"/>
            <a:ext cx="762000" cy="579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3" name="مربع نص 22"/>
          <p:cNvSpPr txBox="1"/>
          <p:nvPr/>
        </p:nvSpPr>
        <p:spPr>
          <a:xfrm>
            <a:off x="1127759" y="3352800"/>
            <a:ext cx="615696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احيط كل 4 مثلثات بدائرة</a:t>
            </a:r>
          </a:p>
          <a:p>
            <a:pPr algn="r" rtl="1"/>
            <a:r>
              <a:rPr lang="ar-SA" sz="2400" dirty="0" smtClean="0"/>
              <a:t>كم  مجموعة اصبح لديك؟</a:t>
            </a:r>
            <a:endParaRPr lang="ar-AE" sz="24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4800598" y="4381550"/>
            <a:ext cx="18897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4 مجموعات</a:t>
            </a:r>
            <a:endParaRPr lang="ar-AE" sz="2800" dirty="0"/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39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02"/>
    </mc:Choice>
    <mc:Fallback>
      <p:transition spd="slow" advTm="33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3" grpId="0"/>
      <p:bldP spid="24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64008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dirty="0" smtClean="0"/>
              <a:t>استكشف تشكيل </a:t>
            </a:r>
            <a:r>
              <a:rPr lang="ar-SA" sz="3200" dirty="0"/>
              <a:t>مجموعات متساوية</a:t>
            </a:r>
            <a:endParaRPr lang="ar-AE" sz="32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783080" y="1798320"/>
            <a:ext cx="6324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استخدم 12 قرصا بلاستيكيا ,بكم طريقة يمكن توزيعها الى مجموعات متساوية؟</a:t>
            </a:r>
            <a:endParaRPr lang="ar-AE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724582" y="2834640"/>
            <a:ext cx="223069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الطريقة الأولى :</a:t>
            </a:r>
          </a:p>
          <a:p>
            <a:pPr algn="r" rtl="1"/>
            <a:r>
              <a:rPr lang="ar-SA" sz="2400" dirty="0" smtClean="0"/>
              <a:t>نقسم المجموعات على شكل ثنائيات </a:t>
            </a:r>
            <a:endParaRPr lang="ar-AE" sz="24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85" y="2486025"/>
            <a:ext cx="622935" cy="62293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84" y="2486024"/>
            <a:ext cx="622935" cy="62293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63" y="3218576"/>
            <a:ext cx="622935" cy="62293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63" y="3218577"/>
            <a:ext cx="622935" cy="62293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66" y="3218575"/>
            <a:ext cx="622935" cy="62293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52" y="2501702"/>
            <a:ext cx="622935" cy="62293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62" y="3218574"/>
            <a:ext cx="622935" cy="622935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52" y="3215640"/>
            <a:ext cx="622935" cy="62293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49" y="3209905"/>
            <a:ext cx="622935" cy="62293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18" y="2486025"/>
            <a:ext cx="622935" cy="622935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16" y="2486025"/>
            <a:ext cx="622935" cy="622935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51" y="2486025"/>
            <a:ext cx="622935" cy="622935"/>
          </a:xfrm>
          <a:prstGeom prst="rect">
            <a:avLst/>
          </a:prstGeom>
        </p:spPr>
      </p:pic>
      <p:cxnSp>
        <p:nvCxnSpPr>
          <p:cNvPr id="25" name="رابط مستقيم 24"/>
          <p:cNvCxnSpPr/>
          <p:nvPr/>
        </p:nvCxnSpPr>
        <p:spPr>
          <a:xfrm flipH="1" flipV="1">
            <a:off x="5242560" y="2213818"/>
            <a:ext cx="15240" cy="1779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flipH="1" flipV="1">
            <a:off x="914517" y="2235106"/>
            <a:ext cx="15240" cy="1779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V="1">
            <a:off x="929757" y="2236572"/>
            <a:ext cx="4328043" cy="41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flipV="1">
            <a:off x="908670" y="3975119"/>
            <a:ext cx="4328043" cy="41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H="1" flipV="1">
            <a:off x="1661939" y="2250755"/>
            <a:ext cx="15240" cy="1779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flipH="1" flipV="1">
            <a:off x="2393501" y="2219429"/>
            <a:ext cx="15240" cy="1779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 flipV="1">
            <a:off x="3093005" y="2235106"/>
            <a:ext cx="15240" cy="1779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 flipV="1">
            <a:off x="3795170" y="2257423"/>
            <a:ext cx="15240" cy="1779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 flipV="1">
            <a:off x="4464364" y="2165551"/>
            <a:ext cx="15240" cy="1779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2804160" y="4135159"/>
            <a:ext cx="33527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800" dirty="0" smtClean="0"/>
              <a:t>الإجابة 6 مجموعات </a:t>
            </a:r>
            <a:endParaRPr lang="ar-AE" sz="2800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464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27"/>
    </mc:Choice>
    <mc:Fallback>
      <p:transition spd="slow" advTm="66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3" grpId="0"/>
      <p:bldP spid="6" grpId="0"/>
      <p:bldP spid="37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64008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dirty="0" smtClean="0"/>
              <a:t>استكشف تشكيل </a:t>
            </a:r>
            <a:r>
              <a:rPr lang="ar-SA" sz="3200" dirty="0"/>
              <a:t>مجموعات متساوية</a:t>
            </a:r>
            <a:endParaRPr lang="ar-AE" sz="32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783080" y="1798320"/>
            <a:ext cx="6324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استخدم 12 قرصا بلاستيكيا ,بكم طريقة يمكن توزيعها الى مجموعات متساوية؟</a:t>
            </a:r>
            <a:endParaRPr lang="ar-AE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724582" y="2834640"/>
            <a:ext cx="223069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الطريقة الثانية :</a:t>
            </a:r>
          </a:p>
          <a:p>
            <a:pPr algn="r" rtl="1"/>
            <a:r>
              <a:rPr lang="ar-SA" sz="2400" dirty="0" smtClean="0"/>
              <a:t>نقسم المجموعات على شكل اربعات </a:t>
            </a:r>
            <a:endParaRPr lang="ar-AE" sz="24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85" y="2486025"/>
            <a:ext cx="622935" cy="62293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84" y="2486024"/>
            <a:ext cx="622935" cy="62293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63" y="3218576"/>
            <a:ext cx="622935" cy="62293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63" y="3218577"/>
            <a:ext cx="622935" cy="62293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66" y="3218575"/>
            <a:ext cx="622935" cy="62293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52" y="2501702"/>
            <a:ext cx="622935" cy="62293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62" y="3218574"/>
            <a:ext cx="622935" cy="622935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52" y="3215640"/>
            <a:ext cx="622935" cy="62293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49" y="3209905"/>
            <a:ext cx="622935" cy="62293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18" y="2486025"/>
            <a:ext cx="622935" cy="622935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16" y="2486025"/>
            <a:ext cx="622935" cy="622935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51" y="2486025"/>
            <a:ext cx="622935" cy="622935"/>
          </a:xfrm>
          <a:prstGeom prst="rect">
            <a:avLst/>
          </a:prstGeom>
        </p:spPr>
      </p:pic>
      <p:cxnSp>
        <p:nvCxnSpPr>
          <p:cNvPr id="25" name="رابط مستقيم 24"/>
          <p:cNvCxnSpPr/>
          <p:nvPr/>
        </p:nvCxnSpPr>
        <p:spPr>
          <a:xfrm flipH="1" flipV="1">
            <a:off x="5242560" y="2213818"/>
            <a:ext cx="15240" cy="1779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flipH="1" flipV="1">
            <a:off x="914517" y="2235106"/>
            <a:ext cx="15240" cy="1779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V="1">
            <a:off x="929757" y="2236572"/>
            <a:ext cx="4328043" cy="41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flipV="1">
            <a:off x="908670" y="3975119"/>
            <a:ext cx="4328043" cy="41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flipH="1" flipV="1">
            <a:off x="2393501" y="2219429"/>
            <a:ext cx="15240" cy="1779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 flipV="1">
            <a:off x="3795170" y="2257423"/>
            <a:ext cx="15240" cy="1779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2804160" y="4135159"/>
            <a:ext cx="33527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800" dirty="0" smtClean="0"/>
              <a:t>الإجابة 3 مجموعات </a:t>
            </a:r>
            <a:endParaRPr lang="ar-AE" sz="2800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69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43"/>
    </mc:Choice>
    <mc:Fallback>
      <p:transition spd="slow" advTm="30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6" grpId="0"/>
      <p:bldP spid="37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6" name="مخطط انسيابي: شريط مثقب 5"/>
          <p:cNvSpPr/>
          <p:nvPr/>
        </p:nvSpPr>
        <p:spPr>
          <a:xfrm rot="10800000" flipH="1" flipV="1">
            <a:off x="1188719" y="761999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dirty="0" smtClean="0"/>
              <a:t>استكشف تشكيل </a:t>
            </a:r>
            <a:r>
              <a:rPr lang="ar-SA" sz="3200" dirty="0"/>
              <a:t>مجموعات متساوية</a:t>
            </a:r>
            <a:endParaRPr lang="ar-AE" sz="32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578860" y="1669709"/>
            <a:ext cx="5044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AE" sz="3200" dirty="0" smtClean="0"/>
              <a:t>اجد ناتج القسمة في المسائل التالية</a:t>
            </a:r>
            <a:endParaRPr lang="ar-AE" sz="32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927100" y="2218009"/>
            <a:ext cx="7696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400" dirty="0" smtClean="0"/>
              <a:t>توزع 6 تلاميذ على قاربين (2 قارب)بالتساوي </a:t>
            </a:r>
          </a:p>
          <a:p>
            <a:pPr algn="r" rtl="1"/>
            <a:r>
              <a:rPr lang="ar-AE" sz="2400" dirty="0" err="1" smtClean="0"/>
              <a:t>ماعدد</a:t>
            </a:r>
            <a:r>
              <a:rPr lang="ar-AE" sz="2400" dirty="0" smtClean="0"/>
              <a:t> التلاميذ في كل قارب؟</a:t>
            </a:r>
            <a:endParaRPr lang="ar-AE" sz="24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88949" y="3251315"/>
            <a:ext cx="81661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400" dirty="0" smtClean="0"/>
              <a:t>ستوزع 15 خرزة على3 تلاميذ </a:t>
            </a:r>
          </a:p>
          <a:p>
            <a:pPr algn="r" rtl="1"/>
            <a:r>
              <a:rPr lang="ar-AE" sz="2400" dirty="0" smtClean="0"/>
              <a:t>ما عدد الخرزات التي ستكون من نصيب كل تلميذ؟</a:t>
            </a:r>
            <a:endParaRPr lang="ar-AE" sz="2400" dirty="0"/>
          </a:p>
        </p:txBody>
      </p:sp>
      <p:cxnSp>
        <p:nvCxnSpPr>
          <p:cNvPr id="12" name="رابط مستقيم 11"/>
          <p:cNvCxnSpPr/>
          <p:nvPr/>
        </p:nvCxnSpPr>
        <p:spPr>
          <a:xfrm flipH="1" flipV="1">
            <a:off x="457200" y="3219201"/>
            <a:ext cx="8166100" cy="44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82"/>
    </mc:Choice>
    <mc:Fallback>
      <p:transition spd="slow" advTm="29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8" grpId="0"/>
      <p:bldP spid="9" grpId="0"/>
      <p:bldP spid="10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47"/>
    </mc:Choice>
    <mc:Fallback>
      <p:transition spd="slow" advTm="10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8|15.1|0.7|0.5|0.7|0.8|0.3|1.4|1.2|0.5|0.6|0.3|0.4|1.8|6.3|0.5|0.8|0.8|0.8|0.8|0.6|0.4|0.7|2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1.4|1.9|0.4|0.2|0.5|0.3|0.4|0.4|0.2|0.2|0.2|0.4|1.7|2.3|0.7|1.7|0.9|1|1.2|1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3.6|1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5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689</TotalTime>
  <Words>183</Words>
  <Application>Microsoft Office PowerPoint</Application>
  <PresentationFormat>عرض على الشاشة (3:4)‏</PresentationFormat>
  <Paragraphs>48</Paragraphs>
  <Slides>7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Times New Roman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80</cp:revision>
  <dcterms:created xsi:type="dcterms:W3CDTF">2020-05-02T02:36:07Z</dcterms:created>
  <dcterms:modified xsi:type="dcterms:W3CDTF">2020-06-09T10:20:23Z</dcterms:modified>
</cp:coreProperties>
</file>