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61" r:id="rId4"/>
    <p:sldId id="268" r:id="rId5"/>
    <p:sldId id="264" r:id="rId6"/>
    <p:sldId id="265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08" y="156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الأعداد الزوجية والفردية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846608" y="254229"/>
            <a:ext cx="6474543" cy="2020529"/>
          </a:xfrm>
          <a:prstGeom prst="cloudCallout">
            <a:avLst>
              <a:gd name="adj1" fmla="val 35659"/>
              <a:gd name="adj2" fmla="val 800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 rot="20543985">
            <a:off x="5978013" y="1438020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أن تميز بين الأعداد الزوجية والأعداد الفردية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1981200" y="416826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60084">
            <a:off x="2675893" y="3237170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>
            <a:extLst>
              <a:ext uri="{FF2B5EF4-FFF2-40B4-BE49-F238E27FC236}">
                <a16:creationId xmlns:a16="http://schemas.microsoft.com/office/drawing/2014/main" id="{F63A101A-05FD-422C-AF55-402246F35109}"/>
              </a:ext>
            </a:extLst>
          </p:cNvPr>
          <p:cNvSpPr/>
          <p:nvPr/>
        </p:nvSpPr>
        <p:spPr>
          <a:xfrm>
            <a:off x="221226" y="103239"/>
            <a:ext cx="11179277" cy="76691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5252677-AA3D-460D-8DC8-7B6041394E59}"/>
              </a:ext>
            </a:extLst>
          </p:cNvPr>
          <p:cNvSpPr txBox="1"/>
          <p:nvPr/>
        </p:nvSpPr>
        <p:spPr>
          <a:xfrm>
            <a:off x="1651819" y="221226"/>
            <a:ext cx="8244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كــــــــــــــــرات هـشـــام</a:t>
            </a:r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2A47667-E770-4401-86F3-BE0D6276F7B4}"/>
              </a:ext>
            </a:extLst>
          </p:cNvPr>
          <p:cNvSpPr txBox="1"/>
          <p:nvPr/>
        </p:nvSpPr>
        <p:spPr>
          <a:xfrm>
            <a:off x="1002890" y="1312606"/>
            <a:ext cx="927673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عند هشام 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ar-SA" sz="3600" dirty="0"/>
              <a:t> كرات أراد أن يقسمها بينه وبين أخيه بالتساوي</a:t>
            </a:r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6FBC4560-E683-493B-8CE8-D8B0235B431E}"/>
              </a:ext>
            </a:extLst>
          </p:cNvPr>
          <p:cNvSpPr/>
          <p:nvPr/>
        </p:nvSpPr>
        <p:spPr>
          <a:xfrm>
            <a:off x="9536095" y="2228165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9847364E-6EB2-4F7C-AF3F-3374D0B89BDE}"/>
              </a:ext>
            </a:extLst>
          </p:cNvPr>
          <p:cNvSpPr/>
          <p:nvPr/>
        </p:nvSpPr>
        <p:spPr>
          <a:xfrm>
            <a:off x="8604471" y="2231923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7481C5AE-2DBE-48D1-98CB-B0BC7634D475}"/>
              </a:ext>
            </a:extLst>
          </p:cNvPr>
          <p:cNvSpPr/>
          <p:nvPr/>
        </p:nvSpPr>
        <p:spPr>
          <a:xfrm>
            <a:off x="7745371" y="2257662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2CEBC4C1-3B66-4964-8927-EC8AED25B84C}"/>
              </a:ext>
            </a:extLst>
          </p:cNvPr>
          <p:cNvSpPr/>
          <p:nvPr/>
        </p:nvSpPr>
        <p:spPr>
          <a:xfrm>
            <a:off x="6915768" y="2228165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908086A5-5E45-4A57-9230-99DEBF65E0D3}"/>
              </a:ext>
            </a:extLst>
          </p:cNvPr>
          <p:cNvSpPr/>
          <p:nvPr/>
        </p:nvSpPr>
        <p:spPr>
          <a:xfrm>
            <a:off x="6051750" y="2223249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AEC503FB-4E2E-4C2B-A773-339F299D5CCD}"/>
              </a:ext>
            </a:extLst>
          </p:cNvPr>
          <p:cNvSpPr/>
          <p:nvPr/>
        </p:nvSpPr>
        <p:spPr>
          <a:xfrm>
            <a:off x="5213559" y="2231923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D51678AE-1E25-4562-9508-90C6684EAEE0}"/>
              </a:ext>
            </a:extLst>
          </p:cNvPr>
          <p:cNvSpPr/>
          <p:nvPr/>
        </p:nvSpPr>
        <p:spPr>
          <a:xfrm>
            <a:off x="4354459" y="2228165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6E50B64C-EC14-4121-81BA-CFBEBA056F81}"/>
              </a:ext>
            </a:extLst>
          </p:cNvPr>
          <p:cNvSpPr/>
          <p:nvPr/>
        </p:nvSpPr>
        <p:spPr>
          <a:xfrm>
            <a:off x="3561737" y="2231923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2A0DA42C-E114-4442-833F-A57339CA3372}"/>
              </a:ext>
            </a:extLst>
          </p:cNvPr>
          <p:cNvSpPr/>
          <p:nvPr/>
        </p:nvSpPr>
        <p:spPr>
          <a:xfrm>
            <a:off x="2804652" y="2228165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إطار 42">
            <a:extLst>
              <a:ext uri="{FF2B5EF4-FFF2-40B4-BE49-F238E27FC236}">
                <a16:creationId xmlns:a16="http://schemas.microsoft.com/office/drawing/2014/main" id="{0B8B787C-C46A-41B7-8AAB-B275368798E2}"/>
              </a:ext>
            </a:extLst>
          </p:cNvPr>
          <p:cNvSpPr/>
          <p:nvPr/>
        </p:nvSpPr>
        <p:spPr>
          <a:xfrm>
            <a:off x="3753480" y="3303640"/>
            <a:ext cx="3378607" cy="3067664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إطار 7">
            <a:extLst>
              <a:ext uri="{FF2B5EF4-FFF2-40B4-BE49-F238E27FC236}">
                <a16:creationId xmlns:a16="http://schemas.microsoft.com/office/drawing/2014/main" id="{F2AB1A6B-F112-4669-B0C3-346A1354E2B6}"/>
              </a:ext>
            </a:extLst>
          </p:cNvPr>
          <p:cNvSpPr/>
          <p:nvPr/>
        </p:nvSpPr>
        <p:spPr>
          <a:xfrm>
            <a:off x="7431961" y="3303640"/>
            <a:ext cx="3378607" cy="3067664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54DA778D-F6F1-41B2-A621-C11F6380E453}"/>
              </a:ext>
            </a:extLst>
          </p:cNvPr>
          <p:cNvSpPr/>
          <p:nvPr/>
        </p:nvSpPr>
        <p:spPr>
          <a:xfrm>
            <a:off x="2062315" y="2228165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C6B695F-86F7-485D-A04B-2E7E1A2CEBE7}"/>
              </a:ext>
            </a:extLst>
          </p:cNvPr>
          <p:cNvSpPr txBox="1"/>
          <p:nvPr/>
        </p:nvSpPr>
        <p:spPr>
          <a:xfrm>
            <a:off x="8052619" y="3303640"/>
            <a:ext cx="21090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صندوق هشام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CAD353A-6AC2-4FEE-B52F-8BCDD3B9152F}"/>
              </a:ext>
            </a:extLst>
          </p:cNvPr>
          <p:cNvSpPr txBox="1"/>
          <p:nvPr/>
        </p:nvSpPr>
        <p:spPr>
          <a:xfrm>
            <a:off x="4388273" y="3294966"/>
            <a:ext cx="21090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صندوق أخيه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02F1F-B75E-4FDF-9B0C-FB670A8DB654}"/>
              </a:ext>
            </a:extLst>
          </p:cNvPr>
          <p:cNvSpPr txBox="1"/>
          <p:nvPr/>
        </p:nvSpPr>
        <p:spPr>
          <a:xfrm>
            <a:off x="221226" y="2703476"/>
            <a:ext cx="3232379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/>
              <a:t>لا</a:t>
            </a:r>
            <a:r>
              <a:rPr lang="ar-SA" sz="6000" dirty="0"/>
              <a:t> يـــوجد</a:t>
            </a:r>
          </a:p>
          <a:p>
            <a:pPr algn="ctr"/>
            <a:r>
              <a:rPr lang="ar-SA" sz="6000" dirty="0"/>
              <a:t> باقي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01458 0.4773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34271 0.4747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09844 0.451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4114 0.4557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7304 0.4564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6354 0.4553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4039 0.337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5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18307 0.3305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45456 0.322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1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21276 0.3182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3" grpId="0" animBg="1"/>
      <p:bldP spid="8" grpId="0" animBg="1"/>
      <p:bldP spid="39" grpId="0" animBg="1"/>
      <p:bldP spid="39" grpId="1" animBg="1"/>
      <p:bldP spid="9" grpId="0" animBg="1"/>
      <p:bldP spid="45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>
            <a:extLst>
              <a:ext uri="{FF2B5EF4-FFF2-40B4-BE49-F238E27FC236}">
                <a16:creationId xmlns:a16="http://schemas.microsoft.com/office/drawing/2014/main" id="{F63A101A-05FD-422C-AF55-402246F35109}"/>
              </a:ext>
            </a:extLst>
          </p:cNvPr>
          <p:cNvSpPr/>
          <p:nvPr/>
        </p:nvSpPr>
        <p:spPr>
          <a:xfrm>
            <a:off x="221226" y="103239"/>
            <a:ext cx="11179277" cy="76691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5252677-AA3D-460D-8DC8-7B6041394E59}"/>
              </a:ext>
            </a:extLst>
          </p:cNvPr>
          <p:cNvSpPr txBox="1"/>
          <p:nvPr/>
        </p:nvSpPr>
        <p:spPr>
          <a:xfrm>
            <a:off x="1651819" y="221226"/>
            <a:ext cx="8244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كــــــــــــــــرات هـشـــام</a:t>
            </a:r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2A47667-E770-4401-86F3-BE0D6276F7B4}"/>
              </a:ext>
            </a:extLst>
          </p:cNvPr>
          <p:cNvSpPr txBox="1"/>
          <p:nvPr/>
        </p:nvSpPr>
        <p:spPr>
          <a:xfrm>
            <a:off x="1002890" y="1312606"/>
            <a:ext cx="927673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أصبح عند هشام 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r>
              <a:rPr lang="ar-SA" sz="3600" dirty="0"/>
              <a:t> كرة فكيف سيقسمها بينه وبين أخيه</a:t>
            </a:r>
            <a:r>
              <a:rPr lang="en-US" sz="3600" dirty="0"/>
              <a:t> </a:t>
            </a:r>
            <a:r>
              <a:rPr lang="ar-SA" sz="3600" dirty="0"/>
              <a:t>بالتساوي</a:t>
            </a:r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6FBC4560-E683-493B-8CE8-D8B0235B431E}"/>
              </a:ext>
            </a:extLst>
          </p:cNvPr>
          <p:cNvSpPr/>
          <p:nvPr/>
        </p:nvSpPr>
        <p:spPr>
          <a:xfrm>
            <a:off x="9536095" y="2228165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9847364E-6EB2-4F7C-AF3F-3374D0B89BDE}"/>
              </a:ext>
            </a:extLst>
          </p:cNvPr>
          <p:cNvSpPr/>
          <p:nvPr/>
        </p:nvSpPr>
        <p:spPr>
          <a:xfrm>
            <a:off x="8604471" y="2231923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7481C5AE-2DBE-48D1-98CB-B0BC7634D475}"/>
              </a:ext>
            </a:extLst>
          </p:cNvPr>
          <p:cNvSpPr/>
          <p:nvPr/>
        </p:nvSpPr>
        <p:spPr>
          <a:xfrm>
            <a:off x="7745371" y="2257662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2CEBC4C1-3B66-4964-8927-EC8AED25B84C}"/>
              </a:ext>
            </a:extLst>
          </p:cNvPr>
          <p:cNvSpPr/>
          <p:nvPr/>
        </p:nvSpPr>
        <p:spPr>
          <a:xfrm>
            <a:off x="6915768" y="2228165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908086A5-5E45-4A57-9230-99DEBF65E0D3}"/>
              </a:ext>
            </a:extLst>
          </p:cNvPr>
          <p:cNvSpPr/>
          <p:nvPr/>
        </p:nvSpPr>
        <p:spPr>
          <a:xfrm>
            <a:off x="6051750" y="2223249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AEC503FB-4E2E-4C2B-A773-339F299D5CCD}"/>
              </a:ext>
            </a:extLst>
          </p:cNvPr>
          <p:cNvSpPr/>
          <p:nvPr/>
        </p:nvSpPr>
        <p:spPr>
          <a:xfrm>
            <a:off x="5213559" y="2231923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D51678AE-1E25-4562-9508-90C6684EAEE0}"/>
              </a:ext>
            </a:extLst>
          </p:cNvPr>
          <p:cNvSpPr/>
          <p:nvPr/>
        </p:nvSpPr>
        <p:spPr>
          <a:xfrm>
            <a:off x="4354459" y="2228165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6E50B64C-EC14-4121-81BA-CFBEBA056F81}"/>
              </a:ext>
            </a:extLst>
          </p:cNvPr>
          <p:cNvSpPr/>
          <p:nvPr/>
        </p:nvSpPr>
        <p:spPr>
          <a:xfrm>
            <a:off x="3561737" y="2231923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2A0DA42C-E114-4442-833F-A57339CA3372}"/>
              </a:ext>
            </a:extLst>
          </p:cNvPr>
          <p:cNvSpPr/>
          <p:nvPr/>
        </p:nvSpPr>
        <p:spPr>
          <a:xfrm>
            <a:off x="2804652" y="2228165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إطار 42">
            <a:extLst>
              <a:ext uri="{FF2B5EF4-FFF2-40B4-BE49-F238E27FC236}">
                <a16:creationId xmlns:a16="http://schemas.microsoft.com/office/drawing/2014/main" id="{0B8B787C-C46A-41B7-8AAB-B275368798E2}"/>
              </a:ext>
            </a:extLst>
          </p:cNvPr>
          <p:cNvSpPr/>
          <p:nvPr/>
        </p:nvSpPr>
        <p:spPr>
          <a:xfrm>
            <a:off x="3753480" y="3303640"/>
            <a:ext cx="3378607" cy="3067664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إطار 7">
            <a:extLst>
              <a:ext uri="{FF2B5EF4-FFF2-40B4-BE49-F238E27FC236}">
                <a16:creationId xmlns:a16="http://schemas.microsoft.com/office/drawing/2014/main" id="{F2AB1A6B-F112-4669-B0C3-346A1354E2B6}"/>
              </a:ext>
            </a:extLst>
          </p:cNvPr>
          <p:cNvSpPr/>
          <p:nvPr/>
        </p:nvSpPr>
        <p:spPr>
          <a:xfrm>
            <a:off x="7431961" y="3303640"/>
            <a:ext cx="3378607" cy="3067664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54DA778D-F6F1-41B2-A621-C11F6380E453}"/>
              </a:ext>
            </a:extLst>
          </p:cNvPr>
          <p:cNvSpPr/>
          <p:nvPr/>
        </p:nvSpPr>
        <p:spPr>
          <a:xfrm>
            <a:off x="2062315" y="2228165"/>
            <a:ext cx="516193" cy="383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C6B695F-86F7-485D-A04B-2E7E1A2CEBE7}"/>
              </a:ext>
            </a:extLst>
          </p:cNvPr>
          <p:cNvSpPr txBox="1"/>
          <p:nvPr/>
        </p:nvSpPr>
        <p:spPr>
          <a:xfrm>
            <a:off x="8052619" y="3303640"/>
            <a:ext cx="21090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صندوق هشام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CAD353A-6AC2-4FEE-B52F-8BCDD3B9152F}"/>
              </a:ext>
            </a:extLst>
          </p:cNvPr>
          <p:cNvSpPr txBox="1"/>
          <p:nvPr/>
        </p:nvSpPr>
        <p:spPr>
          <a:xfrm>
            <a:off x="4388273" y="3294966"/>
            <a:ext cx="21090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صندوق أخيه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FE461BBA-A96F-4633-AAC8-6BF71313F5DC}"/>
              </a:ext>
            </a:extLst>
          </p:cNvPr>
          <p:cNvSpPr/>
          <p:nvPr/>
        </p:nvSpPr>
        <p:spPr>
          <a:xfrm>
            <a:off x="1109196" y="2188836"/>
            <a:ext cx="516193" cy="3834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0D40641-7D94-4CF0-B2DA-483B95A59380}"/>
              </a:ext>
            </a:extLst>
          </p:cNvPr>
          <p:cNvSpPr/>
          <p:nvPr/>
        </p:nvSpPr>
        <p:spPr>
          <a:xfrm>
            <a:off x="472966" y="2641120"/>
            <a:ext cx="3088771" cy="21200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الـبــاقي 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853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01458 0.4773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34271 0.4747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09844 0.4513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4114 0.4557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7304 0.4564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6354 0.45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4039 0.3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5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18307 0.3305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45456 0.322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1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21276 0.3182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3" grpId="0" animBg="1"/>
      <p:bldP spid="8" grpId="0" animBg="1"/>
      <p:bldP spid="39" grpId="0" animBg="1"/>
      <p:bldP spid="39" grpId="1" animBg="1"/>
      <p:bldP spid="9" grpId="0" animBg="1"/>
      <p:bldP spid="45" grpId="0" animBg="1"/>
      <p:bldP spid="1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17D4C1E-61E7-4188-9F57-F716EA54982F}"/>
              </a:ext>
            </a:extLst>
          </p:cNvPr>
          <p:cNvSpPr txBox="1"/>
          <p:nvPr/>
        </p:nvSpPr>
        <p:spPr>
          <a:xfrm>
            <a:off x="5636172" y="29718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C442D0D-62FF-4673-8807-09EAA3DE11A6}"/>
              </a:ext>
            </a:extLst>
          </p:cNvPr>
          <p:cNvSpPr/>
          <p:nvPr/>
        </p:nvSpPr>
        <p:spPr>
          <a:xfrm>
            <a:off x="488730" y="0"/>
            <a:ext cx="10878207" cy="1229711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/>
              <a:t>لا حظ</a:t>
            </a:r>
            <a:endParaRPr lang="ar-SA" dirty="0"/>
          </a:p>
        </p:txBody>
      </p:sp>
      <p:sp>
        <p:nvSpPr>
          <p:cNvPr id="23" name="سحابة 22">
            <a:extLst>
              <a:ext uri="{FF2B5EF4-FFF2-40B4-BE49-F238E27FC236}">
                <a16:creationId xmlns:a16="http://schemas.microsoft.com/office/drawing/2014/main" id="{6067FCBC-AAF1-4EB5-B4C9-0AAD872379FA}"/>
              </a:ext>
            </a:extLst>
          </p:cNvPr>
          <p:cNvSpPr/>
          <p:nvPr/>
        </p:nvSpPr>
        <p:spPr>
          <a:xfrm>
            <a:off x="0" y="1341382"/>
            <a:ext cx="12213021" cy="1739463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العدد الزوجي يمكن قسمته بشكل متساو دون باق</a:t>
            </a:r>
            <a:endParaRPr lang="ar-SA" dirty="0"/>
          </a:p>
        </p:txBody>
      </p:sp>
      <p:sp>
        <p:nvSpPr>
          <p:cNvPr id="25" name="سحابة 24">
            <a:extLst>
              <a:ext uri="{FF2B5EF4-FFF2-40B4-BE49-F238E27FC236}">
                <a16:creationId xmlns:a16="http://schemas.microsoft.com/office/drawing/2014/main" id="{5A268074-B618-4614-A173-0DB2D7FCC24C}"/>
              </a:ext>
            </a:extLst>
          </p:cNvPr>
          <p:cNvSpPr/>
          <p:nvPr/>
        </p:nvSpPr>
        <p:spPr>
          <a:xfrm>
            <a:off x="152400" y="3080845"/>
            <a:ext cx="12213021" cy="1739463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العدد الفردي لا يمكن قسمته بشكل متساو دون باق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795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77D21B72-409F-4431-92AD-2C829F75ACC4}"/>
              </a:ext>
            </a:extLst>
          </p:cNvPr>
          <p:cNvSpPr/>
          <p:nvPr/>
        </p:nvSpPr>
        <p:spPr>
          <a:xfrm>
            <a:off x="2790498" y="-268015"/>
            <a:ext cx="5785944" cy="2270235"/>
          </a:xfrm>
          <a:prstGeom prst="cloudCallout">
            <a:avLst>
              <a:gd name="adj1" fmla="val 11319"/>
              <a:gd name="adj2" fmla="val 6959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/>
              <a:t>قاعدتا الدرس</a:t>
            </a:r>
            <a:endParaRPr lang="ar-SA" dirty="0"/>
          </a:p>
        </p:txBody>
      </p:sp>
      <p:sp>
        <p:nvSpPr>
          <p:cNvPr id="29" name="فقاعة التفكير: على شكل سحابة 28">
            <a:extLst>
              <a:ext uri="{FF2B5EF4-FFF2-40B4-BE49-F238E27FC236}">
                <a16:creationId xmlns:a16="http://schemas.microsoft.com/office/drawing/2014/main" id="{4C0762F3-4E53-4299-8A06-CF1908BF6216}"/>
              </a:ext>
            </a:extLst>
          </p:cNvPr>
          <p:cNvSpPr/>
          <p:nvPr/>
        </p:nvSpPr>
        <p:spPr>
          <a:xfrm rot="19713269">
            <a:off x="6245288" y="2364431"/>
            <a:ext cx="6654882" cy="2949720"/>
          </a:xfrm>
          <a:prstGeom prst="cloudCallout">
            <a:avLst>
              <a:gd name="adj1" fmla="val -29702"/>
              <a:gd name="adj2" fmla="val -917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/>
              <a:t>كل عدد آحاده: 0،2،4،6،8 فهو عدد </a:t>
            </a:r>
            <a:r>
              <a:rPr lang="ar-S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زوجي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1" name="فقاعة التفكير: على شكل سحابة 30">
            <a:extLst>
              <a:ext uri="{FF2B5EF4-FFF2-40B4-BE49-F238E27FC236}">
                <a16:creationId xmlns:a16="http://schemas.microsoft.com/office/drawing/2014/main" id="{90FC26A8-7C6D-4184-90C9-09E5A63CB4C0}"/>
              </a:ext>
            </a:extLst>
          </p:cNvPr>
          <p:cNvSpPr/>
          <p:nvPr/>
        </p:nvSpPr>
        <p:spPr>
          <a:xfrm rot="1585245">
            <a:off x="278943" y="2289169"/>
            <a:ext cx="6654882" cy="2949720"/>
          </a:xfrm>
          <a:prstGeom prst="cloudCallout">
            <a:avLst>
              <a:gd name="adj1" fmla="val 28189"/>
              <a:gd name="adj2" fmla="val -764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/>
              <a:t>كل عدد آحاده: 1،3،5،7،9 فهو عدد </a:t>
            </a:r>
            <a:r>
              <a:rPr lang="ar-SA" sz="4400" dirty="0">
                <a:solidFill>
                  <a:srgbClr val="FF0000"/>
                </a:solidFill>
              </a:rPr>
              <a:t>فردي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288</TotalTime>
  <Words>104</Words>
  <Application>Microsoft Office PowerPoint</Application>
  <PresentationFormat>شاشة عريضة</PresentationFormat>
  <Paragraphs>22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الأعداد الزوجية والفردية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41</cp:revision>
  <dcterms:created xsi:type="dcterms:W3CDTF">2020-05-02T02:36:07Z</dcterms:created>
  <dcterms:modified xsi:type="dcterms:W3CDTF">2020-05-28T15:31:02Z</dcterms:modified>
</cp:coreProperties>
</file>