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0"/>
  </p:notesMasterIdLst>
  <p:sldIdLst>
    <p:sldId id="256" r:id="rId2"/>
    <p:sldId id="257" r:id="rId3"/>
    <p:sldId id="258" r:id="rId4"/>
    <p:sldId id="267" r:id="rId5"/>
    <p:sldId id="268" r:id="rId6"/>
    <p:sldId id="266" r:id="rId7"/>
    <p:sldId id="269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37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2" autoAdjust="0"/>
    <p:restoredTop sz="94660"/>
  </p:normalViewPr>
  <p:slideViewPr>
    <p:cSldViewPr snapToGrid="0" snapToObjects="1">
      <p:cViewPr varScale="1">
        <p:scale>
          <a:sx n="45" d="100"/>
          <a:sy n="45" d="100"/>
        </p:scale>
        <p:origin x="48" y="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6A945532-7F3D-4B36-A910-D0D8DE1CB7D8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197C48BE-268A-40A4-998E-A15DC1148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131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A" dirty="0">
                <a:solidFill>
                  <a:srgbClr val="0070C0"/>
                </a:solidFill>
              </a:rPr>
              <a:t>البراكين ونواتجها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لنتذكر ما تعلمناه سابقاً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8118"/>
            <a:ext cx="8229600" cy="4889090"/>
          </a:xfrm>
        </p:spPr>
        <p:txBody>
          <a:bodyPr/>
          <a:lstStyle/>
          <a:p>
            <a:pPr marL="0" indent="0" algn="ctr" rtl="1">
              <a:buNone/>
            </a:pPr>
            <a:r>
              <a:rPr lang="ar-SA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ماذا نسمي الطبقة السطحية من الأرض؟</a:t>
            </a:r>
          </a:p>
          <a:p>
            <a:pPr marL="0" indent="0" algn="ctr" rtl="1">
              <a:buNone/>
            </a:pP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التربة</a:t>
            </a:r>
          </a:p>
          <a:p>
            <a:pPr marL="0" indent="0" algn="ctr" rtl="1">
              <a:buNone/>
            </a:pPr>
            <a:r>
              <a:rPr lang="ar-SA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أذكر أسماء بعض التضاريس الموجودة على سطح الأرض.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 rtl="1">
              <a:buNone/>
            </a:pP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الجبال، الهضاب، الوديان، التلال.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744030"/>
            <a:ext cx="8229600" cy="4889090"/>
          </a:xfrm>
        </p:spPr>
        <p:txBody>
          <a:bodyPr/>
          <a:lstStyle/>
          <a:p>
            <a:pPr marL="0" indent="0" algn="ctr">
              <a:buNone/>
            </a:pPr>
            <a:r>
              <a:rPr lang="ar-SA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البركان: </a:t>
            </a:r>
            <a: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فوهة أو شق في قشرة الأرض، تخرج منه مواد منصهرة حارة مع أبخرة وغازات مصاحبة لها من أعماق الأرض.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2DFF0F04-A7EB-4626-83F1-B1F108E754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888" y="1868152"/>
            <a:ext cx="6364223" cy="264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أقسام البركان</a:t>
            </a:r>
            <a:endParaRPr lang="en-US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 numCol="1">
            <a:normAutofit/>
          </a:bodyPr>
          <a:lstStyle/>
          <a:p>
            <a:pPr marL="0" indent="0" algn="ctr" rtl="1">
              <a:buNone/>
            </a:pPr>
            <a:r>
              <a:rPr lang="ar-SA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جسم البركان: </a:t>
            </a:r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جبل مخروطي من مواد البركان المتصلبة </a:t>
            </a:r>
            <a:r>
              <a:rPr lang="ar-SA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فوهة البركان: </a:t>
            </a:r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تجويف مستدير تنبثق منه الغازات والمقذوفات والحمم</a:t>
            </a:r>
          </a:p>
          <a:p>
            <a:pPr marL="0" indent="0" algn="ctr" rtl="1">
              <a:buNone/>
            </a:pPr>
            <a:r>
              <a:rPr lang="ar-SA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مدخنة البركان: </a:t>
            </a:r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قناة تمتد من قمة الفوهة إلى الأسفل</a:t>
            </a:r>
          </a:p>
          <a:p>
            <a:pPr marL="0" indent="0" algn="ctr" rtl="1">
              <a:buNone/>
            </a:pPr>
            <a:r>
              <a:rPr lang="ar-SA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مستودع الحمم المنصهرة: </a:t>
            </a:r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خزان تتجمع فيه الحمم المنصهرة</a:t>
            </a:r>
          </a:p>
          <a:p>
            <a:pPr marL="0" indent="0" algn="ctr" rtl="1">
              <a:buNone/>
            </a:pPr>
            <a:endParaRPr lang="ar-SA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1A365699-97C3-4348-8216-28018BF13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87866"/>
            <a:ext cx="3462260" cy="2573196"/>
          </a:xfrm>
          <a:prstGeom prst="rect">
            <a:avLst/>
          </a:prstGeom>
        </p:spPr>
      </p:pic>
      <p:cxnSp>
        <p:nvCxnSpPr>
          <p:cNvPr id="10" name="رابط كسهم مستقيم 9">
            <a:extLst>
              <a:ext uri="{FF2B5EF4-FFF2-40B4-BE49-F238E27FC236}">
                <a16:creationId xmlns:a16="http://schemas.microsoft.com/office/drawing/2014/main" id="{26A82BF8-98C3-414B-8E3A-645C228EF7AB}"/>
              </a:ext>
            </a:extLst>
          </p:cNvPr>
          <p:cNvCxnSpPr>
            <a:cxnSpLocks/>
          </p:cNvCxnSpPr>
          <p:nvPr/>
        </p:nvCxnSpPr>
        <p:spPr>
          <a:xfrm>
            <a:off x="4572000" y="4922715"/>
            <a:ext cx="171907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رابط كسهم مستقيم 10">
            <a:extLst>
              <a:ext uri="{FF2B5EF4-FFF2-40B4-BE49-F238E27FC236}">
                <a16:creationId xmlns:a16="http://schemas.microsoft.com/office/drawing/2014/main" id="{62EFC4E5-93BE-4B68-BA59-5CD2A5DCE36D}"/>
              </a:ext>
            </a:extLst>
          </p:cNvPr>
          <p:cNvCxnSpPr>
            <a:cxnSpLocks/>
          </p:cNvCxnSpPr>
          <p:nvPr/>
        </p:nvCxnSpPr>
        <p:spPr>
          <a:xfrm>
            <a:off x="3761098" y="4254456"/>
            <a:ext cx="243230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رابط كسهم مستقيم 11">
            <a:extLst>
              <a:ext uri="{FF2B5EF4-FFF2-40B4-BE49-F238E27FC236}">
                <a16:creationId xmlns:a16="http://schemas.microsoft.com/office/drawing/2014/main" id="{EC45EA0D-882D-4325-B7B1-80AF7F8A16CA}"/>
              </a:ext>
            </a:extLst>
          </p:cNvPr>
          <p:cNvCxnSpPr>
            <a:cxnSpLocks/>
          </p:cNvCxnSpPr>
          <p:nvPr/>
        </p:nvCxnSpPr>
        <p:spPr>
          <a:xfrm>
            <a:off x="4026802" y="5647626"/>
            <a:ext cx="243230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رابط كسهم مستقيم 12">
            <a:extLst>
              <a:ext uri="{FF2B5EF4-FFF2-40B4-BE49-F238E27FC236}">
                <a16:creationId xmlns:a16="http://schemas.microsoft.com/office/drawing/2014/main" id="{1EA9FD52-0B47-4762-B2A6-6D302549D4CD}"/>
              </a:ext>
            </a:extLst>
          </p:cNvPr>
          <p:cNvCxnSpPr>
            <a:cxnSpLocks/>
          </p:cNvCxnSpPr>
          <p:nvPr/>
        </p:nvCxnSpPr>
        <p:spPr>
          <a:xfrm>
            <a:off x="3870826" y="3800857"/>
            <a:ext cx="243230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63FF4800-2FA9-4178-976D-A8C2BB7C964B}"/>
              </a:ext>
            </a:extLst>
          </p:cNvPr>
          <p:cNvSpPr txBox="1"/>
          <p:nvPr/>
        </p:nvSpPr>
        <p:spPr>
          <a:xfrm>
            <a:off x="1045330" y="3539247"/>
            <a:ext cx="281635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فوهة البركان</a:t>
            </a:r>
            <a:endParaRPr lang="ar-SY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ED97C352-7079-47F8-8143-A02B3209CCF2}"/>
              </a:ext>
            </a:extLst>
          </p:cNvPr>
          <p:cNvSpPr txBox="1"/>
          <p:nvPr/>
        </p:nvSpPr>
        <p:spPr>
          <a:xfrm>
            <a:off x="932487" y="4054685"/>
            <a:ext cx="281635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المدخنة</a:t>
            </a:r>
            <a:endParaRPr lang="ar-SY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FE67C6A4-41F9-4FBB-A7FE-AFC82AF80814}"/>
              </a:ext>
            </a:extLst>
          </p:cNvPr>
          <p:cNvSpPr txBox="1"/>
          <p:nvPr/>
        </p:nvSpPr>
        <p:spPr>
          <a:xfrm>
            <a:off x="1755648" y="4413849"/>
            <a:ext cx="281635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مستودع الحمم</a:t>
            </a:r>
          </a:p>
          <a:p>
            <a:pPr algn="r" rtl="1"/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المنصهرة</a:t>
            </a:r>
            <a:endParaRPr lang="ar-SY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BB872F4-2469-4D3D-BA2A-605B0B9CE12D}"/>
              </a:ext>
            </a:extLst>
          </p:cNvPr>
          <p:cNvSpPr txBox="1"/>
          <p:nvPr/>
        </p:nvSpPr>
        <p:spPr>
          <a:xfrm>
            <a:off x="1755648" y="5604736"/>
            <a:ext cx="281635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الحمم المنصهرة</a:t>
            </a:r>
            <a:endParaRPr lang="ar-SY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19" name="رابط كسهم مستقيم 18">
            <a:extLst>
              <a:ext uri="{FF2B5EF4-FFF2-40B4-BE49-F238E27FC236}">
                <a16:creationId xmlns:a16="http://schemas.microsoft.com/office/drawing/2014/main" id="{3B94DFD2-B191-48F4-A8F8-37C8D811326B}"/>
              </a:ext>
            </a:extLst>
          </p:cNvPr>
          <p:cNvCxnSpPr>
            <a:cxnSpLocks/>
          </p:cNvCxnSpPr>
          <p:nvPr/>
        </p:nvCxnSpPr>
        <p:spPr>
          <a:xfrm>
            <a:off x="3858768" y="3429000"/>
            <a:ext cx="243230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947071E2-E153-4518-A56C-FF68AE496782}"/>
              </a:ext>
            </a:extLst>
          </p:cNvPr>
          <p:cNvSpPr txBox="1"/>
          <p:nvPr/>
        </p:nvSpPr>
        <p:spPr>
          <a:xfrm>
            <a:off x="1021013" y="3103272"/>
            <a:ext cx="281635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غازات وأبخرة سامة</a:t>
            </a:r>
            <a:endParaRPr lang="ar-SY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0783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50" presetClass="entr" presetSubtype="0" decel="10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50" presetClass="entr" presetSubtype="0" decel="10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7" presetID="21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0"/>
                            </p:stCondLst>
                            <p:childTnLst>
                              <p:par>
                                <p:cTn id="31" presetID="16" presetClass="entr" presetSubtype="37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0"/>
                            </p:stCondLst>
                            <p:childTnLst>
                              <p:par>
                                <p:cTn id="39" presetID="16" presetClass="entr" presetSubtype="37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0"/>
                            </p:stCondLst>
                            <p:childTnLst>
                              <p:par>
                                <p:cTn id="47" presetID="16" presetClass="entr" presetSubtype="37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25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0"/>
                            </p:stCondLst>
                            <p:childTnLst>
                              <p:par>
                                <p:cTn id="55" presetID="16" presetClass="entr" presetSubtype="37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75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0"/>
                            </p:stCondLst>
                            <p:childTnLst>
                              <p:par>
                                <p:cTn id="63" presetID="16" presetClass="entr" presetSubtype="37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25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  <p:bldP spid="18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CC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استنتج</a:t>
            </a:r>
            <a:endParaRPr lang="en-US" dirty="0">
              <a:solidFill>
                <a:srgbClr val="CC00C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فقاعة التفكير: على شكل سحابة 6">
            <a:extLst>
              <a:ext uri="{FF2B5EF4-FFF2-40B4-BE49-F238E27FC236}">
                <a16:creationId xmlns:a16="http://schemas.microsoft.com/office/drawing/2014/main" id="{8110006C-2976-43F3-B2F7-70B71A8A3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987552"/>
            <a:ext cx="7333488" cy="4148645"/>
          </a:xfrm>
          <a:prstGeom prst="cloudCallou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>
            <a:noAutofit/>
          </a:bodyPr>
          <a:lstStyle/>
          <a:p>
            <a:pPr marL="0" indent="0" algn="r" rtl="1">
              <a:buNone/>
            </a:pPr>
            <a:endParaRPr lang="ar-SA" sz="25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ar-SY" sz="25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Y" sz="25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مواد البركان (المقذوفات البركانية) تتكون من:</a:t>
            </a:r>
          </a:p>
          <a:p>
            <a:pPr algn="r" rtl="1"/>
            <a:r>
              <a:rPr lang="ar-SY" sz="25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حطام صخور صلبة.</a:t>
            </a:r>
          </a:p>
          <a:p>
            <a:pPr algn="r" rtl="1"/>
            <a:r>
              <a:rPr lang="ar-SY" sz="25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حمم منصهرة: مواد سائلة حرارتها حوالي 1000 درجة مئوية</a:t>
            </a:r>
          </a:p>
          <a:p>
            <a:pPr algn="r" rtl="1"/>
            <a:r>
              <a:rPr lang="ar-SY" sz="25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غازات: كربون، أوكسجين، بخار الماء، هيدروجين، كبريت.</a:t>
            </a:r>
          </a:p>
          <a:p>
            <a:pPr algn="r" rtl="1"/>
            <a:r>
              <a:rPr lang="ar-SY" sz="25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رماد بركاني</a:t>
            </a:r>
          </a:p>
          <a:p>
            <a:pPr algn="r" rtl="1"/>
            <a:endParaRPr lang="ar-SY" sz="25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ar-SY" sz="25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9613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18" presetClass="entr" presetSubtype="1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250"/>
                            </p:stCondLst>
                            <p:childTnLst>
                              <p:par>
                                <p:cTn id="15" presetID="18" presetClass="entr" presetSubtype="1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750"/>
                            </p:stCondLst>
                            <p:childTnLst>
                              <p:par>
                                <p:cTn id="19" presetID="18" presetClass="entr" presetSubtype="1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250"/>
                            </p:stCondLst>
                            <p:childTnLst>
                              <p:par>
                                <p:cTn id="23" presetID="18" presetClass="entr" presetSubtype="1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750"/>
                            </p:stCondLst>
                            <p:childTnLst>
                              <p:par>
                                <p:cTn id="27" presetID="18" presetClass="entr" presetSubtype="1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6250"/>
                            </p:stCondLst>
                            <p:childTnLst>
                              <p:par>
                                <p:cTn id="31" presetID="18" presetClass="entr" presetSubtype="1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FF0000"/>
                </a:solidFill>
              </a:rPr>
              <a:t>نواتج البركان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68240"/>
          </a:xfrm>
        </p:spPr>
        <p:txBody>
          <a:bodyPr/>
          <a:lstStyle/>
          <a:p>
            <a:pPr marL="0" indent="0" algn="ctr">
              <a:buNone/>
            </a:pPr>
            <a:r>
              <a:rPr lang="ar-SA" dirty="0"/>
              <a:t> </a:t>
            </a:r>
            <a:r>
              <a:rPr lang="ar-SA" dirty="0">
                <a:solidFill>
                  <a:srgbClr val="FF0000"/>
                </a:solidFill>
              </a:rPr>
              <a:t>1. تشكيل سطح الأرض: </a:t>
            </a:r>
            <a:r>
              <a:rPr lang="ar-SY" dirty="0"/>
              <a:t>مثل الجبال الشامخة، الهضاب الفسيحة، ومن فوهاتها البحيرات.</a:t>
            </a:r>
            <a:endParaRPr lang="ar-SA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ar-SA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77BA6450-912B-4F21-87ED-8BF102260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168" y="2438400"/>
            <a:ext cx="3293469" cy="2188536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B57A846-7D18-4CDB-9BB7-6F0F3CF5DA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450" y="2438400"/>
            <a:ext cx="3293469" cy="218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7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47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8" presetClass="entr" presetSubtype="1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500"/>
                            </p:stCondLst>
                            <p:childTnLst>
                              <p:par>
                                <p:cTn id="18" presetID="8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0"/>
                            </p:stCondLst>
                            <p:childTnLst>
                              <p:par>
                                <p:cTn id="22" presetID="8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FF0000"/>
                </a:solidFill>
              </a:rPr>
              <a:t>نواتج البركان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68240"/>
          </a:xfrm>
        </p:spPr>
        <p:txBody>
          <a:bodyPr/>
          <a:lstStyle/>
          <a:p>
            <a:pPr marL="0" indent="0" algn="ctr">
              <a:buNone/>
            </a:pP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2. خصوبة التربة: </a:t>
            </a:r>
            <a: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التربة البركانية خصبة، لذا تكون صالحة للزراعة، وهذا ما يزيد من النشاط البشري.</a:t>
            </a:r>
          </a:p>
          <a:p>
            <a:pPr marL="0" indent="0" algn="ctr">
              <a:buNone/>
            </a:pP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3. زيادة الموارد البيئية: </a:t>
            </a:r>
            <a: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مثل المعادن والرخام والأحجار الثمينة.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>
              <a:buNone/>
            </a:pP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>
              <a:buNone/>
            </a:pP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>
              <a:buNone/>
            </a:pP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>
              <a:buNone/>
            </a:pP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>
              <a:buNone/>
            </a:pP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C1315C8-81B3-4A48-B20A-7925C200C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2645" y="3054096"/>
            <a:ext cx="4130852" cy="274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23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1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marL="0" indent="0" algn="ctr">
              <a:buNone/>
            </a:pPr>
            <a:endParaRPr lang="en-US" dirty="0">
              <a:solidFill>
                <a:srgbClr val="9377F9"/>
              </a:solidFill>
            </a:endParaRPr>
          </a:p>
          <a:p>
            <a:pPr marL="0" indent="0" algn="ctr">
              <a:buNone/>
            </a:pPr>
            <a:endParaRPr lang="ar-SA" dirty="0">
              <a:solidFill>
                <a:srgbClr val="9377F9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فقاعة التفكير: على شكل سحابة 6">
            <a:extLst>
              <a:ext uri="{FF2B5EF4-FFF2-40B4-BE49-F238E27FC236}">
                <a16:creationId xmlns:a16="http://schemas.microsoft.com/office/drawing/2014/main" id="{8110006C-2976-43F3-B2F7-70B71A8A3271}"/>
              </a:ext>
            </a:extLst>
          </p:cNvPr>
          <p:cNvSpPr txBox="1">
            <a:spLocks/>
          </p:cNvSpPr>
          <p:nvPr/>
        </p:nvSpPr>
        <p:spPr>
          <a:xfrm>
            <a:off x="1935480" y="655638"/>
            <a:ext cx="5562600" cy="4312602"/>
          </a:xfrm>
          <a:prstGeom prst="cloudCallou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ar-SA" dirty="0">
                <a:solidFill>
                  <a:schemeClr val="tx1"/>
                </a:solidFill>
              </a:rPr>
              <a:t>دمتم في رعاية الله</a:t>
            </a:r>
          </a:p>
          <a:p>
            <a:pPr marL="0" indent="0" algn="ctr">
              <a:buNone/>
            </a:pPr>
            <a:r>
              <a:rPr lang="ar-SA" dirty="0">
                <a:solidFill>
                  <a:schemeClr val="tx1"/>
                </a:solidFill>
              </a:rPr>
              <a:t> </a:t>
            </a:r>
            <a:endParaRPr lang="ar-S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19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" presetID="21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445</TotalTime>
  <Words>206</Words>
  <Application>Microsoft Office PowerPoint</Application>
  <PresentationFormat>عرض على الشاشة (4:3)</PresentationFormat>
  <Paragraphs>37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2" baseType="lpstr">
      <vt:lpstr>Arial</vt:lpstr>
      <vt:lpstr>Calibri</vt:lpstr>
      <vt:lpstr>Sakkal Majalla</vt:lpstr>
      <vt:lpstr>school</vt:lpstr>
      <vt:lpstr>البراكين ونواتجها</vt:lpstr>
      <vt:lpstr>لنتذكر ما تعلمناه سابقاً</vt:lpstr>
      <vt:lpstr>عرض تقديمي في PowerPoint</vt:lpstr>
      <vt:lpstr>أقسام البركان</vt:lpstr>
      <vt:lpstr>استنتج</vt:lpstr>
      <vt:lpstr>نواتج البركان</vt:lpstr>
      <vt:lpstr>نواتج البركان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Toshiba</cp:lastModifiedBy>
  <cp:revision>39</cp:revision>
  <dcterms:created xsi:type="dcterms:W3CDTF">2020-05-02T02:36:07Z</dcterms:created>
  <dcterms:modified xsi:type="dcterms:W3CDTF">2020-05-26T18:42:30Z</dcterms:modified>
</cp:coreProperties>
</file>