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2625198" y="5599522"/>
            <a:ext cx="20712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الجملة الاسمية والفعلية 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314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24" y="1116048"/>
            <a:ext cx="3233794" cy="9020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305CB69-EE82-4DEE-AF6E-3BAFA7C490BD}"/>
              </a:ext>
            </a:extLst>
          </p:cNvPr>
          <p:cNvSpPr/>
          <p:nvPr/>
        </p:nvSpPr>
        <p:spPr>
          <a:xfrm>
            <a:off x="1248469" y="2168167"/>
            <a:ext cx="600451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Low" rtl="1">
              <a:lnSpc>
                <a:spcPct val="107000"/>
              </a:lnSpc>
              <a:spcAft>
                <a:spcPts val="800"/>
              </a:spcAft>
            </a:pPr>
            <a:r>
              <a:rPr lang="ar-KW" sz="2400" b="1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عزيزي التلميذ يتوّقع منك في نهاية الدرس أن تكون قادر اً على:</a:t>
            </a:r>
            <a:endParaRPr lang="en-US" sz="16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قرأ  الأمثلة قراءة سليمة معبّرة</a:t>
            </a:r>
            <a:endParaRPr lang="en-US" sz="16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ميّز بين الجملة الاسميّة والجملة الفعليّة </a:t>
            </a:r>
            <a:endParaRPr lang="en-US" sz="16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عدّد مكونات الجملة الاسميّة والجملة الفعليّة .  </a:t>
            </a:r>
            <a:endParaRPr lang="en-US" sz="16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وظّف الجملة الفعليّة والاسميّة في جملٍ مترابطة     .</a:t>
            </a:r>
            <a:endParaRPr lang="en-US" sz="16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29" y="846138"/>
            <a:ext cx="6803726" cy="74987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8" y="1600201"/>
            <a:ext cx="6219567" cy="3185984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– فعل         – حرف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هات مثالاً  على كلّ نوعٍ :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177626C-BF07-452B-B44F-3B35C6CBD864}"/>
              </a:ext>
            </a:extLst>
          </p:cNvPr>
          <p:cNvSpPr/>
          <p:nvPr/>
        </p:nvSpPr>
        <p:spPr>
          <a:xfrm>
            <a:off x="7216611" y="2505670"/>
            <a:ext cx="28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BED75DE-9926-44A0-AB69-0AA9CF1A94D8}"/>
              </a:ext>
            </a:extLst>
          </p:cNvPr>
          <p:cNvSpPr/>
          <p:nvPr/>
        </p:nvSpPr>
        <p:spPr>
          <a:xfrm>
            <a:off x="6627044" y="2953431"/>
            <a:ext cx="985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اسم</a:t>
            </a:r>
            <a:endParaRPr lang="ar-SA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EDBD57F-D18D-4CBC-85F4-008FEAADF647}"/>
              </a:ext>
            </a:extLst>
          </p:cNvPr>
          <p:cNvSpPr/>
          <p:nvPr/>
        </p:nvSpPr>
        <p:spPr>
          <a:xfrm>
            <a:off x="2165244" y="2967335"/>
            <a:ext cx="4235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  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مدرسة , تلميذ , أحمد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C891756-F9F3-4E47-A3AF-6DD69DE44719}"/>
              </a:ext>
            </a:extLst>
          </p:cNvPr>
          <p:cNvSpPr/>
          <p:nvPr/>
        </p:nvSpPr>
        <p:spPr>
          <a:xfrm>
            <a:off x="6627044" y="3468214"/>
            <a:ext cx="985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فعل</a:t>
            </a:r>
            <a:endParaRPr lang="ar-SA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A3C6EB7-13B0-4541-96BD-FF4CDA52A6B7}"/>
              </a:ext>
            </a:extLst>
          </p:cNvPr>
          <p:cNvSpPr/>
          <p:nvPr/>
        </p:nvSpPr>
        <p:spPr>
          <a:xfrm>
            <a:off x="6664221" y="3948444"/>
            <a:ext cx="9856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حرف</a:t>
            </a:r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SA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5931CD6-A729-4F67-B297-D8101E334B06}"/>
              </a:ext>
            </a:extLst>
          </p:cNvPr>
          <p:cNvSpPr/>
          <p:nvPr/>
        </p:nvSpPr>
        <p:spPr>
          <a:xfrm>
            <a:off x="2165244" y="3468214"/>
            <a:ext cx="4235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  </a:t>
            </a:r>
            <a:r>
              <a:rPr lang="ar-SA" sz="32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يكتبُ , اشربْ , سافرَ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7323E61-319C-4E6B-A963-EF59352C9EB3}"/>
              </a:ext>
            </a:extLst>
          </p:cNvPr>
          <p:cNvSpPr/>
          <p:nvPr/>
        </p:nvSpPr>
        <p:spPr>
          <a:xfrm>
            <a:off x="2780907" y="4018797"/>
            <a:ext cx="44357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</a:t>
            </a:r>
            <a:r>
              <a:rPr lang="ar-SA" sz="3200" b="1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إلى , ثمّ , أو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A4BAFC12-EEEE-49D6-9F73-CB3D0378890C}"/>
              </a:ext>
            </a:extLst>
          </p:cNvPr>
          <p:cNvSpPr/>
          <p:nvPr/>
        </p:nvSpPr>
        <p:spPr>
          <a:xfrm>
            <a:off x="2253006" y="1196437"/>
            <a:ext cx="5394489" cy="121420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بحثَ ميمونٌ في المَوسوعَةِ العلميّةِ.</a:t>
            </a:r>
            <a:endParaRPr lang="en-US" sz="1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raditional Arabic" panose="02020603050405020304" pitchFamily="18" charset="-78"/>
              <a:buChar char="-"/>
            </a:pPr>
            <a:r>
              <a:rPr lang="ar-SA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عينُ النّحلةِ قويّةٌ</a:t>
            </a:r>
            <a:endParaRPr lang="en-US" sz="12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3E110245-29EB-4C7A-969E-14E94871E3BE}"/>
              </a:ext>
            </a:extLst>
          </p:cNvPr>
          <p:cNvSpPr/>
          <p:nvPr/>
        </p:nvSpPr>
        <p:spPr>
          <a:xfrm>
            <a:off x="4279768" y="4173715"/>
            <a:ext cx="2687217" cy="81140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ماذا نستنتج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FE4477C-5E38-49A7-AEA3-2A9124AAA5AE}"/>
              </a:ext>
            </a:extLst>
          </p:cNvPr>
          <p:cNvSpPr/>
          <p:nvPr/>
        </p:nvSpPr>
        <p:spPr>
          <a:xfrm>
            <a:off x="2389694" y="584373"/>
            <a:ext cx="5121111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تعال لنتعرف أكثر بالجملة الفعليّة والجملة الاسميّة :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جدول 22">
            <a:extLst>
              <a:ext uri="{FF2B5EF4-FFF2-40B4-BE49-F238E27FC236}">
                <a16:creationId xmlns:a16="http://schemas.microsoft.com/office/drawing/2014/main" id="{5D6451EF-13F9-4220-AE87-F5002A53A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24227"/>
              </p:ext>
            </p:extLst>
          </p:nvPr>
        </p:nvGraphicFramePr>
        <p:xfrm>
          <a:off x="1093509" y="2615670"/>
          <a:ext cx="6417296" cy="1353015"/>
        </p:xfrm>
        <a:graphic>
          <a:graphicData uri="http://schemas.openxmlformats.org/drawingml/2006/table">
            <a:tbl>
              <a:tblPr/>
              <a:tblGrid>
                <a:gridCol w="6417296">
                  <a:extLst>
                    <a:ext uri="{9D8B030D-6E8A-4147-A177-3AD203B41FA5}">
                      <a16:colId xmlns:a16="http://schemas.microsoft.com/office/drawing/2014/main" val="248150375"/>
                    </a:ext>
                  </a:extLst>
                </a:gridCol>
              </a:tblGrid>
              <a:tr h="1353015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raditional Arabic" panose="02020603050405020304" pitchFamily="18" charset="-78"/>
                        <a:buChar char="-"/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مما تتألف الجمل السابقة ؟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raditional Arabic" panose="02020603050405020304" pitchFamily="18" charset="-78"/>
                        <a:buChar char="-"/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حدّد المبتدأ والخبر , والفعل والفاعل في الجملتين السابقتين  .  ؟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42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وسيلة شرح بيضاوية 5">
            <a:extLst>
              <a:ext uri="{FF2B5EF4-FFF2-40B4-BE49-F238E27FC236}">
                <a16:creationId xmlns:a16="http://schemas.microsoft.com/office/drawing/2014/main" id="{F611353D-D46D-46F4-B8FF-03817AA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943" y="772296"/>
            <a:ext cx="2203814" cy="1323369"/>
          </a:xfrm>
          <a:prstGeom prst="wedgeEllipseCallout">
            <a:avLst>
              <a:gd name="adj1" fmla="val -74584"/>
              <a:gd name="adj2" fmla="val 55475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PT Bold Heading" pitchFamily="2" charset="-78"/>
              </a:rPr>
              <a:t>أتعلّمُ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668E2C-AA2B-410B-99F8-E97A2B7A51CF}"/>
              </a:ext>
            </a:extLst>
          </p:cNvPr>
          <p:cNvSpPr/>
          <p:nvPr/>
        </p:nvSpPr>
        <p:spPr>
          <a:xfrm>
            <a:off x="1329179" y="2573198"/>
            <a:ext cx="6306532" cy="174396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أسمّي الجُملة التي تبدأُ بفعلٍ </a:t>
            </a:r>
            <a:r>
              <a:rPr kumimoji="0" lang="ar-SA" sz="2000" b="1" i="0" u="none" strike="noStrike" kern="1200" cap="none" spc="50" normalizeH="0" baseline="0" noProof="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جُملةً فعليّةً </a:t>
            </a:r>
            <a:r>
              <a:rPr kumimoji="0" lang="ar-SA" sz="2000" b="1" i="0" u="none" strike="noStrike" kern="1200" cap="none" spc="50" normalizeH="0" baseline="0" noProof="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, واسمّي الجُملةَ التي تبدأ باسمٍ : </a:t>
            </a:r>
            <a:r>
              <a:rPr kumimoji="0" lang="ar-SA" sz="20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جملةً اسميّةً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87A8C7D-EA98-43C9-BAD9-B8F4B9C69E7E}"/>
              </a:ext>
            </a:extLst>
          </p:cNvPr>
          <p:cNvSpPr/>
          <p:nvPr/>
        </p:nvSpPr>
        <p:spPr>
          <a:xfrm>
            <a:off x="1253765" y="525793"/>
            <a:ext cx="63913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اقرأ الجُملةَ الآتية قراءة متأنيةً , ثمّ صنّفها في الجدول الآتي :</a:t>
            </a:r>
          </a:p>
        </p:txBody>
      </p:sp>
      <p:sp>
        <p:nvSpPr>
          <p:cNvPr id="3" name="مخطط انسيابي: معالجة متعاقبة 2">
            <a:extLst>
              <a:ext uri="{FF2B5EF4-FFF2-40B4-BE49-F238E27FC236}">
                <a16:creationId xmlns:a16="http://schemas.microsoft.com/office/drawing/2014/main" id="{78062ED7-FB4C-45C3-95CD-E820FEA0296E}"/>
              </a:ext>
            </a:extLst>
          </p:cNvPr>
          <p:cNvSpPr/>
          <p:nvPr/>
        </p:nvSpPr>
        <p:spPr>
          <a:xfrm>
            <a:off x="1206631" y="1102938"/>
            <a:ext cx="6344239" cy="15554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Calibri Light" panose="020F0302020204030204" pitchFamily="34" charset="0"/>
              <a:buChar char="-"/>
            </a:pP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النحلةُ ذوّاقةٌ                  - ينتمي النّحلُ إلى عالمِ الحشراتِ 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Calibri Light" panose="020F0302020204030204" pitchFamily="34" charset="0"/>
              <a:buChar char="-"/>
            </a:pP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تصنعُ النّحلةُ العسلَ        - هذا عملٌ عظيمٌ 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Calibri Light" panose="020F0302020204030204" pitchFamily="34" charset="0"/>
              <a:buChar char="-"/>
            </a:pP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المعلوماتُ جاهزةٌ            - يعيشُ النّحلُ في بيوتٍ داخلَ الجبالِ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E12E00B4-9A8C-4F67-BCC8-9DE80C3A0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97548"/>
              </p:ext>
            </p:extLst>
          </p:nvPr>
        </p:nvGraphicFramePr>
        <p:xfrm>
          <a:off x="772995" y="2880360"/>
          <a:ext cx="6676740" cy="15221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38370">
                  <a:extLst>
                    <a:ext uri="{9D8B030D-6E8A-4147-A177-3AD203B41FA5}">
                      <a16:colId xmlns:a16="http://schemas.microsoft.com/office/drawing/2014/main" val="3866590725"/>
                    </a:ext>
                  </a:extLst>
                </a:gridCol>
                <a:gridCol w="3338370">
                  <a:extLst>
                    <a:ext uri="{9D8B030D-6E8A-4147-A177-3AD203B41FA5}">
                      <a16:colId xmlns:a16="http://schemas.microsoft.com/office/drawing/2014/main" val="2235830294"/>
                    </a:ext>
                  </a:extLst>
                </a:gridCol>
              </a:tblGrid>
              <a:tr h="409595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الجملة الاسمية 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الجملة الفعليّة </a:t>
                      </a:r>
                      <a:endParaRPr lang="ar-S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3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5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9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59425"/>
                  </a:ext>
                </a:extLst>
              </a:tr>
            </a:tbl>
          </a:graphicData>
        </a:graphic>
      </p:graphicFrame>
      <p:sp>
        <p:nvSpPr>
          <p:cNvPr id="7" name="مستطيل 6">
            <a:extLst>
              <a:ext uri="{FF2B5EF4-FFF2-40B4-BE49-F238E27FC236}">
                <a16:creationId xmlns:a16="http://schemas.microsoft.com/office/drawing/2014/main" id="{5AF34D42-9A80-43F1-8746-B6353E73AC40}"/>
              </a:ext>
            </a:extLst>
          </p:cNvPr>
          <p:cNvSpPr/>
          <p:nvPr/>
        </p:nvSpPr>
        <p:spPr>
          <a:xfrm>
            <a:off x="4815226" y="3198167"/>
            <a:ext cx="1436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النحلةُ ذوّاقةٌ </a:t>
            </a:r>
            <a:endParaRPr lang="ar-SY" sz="24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54461F7-D82F-4553-9CF6-B5250FB66D7E}"/>
              </a:ext>
            </a:extLst>
          </p:cNvPr>
          <p:cNvSpPr/>
          <p:nvPr/>
        </p:nvSpPr>
        <p:spPr>
          <a:xfrm>
            <a:off x="1085604" y="3602339"/>
            <a:ext cx="31261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يعيشُ</a:t>
            </a:r>
            <a:r>
              <a:rPr lang="ar-S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النّحلُ في بيوتٍ داخلَ الجبالِ </a:t>
            </a:r>
            <a:endParaRPr lang="ar-SY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CF66E60-ED9A-4F8D-801A-0983693B33A2}"/>
              </a:ext>
            </a:extLst>
          </p:cNvPr>
          <p:cNvSpPr/>
          <p:nvPr/>
        </p:nvSpPr>
        <p:spPr>
          <a:xfrm>
            <a:off x="1694264" y="3219691"/>
            <a:ext cx="2217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تصنعُ النّحلةُ </a:t>
            </a:r>
            <a:r>
              <a:rPr lang="ar-SA" sz="24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العسلَ </a:t>
            </a:r>
            <a:endParaRPr lang="ar-SY" sz="24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FCA1F5F-26C1-4552-8585-C11DBC36DB26}"/>
              </a:ext>
            </a:extLst>
          </p:cNvPr>
          <p:cNvSpPr/>
          <p:nvPr/>
        </p:nvSpPr>
        <p:spPr>
          <a:xfrm>
            <a:off x="4816743" y="3984986"/>
            <a:ext cx="1745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هذا عملٌ عظيمٌ </a:t>
            </a:r>
            <a:endParaRPr lang="ar-SY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DCEB6B-9F53-42A5-9A90-C40D5619D518}"/>
              </a:ext>
            </a:extLst>
          </p:cNvPr>
          <p:cNvSpPr/>
          <p:nvPr/>
        </p:nvSpPr>
        <p:spPr>
          <a:xfrm>
            <a:off x="1085604" y="3984987"/>
            <a:ext cx="32988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ينتمي النّحلُ إلى عالمِ الحشراتِ </a:t>
            </a:r>
            <a:endParaRPr lang="ar-SY" sz="2400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44F8F8B-855C-432B-B3B5-D9F6254D9F3D}"/>
              </a:ext>
            </a:extLst>
          </p:cNvPr>
          <p:cNvSpPr/>
          <p:nvPr/>
        </p:nvSpPr>
        <p:spPr>
          <a:xfrm>
            <a:off x="4883994" y="3569488"/>
            <a:ext cx="19271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المعلوماتُ جاهزةٌ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3A33C2-E73D-43AE-9449-AF094BD631EB}"/>
              </a:ext>
            </a:extLst>
          </p:cNvPr>
          <p:cNvSpPr/>
          <p:nvPr/>
        </p:nvSpPr>
        <p:spPr>
          <a:xfrm>
            <a:off x="6160779" y="544745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DB61D06D-0403-4AC6-BE78-045845356672}"/>
              </a:ext>
            </a:extLst>
          </p:cNvPr>
          <p:cNvSpPr/>
          <p:nvPr/>
        </p:nvSpPr>
        <p:spPr>
          <a:xfrm>
            <a:off x="3228927" y="1250545"/>
            <a:ext cx="3471019" cy="145494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86FE9AAE-ABFB-40F0-8054-5CE026094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63315"/>
              </p:ext>
            </p:extLst>
          </p:nvPr>
        </p:nvGraphicFramePr>
        <p:xfrm>
          <a:off x="2253098" y="2988956"/>
          <a:ext cx="5099903" cy="223719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699968">
                  <a:extLst>
                    <a:ext uri="{9D8B030D-6E8A-4147-A177-3AD203B41FA5}">
                      <a16:colId xmlns:a16="http://schemas.microsoft.com/office/drawing/2014/main" val="2225059418"/>
                    </a:ext>
                  </a:extLst>
                </a:gridCol>
                <a:gridCol w="1652684">
                  <a:extLst>
                    <a:ext uri="{9D8B030D-6E8A-4147-A177-3AD203B41FA5}">
                      <a16:colId xmlns:a16="http://schemas.microsoft.com/office/drawing/2014/main" val="347172129"/>
                    </a:ext>
                  </a:extLst>
                </a:gridCol>
                <a:gridCol w="1747251">
                  <a:extLst>
                    <a:ext uri="{9D8B030D-6E8A-4147-A177-3AD203B41FA5}">
                      <a16:colId xmlns:a16="http://schemas.microsoft.com/office/drawing/2014/main" val="2929401540"/>
                    </a:ext>
                  </a:extLst>
                </a:gridCol>
              </a:tblGrid>
              <a:tr h="753485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الفعل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الفاعل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المفعول به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514521"/>
                  </a:ext>
                </a:extLst>
              </a:tr>
              <a:tr h="46480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92120"/>
                  </a:ext>
                </a:extLst>
              </a:tr>
              <a:tr h="5902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47848"/>
                  </a:ext>
                </a:extLst>
              </a:tr>
              <a:tr h="4286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70913"/>
                  </a:ext>
                </a:extLst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DAA237A8-3E65-4B3A-8F72-CA6CAB3CB086}"/>
              </a:ext>
            </a:extLst>
          </p:cNvPr>
          <p:cNvSpPr/>
          <p:nvPr/>
        </p:nvSpPr>
        <p:spPr>
          <a:xfrm>
            <a:off x="5782670" y="1394362"/>
            <a:ext cx="6994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اخترعَ </a:t>
            </a:r>
            <a:endParaRPr lang="ar-SA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EEBD18-14E4-4BB3-91FE-EB2D04C1F31F}"/>
              </a:ext>
            </a:extLst>
          </p:cNvPr>
          <p:cNvSpPr/>
          <p:nvPr/>
        </p:nvSpPr>
        <p:spPr>
          <a:xfrm>
            <a:off x="4803264" y="1363584"/>
            <a:ext cx="8300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محمدٌ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274CB8B-1070-43DE-91B2-9B7C12E71024}"/>
              </a:ext>
            </a:extLst>
          </p:cNvPr>
          <p:cNvSpPr/>
          <p:nvPr/>
        </p:nvSpPr>
        <p:spPr>
          <a:xfrm>
            <a:off x="4263493" y="1394362"/>
            <a:ext cx="4283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ar-SA" sz="2400" dirty="0">
                <a:solidFill>
                  <a:srgbClr val="FF0000"/>
                </a:solidFill>
              </a:rPr>
              <a:t>آلةً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DC21DF5-CE59-4C93-B14F-8ACF577FBD8B}"/>
              </a:ext>
            </a:extLst>
          </p:cNvPr>
          <p:cNvSpPr/>
          <p:nvPr/>
        </p:nvSpPr>
        <p:spPr>
          <a:xfrm>
            <a:off x="5633353" y="1696051"/>
            <a:ext cx="8915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كتبَ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F328B74-8811-451B-B0A5-BD1CCF571543}"/>
              </a:ext>
            </a:extLst>
          </p:cNvPr>
          <p:cNvSpPr/>
          <p:nvPr/>
        </p:nvSpPr>
        <p:spPr>
          <a:xfrm>
            <a:off x="4520319" y="28298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33082FB-C5BA-42EA-9478-1792BBE9C365}"/>
              </a:ext>
            </a:extLst>
          </p:cNvPr>
          <p:cNvSpPr/>
          <p:nvPr/>
        </p:nvSpPr>
        <p:spPr>
          <a:xfrm>
            <a:off x="4640124" y="1721576"/>
            <a:ext cx="10862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التّلاميذُ</a:t>
            </a:r>
            <a:endParaRPr lang="ar-SA" sz="2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70FE955-30FA-4229-8B11-4E3BE399818C}"/>
              </a:ext>
            </a:extLst>
          </p:cNvPr>
          <p:cNvSpPr/>
          <p:nvPr/>
        </p:nvSpPr>
        <p:spPr>
          <a:xfrm>
            <a:off x="3751730" y="1721576"/>
            <a:ext cx="99524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دروسَهم</a:t>
            </a:r>
          </a:p>
          <a:p>
            <a:pPr algn="ctr"/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37B0DE3-1142-4FBD-9B7D-0B30D4CC6504}"/>
              </a:ext>
            </a:extLst>
          </p:cNvPr>
          <p:cNvSpPr/>
          <p:nvPr/>
        </p:nvSpPr>
        <p:spPr>
          <a:xfrm>
            <a:off x="5575316" y="2043640"/>
            <a:ext cx="9952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ألقى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6AB32AA-25C1-4EEB-AD63-31A526A06E63}"/>
              </a:ext>
            </a:extLst>
          </p:cNvPr>
          <p:cNvSpPr/>
          <p:nvPr/>
        </p:nvSpPr>
        <p:spPr>
          <a:xfrm>
            <a:off x="4755856" y="2074417"/>
            <a:ext cx="896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المديرُ</a:t>
            </a:r>
            <a:endParaRPr lang="ar-S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2D0F372-DF15-472E-8C3A-8C400E9B6CE4}"/>
              </a:ext>
            </a:extLst>
          </p:cNvPr>
          <p:cNvSpPr/>
          <p:nvPr/>
        </p:nvSpPr>
        <p:spPr>
          <a:xfrm>
            <a:off x="3940326" y="2066486"/>
            <a:ext cx="777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كلمةً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9B7877-C64F-4D32-A0B9-72824F885E98}"/>
              </a:ext>
            </a:extLst>
          </p:cNvPr>
          <p:cNvSpPr/>
          <p:nvPr/>
        </p:nvSpPr>
        <p:spPr>
          <a:xfrm>
            <a:off x="853824" y="772453"/>
            <a:ext cx="56156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عزيزي التّلميذ صنّف الكلمات في الجمل الآتية وفق الجدول الآتي :</a:t>
            </a:r>
          </a:p>
        </p:txBody>
      </p:sp>
    </p:spTree>
    <p:extLst>
      <p:ext uri="{BB962C8B-B14F-4D97-AF65-F5344CB8AC3E}">
        <p14:creationId xmlns:p14="http://schemas.microsoft.com/office/powerpoint/2010/main" val="242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3351 0.346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2916 L -0.06805 0.34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0.07777 L -0.15104 0.336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4705 0.365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0.12153 L -0.01893 0.37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37 L -0.12344 0.377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5399 0.42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14259 L -0.02379 0.397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10434 0.400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471</TotalTime>
  <Words>239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PT Bold Heading</vt:lpstr>
      <vt:lpstr>Sakkal Majalla</vt:lpstr>
      <vt:lpstr>Traditional Arabic</vt:lpstr>
      <vt:lpstr>school</vt:lpstr>
      <vt:lpstr>الصّف : الثالث  المادة : لغة عربيّة  تدريبٌ لغويٌّ </vt:lpstr>
      <vt:lpstr>PowerPoint Presentation</vt:lpstr>
      <vt:lpstr>PowerPoint Presentation</vt:lpstr>
      <vt:lpstr>PowerPoint Presentation</vt:lpstr>
      <vt:lpstr>أتعلّمُ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69</cp:revision>
  <dcterms:created xsi:type="dcterms:W3CDTF">2020-05-02T02:36:07Z</dcterms:created>
  <dcterms:modified xsi:type="dcterms:W3CDTF">2020-05-28T07:09:34Z</dcterms:modified>
</cp:coreProperties>
</file>