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pPr rtl="1"/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لغوية</a:t>
            </a:r>
            <a:br>
              <a:rPr lang="ar-SY" dirty="0"/>
            </a:b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الفعلية والاسمية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846" y="886690"/>
            <a:ext cx="8229600" cy="581890"/>
          </a:xfrm>
        </p:spPr>
        <p:txBody>
          <a:bodyPr>
            <a:normAutofit/>
          </a:bodyPr>
          <a:lstStyle/>
          <a:p>
            <a:pPr lvl="0" rtl="1">
              <a:spcBef>
                <a:spcPct val="20000"/>
              </a:spcBef>
            </a:pPr>
            <a:r>
              <a:rPr lang="ar-SY" sz="32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مم تتألف الجملة الفعلية ؟ مع ذكر مثال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616" y="1607127"/>
            <a:ext cx="7578436" cy="4652742"/>
          </a:xfrm>
        </p:spPr>
        <p:txBody>
          <a:bodyPr/>
          <a:lstStyle/>
          <a:p>
            <a:pPr marL="0" indent="0" algn="ctr" rtl="1">
              <a:buNone/>
            </a:pPr>
            <a:endParaRPr lang="ar-SY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Y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تتألف الجملة الفعلية من : </a:t>
            </a:r>
            <a:r>
              <a:rPr lang="ar-SY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 ، فاعل ، متممات الجملة</a:t>
            </a:r>
          </a:p>
          <a:p>
            <a:pPr marL="0" indent="0" algn="ctr" rtl="1">
              <a:buNone/>
            </a:pPr>
            <a:endParaRPr lang="ar-SY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Y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marL="0" indent="0" algn="ctr" rtl="1">
              <a:buNone/>
            </a:pPr>
            <a:r>
              <a:rPr lang="ar-SY" b="1" u="sng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:  </a:t>
            </a: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تورقُ الأشجارُ  في الربيعِ</a:t>
            </a:r>
          </a:p>
        </p:txBody>
      </p:sp>
      <p:sp>
        <p:nvSpPr>
          <p:cNvPr id="12" name="وسيلة شرح مع سهم إلى الأسفل 11"/>
          <p:cNvSpPr/>
          <p:nvPr/>
        </p:nvSpPr>
        <p:spPr>
          <a:xfrm>
            <a:off x="3913867" y="3211314"/>
            <a:ext cx="1094509" cy="722184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/>
              <a:t>فاعل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931696" y="3407026"/>
            <a:ext cx="1593274" cy="5264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/>
              <a:t>متممات الجملة</a:t>
            </a:r>
          </a:p>
        </p:txBody>
      </p:sp>
      <p:sp>
        <p:nvSpPr>
          <p:cNvPr id="16" name="سهم منحني إلى الأعلى 15"/>
          <p:cNvSpPr/>
          <p:nvPr/>
        </p:nvSpPr>
        <p:spPr>
          <a:xfrm flipV="1">
            <a:off x="2505904" y="3652910"/>
            <a:ext cx="838222" cy="280588"/>
          </a:xfrm>
          <a:prstGeom prst="bent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" name="وسيلة شرح خطية 2 12"/>
          <p:cNvSpPr/>
          <p:nvPr/>
        </p:nvSpPr>
        <p:spPr>
          <a:xfrm>
            <a:off x="5988607" y="3325091"/>
            <a:ext cx="1406214" cy="526473"/>
          </a:xfrm>
          <a:prstGeom prst="borderCallout2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/>
              <a:t>فعل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 تتألف الجملة الاسمية ؟ مع ذكر مثال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rtl="1">
              <a:buNone/>
            </a:pPr>
            <a:endParaRPr lang="ar-SY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ctr" rtl="1">
              <a:buNone/>
            </a:pPr>
            <a:r>
              <a:rPr lang="ar-SY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تتألف الجملة الاسمية من</a:t>
            </a:r>
            <a:r>
              <a:rPr lang="ar-SY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Y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مبتدأ ,خبر , متممات الجملة</a:t>
            </a:r>
          </a:p>
          <a:p>
            <a:pPr marL="0" lvl="0" indent="0" algn="ctr" rtl="1">
              <a:buNone/>
            </a:pPr>
            <a:endParaRPr lang="ar-SY" b="1" u="sng" dirty="0">
              <a:solidFill>
                <a:srgbClr val="F7964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ctr" rtl="1">
              <a:buNone/>
            </a:pPr>
            <a:endParaRPr lang="ar-SY" b="1" u="sng" dirty="0">
              <a:solidFill>
                <a:srgbClr val="F7964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ctr" rtl="1">
              <a:buNone/>
            </a:pPr>
            <a:r>
              <a:rPr lang="ar-SY" b="1" u="sng" dirty="0">
                <a:solidFill>
                  <a:srgbClr val="F7964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: </a:t>
            </a: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الأزهارُ  زاهيةٌ  في الحديقةِ</a:t>
            </a:r>
            <a:endParaRPr lang="en-US" b="1" u="sng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dirty="0"/>
          </a:p>
        </p:txBody>
      </p:sp>
      <p:sp>
        <p:nvSpPr>
          <p:cNvPr id="4" name="وسيلة شرح خطية 2 3"/>
          <p:cNvSpPr/>
          <p:nvPr/>
        </p:nvSpPr>
        <p:spPr>
          <a:xfrm>
            <a:off x="6026727" y="3392126"/>
            <a:ext cx="1191491" cy="471055"/>
          </a:xfrm>
          <a:prstGeom prst="borderCallout2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مبتدأ</a:t>
            </a:r>
          </a:p>
        </p:txBody>
      </p:sp>
      <p:sp>
        <p:nvSpPr>
          <p:cNvPr id="5" name="وسيلة شرح مع سهم إلى الأسفل 4"/>
          <p:cNvSpPr/>
          <p:nvPr/>
        </p:nvSpPr>
        <p:spPr>
          <a:xfrm>
            <a:off x="4142509" y="3261626"/>
            <a:ext cx="858982" cy="732054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خبر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68037" y="3392126"/>
            <a:ext cx="1731818" cy="4826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متممات الجملة</a:t>
            </a:r>
          </a:p>
        </p:txBody>
      </p:sp>
      <p:sp>
        <p:nvSpPr>
          <p:cNvPr id="7" name="سهم منحني إلى الأعلى 6"/>
          <p:cNvSpPr/>
          <p:nvPr/>
        </p:nvSpPr>
        <p:spPr>
          <a:xfrm flipV="1">
            <a:off x="2320636" y="3627653"/>
            <a:ext cx="872837" cy="366027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4"/>
            <a:ext cx="8229600" cy="404235"/>
          </a:xfrm>
        </p:spPr>
        <p:txBody>
          <a:bodyPr>
            <a:noAutofit/>
          </a:bodyPr>
          <a:lstStyle/>
          <a:p>
            <a:r>
              <a:rPr lang="ar-SY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التدريبات التالية: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766458"/>
              </p:ext>
            </p:extLst>
          </p:nvPr>
        </p:nvGraphicFramePr>
        <p:xfrm>
          <a:off x="720436" y="831269"/>
          <a:ext cx="7509164" cy="29787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51018">
                  <a:extLst>
                    <a:ext uri="{9D8B030D-6E8A-4147-A177-3AD203B41FA5}">
                      <a16:colId xmlns:a16="http://schemas.microsoft.com/office/drawing/2014/main" val="3855687015"/>
                    </a:ext>
                  </a:extLst>
                </a:gridCol>
                <a:gridCol w="1149927">
                  <a:extLst>
                    <a:ext uri="{9D8B030D-6E8A-4147-A177-3AD203B41FA5}">
                      <a16:colId xmlns:a16="http://schemas.microsoft.com/office/drawing/2014/main" val="288566137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3968087324"/>
                    </a:ext>
                  </a:extLst>
                </a:gridCol>
                <a:gridCol w="2119746">
                  <a:extLst>
                    <a:ext uri="{9D8B030D-6E8A-4147-A177-3AD203B41FA5}">
                      <a16:colId xmlns:a16="http://schemas.microsoft.com/office/drawing/2014/main" val="234773229"/>
                    </a:ext>
                  </a:extLst>
                </a:gridCol>
              </a:tblGrid>
              <a:tr h="496455">
                <a:tc rowSpan="2"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الجملة الفعلية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الأساسيات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ar-SY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المتممات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6619"/>
                  </a:ext>
                </a:extLst>
              </a:tr>
              <a:tr h="496455">
                <a:tc vMerge="1"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الفعل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الفاعل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900355"/>
                  </a:ext>
                </a:extLst>
              </a:tr>
              <a:tr h="496455"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بنى نبوخذ الحدائق</a:t>
                      </a:r>
                      <a:r>
                        <a:rPr lang="ar-SY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على شكل عقود</a:t>
                      </a:r>
                      <a:endParaRPr lang="ar-SY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بنى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نبوخذ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الحدائق على شكل عقود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300316"/>
                  </a:ext>
                </a:extLst>
              </a:tr>
              <a:tr h="496455"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ترتفع</a:t>
                      </a:r>
                      <a:r>
                        <a:rPr lang="ar-SY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الطبقات على مصاطب</a:t>
                      </a:r>
                      <a:endParaRPr lang="ar-SY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ترتفع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الطبقات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 مصاطب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302267"/>
                  </a:ext>
                </a:extLst>
              </a:tr>
              <a:tr h="496455"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يرى الناظر الحدائق كالبستان المعلق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الناظر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الحدائق كالبستان المعلق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329589"/>
                  </a:ext>
                </a:extLst>
              </a:tr>
              <a:tr h="496455"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تورق الأشجار في الربيع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تورق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الأشجار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الربيع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623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64"/>
            <a:ext cx="8229600" cy="34881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079271"/>
              </p:ext>
            </p:extLst>
          </p:nvPr>
        </p:nvGraphicFramePr>
        <p:xfrm>
          <a:off x="574963" y="612055"/>
          <a:ext cx="7994073" cy="285403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66561">
                  <a:extLst>
                    <a:ext uri="{9D8B030D-6E8A-4147-A177-3AD203B41FA5}">
                      <a16:colId xmlns:a16="http://schemas.microsoft.com/office/drawing/2014/main" val="1509743056"/>
                    </a:ext>
                  </a:extLst>
                </a:gridCol>
                <a:gridCol w="1386177">
                  <a:extLst>
                    <a:ext uri="{9D8B030D-6E8A-4147-A177-3AD203B41FA5}">
                      <a16:colId xmlns:a16="http://schemas.microsoft.com/office/drawing/2014/main" val="1220843840"/>
                    </a:ext>
                  </a:extLst>
                </a:gridCol>
                <a:gridCol w="1278514">
                  <a:extLst>
                    <a:ext uri="{9D8B030D-6E8A-4147-A177-3AD203B41FA5}">
                      <a16:colId xmlns:a16="http://schemas.microsoft.com/office/drawing/2014/main" val="1917783973"/>
                    </a:ext>
                  </a:extLst>
                </a:gridCol>
                <a:gridCol w="2462821">
                  <a:extLst>
                    <a:ext uri="{9D8B030D-6E8A-4147-A177-3AD203B41FA5}">
                      <a16:colId xmlns:a16="http://schemas.microsoft.com/office/drawing/2014/main" val="3509523174"/>
                    </a:ext>
                  </a:extLst>
                </a:gridCol>
              </a:tblGrid>
              <a:tr h="475673">
                <a:tc rowSpan="2"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الجملة الاسمية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الأساسيات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المتممات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846691"/>
                  </a:ext>
                </a:extLst>
              </a:tr>
              <a:tr h="475673">
                <a:tc vMerge="1"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المبتدأ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الخبر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75423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الحدائق</a:t>
                      </a:r>
                      <a:r>
                        <a:rPr lang="ar-SY" sz="20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قصور  رائعة الجمال</a:t>
                      </a:r>
                      <a:endParaRPr lang="ar-SY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الحدائق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رائعة الجمال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35445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الأسطح</a:t>
                      </a:r>
                      <a:r>
                        <a:rPr lang="ar-SY" sz="20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معزولة بالإسفلت</a:t>
                      </a:r>
                      <a:endParaRPr lang="ar-SY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الأسطح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معزولة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بالإسفلت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607605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الحرارة معتدلة في القصور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الحرارة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معتدلة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القصور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056257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الشمس حارة في أرض بابل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الشمس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حارة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أرض بابل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45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153</TotalTime>
  <Words>152</Words>
  <Application>Microsoft Office PowerPoint</Application>
  <PresentationFormat>عرض على الشاشة (4:3)</PresentationFormat>
  <Paragraphs>62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Sakkal Majalla</vt:lpstr>
      <vt:lpstr>school</vt:lpstr>
      <vt:lpstr>تدريبات لغوية الجملة الفعلية والاسمية</vt:lpstr>
      <vt:lpstr>مم تتألف الجملة الفعلية ؟ مع ذكر مثال </vt:lpstr>
      <vt:lpstr> مم تتألف الجملة الاسمية ؟ مع ذكر مثال</vt:lpstr>
      <vt:lpstr>حل التدريبات التالية: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أحمد</cp:lastModifiedBy>
  <cp:revision>19</cp:revision>
  <dcterms:created xsi:type="dcterms:W3CDTF">2020-05-02T02:36:07Z</dcterms:created>
  <dcterms:modified xsi:type="dcterms:W3CDTF">2020-05-14T20:35:20Z</dcterms:modified>
</cp:coreProperties>
</file>