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1"/>
  </p:notesMasterIdLst>
  <p:sldIdLst>
    <p:sldId id="256" r:id="rId2"/>
    <p:sldId id="257" r:id="rId3"/>
    <p:sldId id="258" r:id="rId4"/>
    <p:sldId id="267" r:id="rId5"/>
    <p:sldId id="266" r:id="rId6"/>
    <p:sldId id="268" r:id="rId7"/>
    <p:sldId id="269" r:id="rId8"/>
    <p:sldId id="265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37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126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6A945532-7F3D-4B36-A910-D0D8DE1CB7D8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197C48BE-268A-40A4-998E-A15DC1148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31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A" dirty="0">
                <a:solidFill>
                  <a:srgbClr val="0070C0"/>
                </a:solidFill>
              </a:rPr>
              <a:t>الدارة الكهربائية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لنتذكر ما تعلمناه سابقاً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8118"/>
            <a:ext cx="8229600" cy="4889090"/>
          </a:xfrm>
        </p:spPr>
        <p:txBody>
          <a:bodyPr/>
          <a:lstStyle/>
          <a:p>
            <a:pPr marL="0" indent="0" algn="ctr">
              <a:buNone/>
            </a:pPr>
            <a:r>
              <a:rPr lang="ar-SA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أهمية الكهرباء في حياتنا؟</a:t>
            </a:r>
          </a:p>
          <a:p>
            <a:pPr marL="0" indent="0" algn="ctr">
              <a:buNone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نعتمد على الكهرباء في إنارة منازلنا وتشغيل الأجهزة الكهربائية المنزلية كالمروحة والتلفاز ومضخة الماء.</a:t>
            </a:r>
          </a:p>
          <a:p>
            <a:pPr marL="0" indent="0" algn="ctr">
              <a:buNone/>
            </a:pPr>
            <a:r>
              <a:rPr lang="ar-SA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عدد بعض الأجهزة الكهربائية الموجودة في بيوتنا.</a:t>
            </a:r>
          </a:p>
          <a:p>
            <a:pPr marL="0" indent="0" algn="ctr">
              <a:buNone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المصباح – المروحة – الشاحن – البراد – التلفاز</a:t>
            </a: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ar-SA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الدارة الكهربائية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19576" y="1229554"/>
            <a:ext cx="8229600" cy="4889090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أنظر إلى الصورة وأجب:</a:t>
            </a:r>
          </a:p>
          <a:p>
            <a:pPr marL="0" indent="0" algn="ctr" rtl="1">
              <a:buNone/>
            </a:pPr>
            <a: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1. </a:t>
            </a:r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هل المصباح الكهربائي يضيء ذاتياً؟</a:t>
            </a:r>
          </a:p>
          <a:p>
            <a:pPr marL="0" indent="0" algn="ctr" rtl="1">
              <a:buNone/>
            </a:pPr>
            <a: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2.</a:t>
            </a:r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متى يعطينا المصباح الكهربائي ضوءاً؟</a:t>
            </a:r>
          </a:p>
          <a:p>
            <a:pPr marL="0" indent="0" algn="ctr" rtl="1">
              <a:buNone/>
            </a:pPr>
            <a: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3. </a:t>
            </a:r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كيف نوصل البطارية بالمصباح الكهربائي؟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="" xmlns:a16="http://schemas.microsoft.com/office/drawing/2014/main" id="{3C8586BE-8611-40E7-9377-97AD90C0B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855" y="3674099"/>
            <a:ext cx="5155324" cy="204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ar-SA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الدارة الكهربائية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402398"/>
            <a:ext cx="8229600" cy="488909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استعمل سلك التوصيل لوصل قطبي البطارية بطرفي المصباح ، ماذا ألاحظ؟</a:t>
            </a:r>
            <a:endParaRPr lang="en-US" sz="2800" dirty="0"/>
          </a:p>
          <a:p>
            <a:pPr marL="0" indent="0" algn="r" rtl="1">
              <a:buNone/>
            </a:pPr>
            <a: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4. </a:t>
            </a:r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أضيف قاطعة لفتح الدارة وإغلاقها.</a:t>
            </a:r>
          </a:p>
          <a:p>
            <a:pPr marL="0" indent="0" algn="r" rtl="1">
              <a:buNone/>
            </a:pPr>
            <a: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5. </a:t>
            </a:r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أغلق القاطعة، ماذا ألاحظ؟ المصباح يضيء.</a:t>
            </a:r>
          </a:p>
          <a:p>
            <a:pPr marL="0" indent="0" algn="r" rtl="1">
              <a:buNone/>
            </a:pPr>
            <a: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6. </a:t>
            </a:r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أفتح القاطعة ماذا ألاحظ؟ المصباح ينطفئ.</a:t>
            </a:r>
            <a:endParaRPr lang="en-US" sz="2800" dirty="0"/>
          </a:p>
        </p:txBody>
      </p:sp>
      <p:pic>
        <p:nvPicPr>
          <p:cNvPr id="4" name="صورة 3">
            <a:extLst>
              <a:ext uri="{FF2B5EF4-FFF2-40B4-BE49-F238E27FC236}">
                <a16:creationId xmlns="" xmlns:a16="http://schemas.microsoft.com/office/drawing/2014/main" id="{7ED9AAAB-0F5C-4F94-9DC1-69C9F4399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869" y="1872482"/>
            <a:ext cx="2375666" cy="271996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="" xmlns:a16="http://schemas.microsoft.com/office/drawing/2014/main" id="{04FAF876-B140-4E90-9902-FF8F1AEE59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05" r="8731" b="5827"/>
          <a:stretch/>
        </p:blipFill>
        <p:spPr>
          <a:xfrm>
            <a:off x="4981902" y="3429001"/>
            <a:ext cx="1896079" cy="202660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="" xmlns:a16="http://schemas.microsoft.com/office/drawing/2014/main" id="{A22F9DF9-685E-4A17-9C93-1EE2B0721F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034"/>
          <a:stretch/>
        </p:blipFill>
        <p:spPr>
          <a:xfrm>
            <a:off x="2904573" y="3767883"/>
            <a:ext cx="2077329" cy="178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3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500"/>
                            </p:stCondLst>
                            <p:childTnLst>
                              <p:par>
                                <p:cTn id="2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استنتج</a:t>
            </a:r>
            <a:endParaRPr lang="en-US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4880"/>
            <a:ext cx="8229600" cy="4968240"/>
          </a:xfrm>
        </p:spPr>
        <p:txBody>
          <a:bodyPr/>
          <a:lstStyle/>
          <a:p>
            <a:pPr marL="0" indent="0" algn="ctr">
              <a:buNone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الدارة الكهربائية: 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مجموعة عناصر كهربائية موصولة بأسلاك توصيل.</a:t>
            </a:r>
          </a:p>
          <a:p>
            <a:pPr marL="0" indent="0" algn="r" rtl="1">
              <a:buNone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عناصر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الدارة الكهربائية:</a:t>
            </a:r>
          </a:p>
          <a:p>
            <a:pPr algn="r" rtl="1"/>
            <a:r>
              <a:rPr lang="ar-SA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بطارية: 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لإنتاج التيار الكهربائي.</a:t>
            </a:r>
            <a:endParaRPr lang="ar-SA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مصباح كهربائي: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مستهلك للتيار الكهربائي.</a:t>
            </a:r>
            <a:endParaRPr lang="ar-SA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قاطعة: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لفتح الدارة وإغلاقها.</a:t>
            </a:r>
            <a:endParaRPr lang="ar-SA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أسلاك توصيل: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لنقل التيار الكهربائي.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buNone/>
            </a:pP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buNone/>
            </a:pP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577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" presetClass="entr" presetSubtype="3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500"/>
                            </p:stCondLst>
                            <p:childTnLst>
                              <p:par>
                                <p:cTn id="22" presetID="2" presetClass="entr" presetSubtype="3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" presetID="2" presetClass="entr" presetSubtype="3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0"/>
                            </p:stCondLst>
                            <p:childTnLst>
                              <p:par>
                                <p:cTn id="32" presetID="2" presetClass="entr" presetSubtype="3" fill="hold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056"/>
            <a:ext cx="8229600" cy="1143000"/>
          </a:xfrm>
        </p:spPr>
        <p:txBody>
          <a:bodyPr>
            <a:normAutofit/>
          </a:bodyPr>
          <a:lstStyle/>
          <a:p>
            <a: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أنواع الدارات الكهربائية</a:t>
            </a:r>
            <a:endParaRPr lang="en-US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424" y="859625"/>
            <a:ext cx="8229600" cy="4525963"/>
          </a:xfrm>
        </p:spPr>
        <p:txBody>
          <a:bodyPr numCol="1">
            <a:normAutofit/>
          </a:bodyPr>
          <a:lstStyle/>
          <a:p>
            <a:pPr marL="0" indent="0" algn="r" rtl="1">
              <a:buNone/>
            </a:pPr>
            <a:r>
              <a:rPr lang="ar-SA" sz="2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الدارة المفتوحة: </a:t>
            </a:r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تأمل الصورة.</a:t>
            </a:r>
          </a:p>
          <a:p>
            <a:pPr algn="r" rtl="1"/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هل المصباح مضيء؟</a:t>
            </a:r>
          </a:p>
          <a:p>
            <a:pPr algn="r" rtl="1"/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أمفتوحة القاطعة أم مغلقة؟</a:t>
            </a:r>
          </a:p>
          <a:p>
            <a:pPr marL="0" indent="0" algn="r" rtl="1">
              <a:buNone/>
            </a:pPr>
            <a:r>
              <a:rPr lang="ar-SA" sz="2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الدارة المغلقة: </a:t>
            </a:r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تأمل الصورة.</a:t>
            </a:r>
          </a:p>
          <a:p>
            <a:pPr algn="r" rtl="1"/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هل المصباح مضيء؟</a:t>
            </a:r>
          </a:p>
          <a:p>
            <a:pPr algn="r" rtl="1"/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أمفتوحة القاطعة أم مغلقة؟                       </a:t>
            </a:r>
          </a:p>
          <a:p>
            <a:pPr marL="0" indent="0" algn="r" rtl="1">
              <a:buNone/>
            </a:pPr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</a:t>
            </a:r>
            <a:r>
              <a:rPr lang="ar-SA" sz="2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استنتج</a:t>
            </a:r>
          </a:p>
          <a:p>
            <a:pPr marL="0" indent="0" algn="r" rtl="1">
              <a:buNone/>
            </a:pPr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الدارة الكهربائية المفتوحة: لا يمر منها التيار الكهربائي في عناصرها.</a:t>
            </a:r>
          </a:p>
          <a:p>
            <a:pPr marL="0" indent="0" algn="r" rtl="1">
              <a:buNone/>
            </a:pPr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الدارة الكهربائية المغلقة: يمر منها التيار الكهربائي في  جميع عناصرها.</a:t>
            </a:r>
          </a:p>
          <a:p>
            <a:pPr marL="0" indent="0" algn="ctr" rtl="1">
              <a:buNone/>
            </a:pPr>
            <a:endParaRPr lang="ar-SA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="" xmlns:a16="http://schemas.microsoft.com/office/drawing/2014/main" id="{0FF1FE7C-D1DA-422D-8EB8-1D2B27D31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663" y="532087"/>
            <a:ext cx="1995323" cy="188064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="" xmlns:a16="http://schemas.microsoft.com/office/drawing/2014/main" id="{D1BCE6E3-4B4D-43B2-97D6-5C8AE67F86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704" y="2182282"/>
            <a:ext cx="1729282" cy="188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5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50" presetClass="entr" presetSubtype="0" de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500"/>
                            </p:stCondLst>
                            <p:childTnLst>
                              <p:par>
                                <p:cTn id="41" presetID="50" presetClass="entr" presetSubtype="0" de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0"/>
                            </p:stCondLst>
                            <p:childTnLst>
                              <p:par>
                                <p:cTn id="47" presetID="50" presetClass="entr" presetSubtype="0" de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9500"/>
                            </p:stCondLst>
                            <p:childTnLst>
                              <p:par>
                                <p:cTn id="53" presetID="50" presetClass="entr" presetSubtype="0" de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3500"/>
                            </p:stCondLst>
                            <p:childTnLst>
                              <p:par>
                                <p:cTn id="59" presetID="50" presetClass="entr" presetSubtype="0" de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00"/>
                            </p:stCondLst>
                            <p:childTnLst>
                              <p:par>
                                <p:cTn id="65" presetID="50" presetClass="entr" presetSubtype="0" de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8614"/>
            <a:ext cx="8229600" cy="715441"/>
          </a:xfrm>
        </p:spPr>
        <p:txBody>
          <a:bodyPr>
            <a:normAutofit/>
          </a:bodyPr>
          <a:lstStyle/>
          <a:p>
            <a: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النواقل والعوازل للتيار الكهربائي</a:t>
            </a:r>
            <a:endParaRPr lang="en-US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="" xmlns:a16="http://schemas.microsoft.com/office/drawing/2014/main" id="{68EA31A0-6CCA-429D-AFAD-80985A8A8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18614"/>
            <a:ext cx="2430055" cy="1839404"/>
          </a:xfrm>
          <a:prstGeom prst="rect">
            <a:avLst/>
          </a:prstGeom>
        </p:spPr>
      </p:pic>
      <p:pic>
        <p:nvPicPr>
          <p:cNvPr id="7" name="عنصر نائب للمحتوى 6">
            <a:extLst>
              <a:ext uri="{FF2B5EF4-FFF2-40B4-BE49-F238E27FC236}">
                <a16:creationId xmlns="" xmlns:a16="http://schemas.microsoft.com/office/drawing/2014/main" id="{D1D32706-0CE1-4BF2-BCCB-97278AFE2B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7200" y="2358018"/>
            <a:ext cx="2152650" cy="161925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="" xmlns:a16="http://schemas.microsoft.com/office/drawing/2014/main" id="{3D6CB226-8D52-4D9A-8BCE-272D5EB91FA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410"/>
          <a:stretch/>
        </p:blipFill>
        <p:spPr>
          <a:xfrm>
            <a:off x="2887255" y="4273007"/>
            <a:ext cx="2114548" cy="1839404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>
            <a:off x="2463421" y="1645637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ar-SA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الأجسام الناقلة (النواقل):</a:t>
            </a:r>
          </a:p>
          <a:p>
            <a:pPr algn="ctr" rtl="1"/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تسمح بمرور التيار الكهربائي</a:t>
            </a:r>
          </a:p>
          <a:p>
            <a:pPr algn="ctr"/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الأجسام العازلة (العوازل):</a:t>
            </a:r>
          </a:p>
          <a:p>
            <a:pPr algn="ctr"/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لا تسمح بمرور التيار الكهربائي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4787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CC00CC"/>
                </a:solidFill>
              </a:rPr>
              <a:t>هــــــــــــــــــل تعلـــــــــــــــم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4" name="فقاعة التفكير: على شكل سحابة 6">
            <a:extLst>
              <a:ext uri="{FF2B5EF4-FFF2-40B4-BE49-F238E27FC236}">
                <a16:creationId xmlns="" xmlns:a16="http://schemas.microsoft.com/office/drawing/2014/main" id="{8110006C-2976-43F3-B2F7-70B71A8A3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5448" y="1127761"/>
            <a:ext cx="4992045" cy="3428999"/>
          </a:xfrm>
          <a:prstGeom prst="cloudCallou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>
            <a:noAutofit/>
          </a:bodyPr>
          <a:lstStyle/>
          <a:p>
            <a:pPr marL="0" indent="0" algn="ctr" rtl="1">
              <a:buNone/>
            </a:pPr>
            <a:endParaRPr lang="ar-SA" sz="28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 rtl="1">
              <a:buNone/>
            </a:pPr>
            <a:endParaRPr lang="ar-SA" sz="28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 rtl="1">
              <a:buNone/>
            </a:pPr>
            <a: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توماس أديسون</a:t>
            </a:r>
            <a:r>
              <a:rPr lang="ar-SA" sz="28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28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أول من اخترع المصباح الكهربائي وقد عمل 100 محاولة فاشلة لصنع المصباح ثم نجح في المحاولة 101 وسمي المصباح</a:t>
            </a:r>
          </a:p>
          <a:p>
            <a:pPr marL="0" indent="0" algn="ctr" rtl="1">
              <a:buNone/>
            </a:pPr>
            <a:r>
              <a:rPr lang="ar-SY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مصباح أديسون</a:t>
            </a:r>
          </a:p>
          <a:p>
            <a:pPr marL="0" indent="0" algn="ctr" rtl="1">
              <a:buNone/>
            </a:pPr>
            <a:endParaRPr lang="ar-SY" sz="28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="" xmlns:a16="http://schemas.microsoft.com/office/drawing/2014/main" id="{04BE46DD-1BE8-4EFC-80F8-A7EFF7130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507" y="1417638"/>
            <a:ext cx="1466506" cy="273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83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" decel="100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25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75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250"/>
                            </p:stCondLst>
                            <p:childTnLst>
                              <p:par>
                                <p:cTn id="32" presetID="16" presetClass="entr" presetSubtype="37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marL="0" indent="0" algn="ctr">
              <a:buNone/>
            </a:pPr>
            <a:endParaRPr lang="en-US" dirty="0">
              <a:solidFill>
                <a:srgbClr val="9377F9"/>
              </a:solidFill>
            </a:endParaRPr>
          </a:p>
          <a:p>
            <a:pPr marL="0" indent="0" algn="ctr">
              <a:buNone/>
            </a:pPr>
            <a:endParaRPr lang="ar-SA" dirty="0">
              <a:solidFill>
                <a:srgbClr val="9377F9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فقاعة التفكير: على شكل سحابة 6">
            <a:extLst>
              <a:ext uri="{FF2B5EF4-FFF2-40B4-BE49-F238E27FC236}">
                <a16:creationId xmlns="" xmlns:a16="http://schemas.microsoft.com/office/drawing/2014/main" id="{8110006C-2976-43F3-B2F7-70B71A8A3271}"/>
              </a:ext>
            </a:extLst>
          </p:cNvPr>
          <p:cNvSpPr txBox="1">
            <a:spLocks/>
          </p:cNvSpPr>
          <p:nvPr/>
        </p:nvSpPr>
        <p:spPr>
          <a:xfrm>
            <a:off x="1935480" y="655638"/>
            <a:ext cx="5562600" cy="4312602"/>
          </a:xfrm>
          <a:prstGeom prst="cloudCallou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ar-SA" dirty="0">
                <a:solidFill>
                  <a:schemeClr val="tx1"/>
                </a:solidFill>
              </a:rPr>
              <a:t>دمتم في رعاية الله</a:t>
            </a:r>
          </a:p>
          <a:p>
            <a:pPr marL="0" indent="0" algn="ctr">
              <a:buNone/>
            </a:pPr>
            <a:r>
              <a:rPr lang="ar-SA" dirty="0">
                <a:solidFill>
                  <a:schemeClr val="tx1"/>
                </a:solidFill>
              </a:rPr>
              <a:t> </a:t>
            </a:r>
            <a:endParaRPr lang="ar-S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9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635</TotalTime>
  <Words>276</Words>
  <Application>Microsoft Office PowerPoint</Application>
  <PresentationFormat>عرض على الشاشة (3:4)‏</PresentationFormat>
  <Paragraphs>47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4" baseType="lpstr">
      <vt:lpstr>Arial</vt:lpstr>
      <vt:lpstr>Calibri</vt:lpstr>
      <vt:lpstr>Sakkal Majalla</vt:lpstr>
      <vt:lpstr>Times New Roman</vt:lpstr>
      <vt:lpstr>school</vt:lpstr>
      <vt:lpstr>الدارة الكهربائية</vt:lpstr>
      <vt:lpstr>لنتذكر ما تعلمناه سابقاً</vt:lpstr>
      <vt:lpstr>الدارة الكهربائية</vt:lpstr>
      <vt:lpstr>الدارة الكهربائية</vt:lpstr>
      <vt:lpstr>استنتج</vt:lpstr>
      <vt:lpstr>أنواع الدارات الكهربائية</vt:lpstr>
      <vt:lpstr>النواقل والعوازل للتيار الكهربائي</vt:lpstr>
      <vt:lpstr>هــــــــــــــــــل تعلـــــــــــــــم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Orange</cp:lastModifiedBy>
  <cp:revision>49</cp:revision>
  <dcterms:created xsi:type="dcterms:W3CDTF">2020-05-02T02:36:07Z</dcterms:created>
  <dcterms:modified xsi:type="dcterms:W3CDTF">2020-06-09T20:36:26Z</dcterms:modified>
</cp:coreProperties>
</file>