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da.abodi@gmail.com" initials="r" lastIdx="2" clrIdx="0">
    <p:extLst>
      <p:ext uri="{19B8F6BF-5375-455C-9EA6-DF929625EA0E}">
        <p15:presenceInfo xmlns:p15="http://schemas.microsoft.com/office/powerpoint/2012/main" userId="cbd569ccaa1964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047345"/>
            <a:ext cx="3761405" cy="2680914"/>
          </a:xfrm>
        </p:spPr>
        <p:txBody>
          <a:bodyPr/>
          <a:lstStyle/>
          <a:p>
            <a:r>
              <a:rPr lang="ar-SY" dirty="0"/>
              <a:t>تدريب لغوي</a:t>
            </a:r>
            <a:br>
              <a:rPr lang="ar-SY" dirty="0"/>
            </a:br>
            <a:r>
              <a:rPr lang="ar-SY" dirty="0"/>
              <a:t>الجملة الاسمية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725"/>
            <a:ext cx="8087193" cy="8394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SY" sz="2000" b="1" dirty="0"/>
              <a:t>عزيزي الطالب هدفنا لهذا الدرس تحديد المبتدأ والخبر في الجملة الاسمية وحركة آخرهما .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176"/>
            <a:ext cx="8087193" cy="4866988"/>
          </a:xfrm>
        </p:spPr>
        <p:txBody>
          <a:bodyPr/>
          <a:lstStyle/>
          <a:p>
            <a:pPr marL="0" indent="0" algn="r">
              <a:buNone/>
            </a:pPr>
            <a:r>
              <a:rPr lang="en-US" b="1" dirty="0"/>
              <a:t>  </a:t>
            </a:r>
            <a:r>
              <a:rPr lang="ar-SY" dirty="0"/>
              <a:t>تعالوا نتذكر بعض المعلومات السابقة :</a:t>
            </a:r>
          </a:p>
          <a:p>
            <a:pPr marL="0" indent="0" algn="r">
              <a:buNone/>
            </a:pPr>
            <a:r>
              <a:rPr lang="ar-SY" dirty="0"/>
              <a:t>     ما أنواع الجمل ؟</a:t>
            </a:r>
          </a:p>
          <a:p>
            <a:pPr marL="0" indent="0" algn="r">
              <a:buNone/>
            </a:pPr>
            <a:r>
              <a:rPr lang="ar-SY" dirty="0"/>
              <a:t>     مم تتكون الجملة الاسمية ؟</a:t>
            </a:r>
          </a:p>
          <a:p>
            <a:pPr marL="0" indent="0" algn="r">
              <a:buNone/>
            </a:pPr>
            <a:r>
              <a:rPr lang="ar-SY" dirty="0"/>
              <a:t> اذكروا بعض الجمل الاسمية .</a:t>
            </a:r>
            <a:r>
              <a:rPr lang="en-US" b="1" dirty="0"/>
              <a:t> </a:t>
            </a:r>
            <a:r>
              <a:rPr lang="ar-SY" b="1" dirty="0"/>
              <a:t>  </a:t>
            </a:r>
            <a:endParaRPr lang="en-US" b="1" dirty="0"/>
          </a:p>
        </p:txBody>
      </p:sp>
      <p:sp>
        <p:nvSpPr>
          <p:cNvPr id="4" name="نجمة: 12 نقطة 3">
            <a:extLst>
              <a:ext uri="{FF2B5EF4-FFF2-40B4-BE49-F238E27FC236}">
                <a16:creationId xmlns:a16="http://schemas.microsoft.com/office/drawing/2014/main" id="{0350F255-A4D7-4D4A-984C-C561CD9C97CA}"/>
              </a:ext>
            </a:extLst>
          </p:cNvPr>
          <p:cNvSpPr/>
          <p:nvPr/>
        </p:nvSpPr>
        <p:spPr>
          <a:xfrm>
            <a:off x="8064707" y="1993692"/>
            <a:ext cx="449705" cy="359764"/>
          </a:xfrm>
          <a:prstGeom prst="star1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نجمة: 12 نقطة 4">
            <a:extLst>
              <a:ext uri="{FF2B5EF4-FFF2-40B4-BE49-F238E27FC236}">
                <a16:creationId xmlns:a16="http://schemas.microsoft.com/office/drawing/2014/main" id="{EC29D0B3-73D2-45CE-87B8-C1AC69CAA3E4}"/>
              </a:ext>
            </a:extLst>
          </p:cNvPr>
          <p:cNvSpPr/>
          <p:nvPr/>
        </p:nvSpPr>
        <p:spPr>
          <a:xfrm>
            <a:off x="8067205" y="2550825"/>
            <a:ext cx="449705" cy="359764"/>
          </a:xfrm>
          <a:prstGeom prst="star1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نجمة: 12 نقطة 5">
            <a:extLst>
              <a:ext uri="{FF2B5EF4-FFF2-40B4-BE49-F238E27FC236}">
                <a16:creationId xmlns:a16="http://schemas.microsoft.com/office/drawing/2014/main" id="{B9BDF525-F487-4271-9BC3-B86F4AE2F24A}"/>
              </a:ext>
            </a:extLst>
          </p:cNvPr>
          <p:cNvSpPr/>
          <p:nvPr/>
        </p:nvSpPr>
        <p:spPr>
          <a:xfrm>
            <a:off x="8094688" y="3090471"/>
            <a:ext cx="449705" cy="359764"/>
          </a:xfrm>
          <a:prstGeom prst="star1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F4959889-20D9-4174-9458-A1C47D86B0FC}"/>
              </a:ext>
            </a:extLst>
          </p:cNvPr>
          <p:cNvSpPr/>
          <p:nvPr/>
        </p:nvSpPr>
        <p:spPr>
          <a:xfrm>
            <a:off x="3612630" y="1912495"/>
            <a:ext cx="1783829" cy="359764"/>
          </a:xfrm>
          <a:prstGeom prst="flowChartTerminator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/>
              <a:t>اسمية</a:t>
            </a:r>
            <a:endParaRPr lang="ar-SY" b="1" dirty="0"/>
          </a:p>
        </p:txBody>
      </p:sp>
      <p:sp>
        <p:nvSpPr>
          <p:cNvPr id="8" name="مخطط انسيابي: محطة طرفية 7">
            <a:extLst>
              <a:ext uri="{FF2B5EF4-FFF2-40B4-BE49-F238E27FC236}">
                <a16:creationId xmlns:a16="http://schemas.microsoft.com/office/drawing/2014/main" id="{4247E159-B836-4340-BB84-06112265439C}"/>
              </a:ext>
            </a:extLst>
          </p:cNvPr>
          <p:cNvSpPr/>
          <p:nvPr/>
        </p:nvSpPr>
        <p:spPr>
          <a:xfrm>
            <a:off x="1462792" y="1912495"/>
            <a:ext cx="1783829" cy="359764"/>
          </a:xfrm>
          <a:prstGeom prst="flowChartTerminator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/>
              <a:t>فعلية</a:t>
            </a:r>
            <a:endParaRPr lang="ar-SY" b="1" dirty="0"/>
          </a:p>
        </p:txBody>
      </p:sp>
      <p:sp>
        <p:nvSpPr>
          <p:cNvPr id="9" name="مخطط انسيابي: محطة طرفية 8">
            <a:extLst>
              <a:ext uri="{FF2B5EF4-FFF2-40B4-BE49-F238E27FC236}">
                <a16:creationId xmlns:a16="http://schemas.microsoft.com/office/drawing/2014/main" id="{9E6A5EF3-5D41-4DB9-B0A8-3E549146103F}"/>
              </a:ext>
            </a:extLst>
          </p:cNvPr>
          <p:cNvSpPr/>
          <p:nvPr/>
        </p:nvSpPr>
        <p:spPr>
          <a:xfrm>
            <a:off x="2627027" y="2523342"/>
            <a:ext cx="1783829" cy="359764"/>
          </a:xfrm>
          <a:prstGeom prst="flowChartTerminator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/>
              <a:t>مبتدأ</a:t>
            </a:r>
            <a:endParaRPr lang="ar-SY" b="1" dirty="0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99E37495-BD19-4C40-B01A-2F4A1D372A4E}"/>
              </a:ext>
            </a:extLst>
          </p:cNvPr>
          <p:cNvSpPr/>
          <p:nvPr/>
        </p:nvSpPr>
        <p:spPr>
          <a:xfrm>
            <a:off x="627090" y="2523342"/>
            <a:ext cx="1783829" cy="359764"/>
          </a:xfrm>
          <a:prstGeom prst="flowChartTerminator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/>
              <a:t>خبر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3590EBA7-AA41-4539-AA18-C628481E3F17}"/>
              </a:ext>
            </a:extLst>
          </p:cNvPr>
          <p:cNvSpPr/>
          <p:nvPr/>
        </p:nvSpPr>
        <p:spPr>
          <a:xfrm>
            <a:off x="3013023" y="3687580"/>
            <a:ext cx="3702570" cy="6895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/>
              <a:t>المدرسةُ جميلةٌ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D09CEF06-046F-4F26-820A-58AAB0EDAB18}"/>
              </a:ext>
            </a:extLst>
          </p:cNvPr>
          <p:cNvSpPr/>
          <p:nvPr/>
        </p:nvSpPr>
        <p:spPr>
          <a:xfrm>
            <a:off x="3013023" y="4585739"/>
            <a:ext cx="3702570" cy="689548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/>
              <a:t>الباحةُ</a:t>
            </a:r>
            <a:r>
              <a:rPr lang="ar-SY" dirty="0"/>
              <a:t> </a:t>
            </a:r>
            <a:r>
              <a:rPr lang="ar-SY" sz="2400" b="1" dirty="0"/>
              <a:t>نظيفةٌ</a:t>
            </a:r>
            <a:endParaRPr lang="ar-SY" b="1" dirty="0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5FEAE866-2B4E-47BB-B08B-9BAE3F922065}"/>
              </a:ext>
            </a:extLst>
          </p:cNvPr>
          <p:cNvSpPr/>
          <p:nvPr/>
        </p:nvSpPr>
        <p:spPr>
          <a:xfrm>
            <a:off x="3013023" y="5529055"/>
            <a:ext cx="3702570" cy="68954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/>
              <a:t>ا</a:t>
            </a:r>
            <a:r>
              <a:rPr lang="ar-SY" sz="2400" b="1" dirty="0"/>
              <a:t>لسماءُ صافيةٌ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657" y="434716"/>
            <a:ext cx="8229600" cy="569144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/>
              <a:t> اقرأ الجملتين الآتيتين ثم أجب .</a:t>
            </a:r>
          </a:p>
          <a:p>
            <a:pPr marL="0" indent="0" algn="r">
              <a:buNone/>
            </a:pPr>
            <a:r>
              <a:rPr lang="ar-SY" sz="2800" dirty="0"/>
              <a:t> 1- شاطئُ البحر كبيرٌ.</a:t>
            </a:r>
          </a:p>
          <a:p>
            <a:pPr marL="0" indent="0" algn="r">
              <a:buNone/>
            </a:pPr>
            <a:r>
              <a:rPr lang="ar-SY" sz="2800" dirty="0"/>
              <a:t> 2- أرضُ الجولانِ خصبةٌ .</a:t>
            </a:r>
          </a:p>
          <a:p>
            <a:pPr marL="0" indent="0" algn="r">
              <a:buNone/>
            </a:pPr>
            <a:r>
              <a:rPr lang="ar-SY" sz="2800" dirty="0"/>
              <a:t>       - حدد المبتدأ والخبر في الجملتين السابقتين .</a:t>
            </a:r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r>
              <a:rPr lang="ar-SY" sz="2800" dirty="0"/>
              <a:t>      - ما الحركة التي وضعت آخر المبتدأ والخبر في الجملتين السابقتين</a:t>
            </a:r>
          </a:p>
          <a:p>
            <a:pPr marL="0" indent="0" algn="r">
              <a:buNone/>
            </a:pPr>
            <a:r>
              <a:rPr lang="ar-SY" sz="2800" dirty="0"/>
              <a:t>            </a:t>
            </a:r>
            <a:endParaRPr lang="en-US" sz="2800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FAB4C7D-EEB1-4BDC-A93C-92E5D2178EC1}"/>
              </a:ext>
            </a:extLst>
          </p:cNvPr>
          <p:cNvSpPr/>
          <p:nvPr/>
        </p:nvSpPr>
        <p:spPr>
          <a:xfrm>
            <a:off x="8034728" y="1963711"/>
            <a:ext cx="599606" cy="839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1400" dirty="0"/>
              <a:t>السؤال</a:t>
            </a:r>
          </a:p>
          <a:p>
            <a:pPr algn="ctr"/>
            <a:r>
              <a:rPr lang="ar-SY" dirty="0"/>
              <a:t>الأول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38BBDFD-6902-42F1-8AEC-82485717D26B}"/>
              </a:ext>
            </a:extLst>
          </p:cNvPr>
          <p:cNvSpPr/>
          <p:nvPr/>
        </p:nvSpPr>
        <p:spPr>
          <a:xfrm>
            <a:off x="8019737" y="3280440"/>
            <a:ext cx="599606" cy="839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1400" dirty="0"/>
              <a:t>السؤال</a:t>
            </a:r>
          </a:p>
          <a:p>
            <a:pPr algn="ctr"/>
            <a:r>
              <a:rPr lang="ar-SY" dirty="0"/>
              <a:t>الثاني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42F5775-6345-4B0C-8780-009B91423718}"/>
              </a:ext>
            </a:extLst>
          </p:cNvPr>
          <p:cNvSpPr/>
          <p:nvPr/>
        </p:nvSpPr>
        <p:spPr>
          <a:xfrm>
            <a:off x="4751882" y="2518348"/>
            <a:ext cx="1693888" cy="40473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شاطئُ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131BE84-A8B7-48A1-8EB2-38B6666ED523}"/>
              </a:ext>
            </a:extLst>
          </p:cNvPr>
          <p:cNvSpPr/>
          <p:nvPr/>
        </p:nvSpPr>
        <p:spPr>
          <a:xfrm>
            <a:off x="4751882" y="3024266"/>
            <a:ext cx="1693888" cy="40473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أرضُ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8319DA93-B3E4-4AB7-B732-0FEA08AD7096}"/>
              </a:ext>
            </a:extLst>
          </p:cNvPr>
          <p:cNvSpPr/>
          <p:nvPr/>
        </p:nvSpPr>
        <p:spPr>
          <a:xfrm>
            <a:off x="2287250" y="3013115"/>
            <a:ext cx="1693888" cy="40473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خصبةٌ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9FD39379-43C3-4E9F-9E2C-06D1597EB6ED}"/>
              </a:ext>
            </a:extLst>
          </p:cNvPr>
          <p:cNvSpPr/>
          <p:nvPr/>
        </p:nvSpPr>
        <p:spPr>
          <a:xfrm>
            <a:off x="2287250" y="2488368"/>
            <a:ext cx="1693888" cy="40473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كبيرٌ</a:t>
            </a:r>
          </a:p>
        </p:txBody>
      </p:sp>
      <p:sp>
        <p:nvSpPr>
          <p:cNvPr id="11" name="سهم: لليسار 10">
            <a:extLst>
              <a:ext uri="{FF2B5EF4-FFF2-40B4-BE49-F238E27FC236}">
                <a16:creationId xmlns:a16="http://schemas.microsoft.com/office/drawing/2014/main" id="{E33B640D-409F-4BFF-B376-CDD15EA82178}"/>
              </a:ext>
            </a:extLst>
          </p:cNvPr>
          <p:cNvSpPr/>
          <p:nvPr/>
        </p:nvSpPr>
        <p:spPr>
          <a:xfrm>
            <a:off x="6670623" y="2518349"/>
            <a:ext cx="1169233" cy="839450"/>
          </a:xfrm>
          <a:prstGeom prst="left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المبتدأ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12" name="سهم: لليمين 11">
            <a:extLst>
              <a:ext uri="{FF2B5EF4-FFF2-40B4-BE49-F238E27FC236}">
                <a16:creationId xmlns:a16="http://schemas.microsoft.com/office/drawing/2014/main" id="{230D414F-336C-4940-9017-C8501B47D9BF}"/>
              </a:ext>
            </a:extLst>
          </p:cNvPr>
          <p:cNvSpPr/>
          <p:nvPr/>
        </p:nvSpPr>
        <p:spPr>
          <a:xfrm>
            <a:off x="713283" y="2518349"/>
            <a:ext cx="1289154" cy="839450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الخبر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BBA5CEFA-D20B-4AC6-B931-727C104BCD6B}"/>
              </a:ext>
            </a:extLst>
          </p:cNvPr>
          <p:cNvSpPr/>
          <p:nvPr/>
        </p:nvSpPr>
        <p:spPr>
          <a:xfrm>
            <a:off x="3132944" y="4119890"/>
            <a:ext cx="3102964" cy="6469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الضمةُ</a:t>
            </a:r>
            <a:endParaRPr lang="ar-SY" b="1" dirty="0">
              <a:solidFill>
                <a:schemeClr val="tx1"/>
              </a:solidFill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7F57B5A4-1259-42B0-8E89-A49395363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944" y="5006714"/>
            <a:ext cx="3702571" cy="137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500"/>
            <a:ext cx="8087193" cy="78966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r"/>
            <a:r>
              <a:rPr lang="ar-SY" dirty="0"/>
              <a:t> ماذا نلاحظ 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161" y="1274164"/>
            <a:ext cx="8109678" cy="485199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/>
              <a:t>نلاحظ أن :</a:t>
            </a:r>
          </a:p>
          <a:p>
            <a:pPr marL="0" indent="0" algn="r">
              <a:buNone/>
            </a:pPr>
            <a:r>
              <a:rPr lang="ar-SY" sz="2800" dirty="0"/>
              <a:t>1- الجملة الاسمية تتألف من مبتدأ وخبر .</a:t>
            </a:r>
          </a:p>
          <a:p>
            <a:pPr marL="0" indent="0" algn="r">
              <a:buNone/>
            </a:pPr>
            <a:r>
              <a:rPr lang="ar-SY" sz="2800" dirty="0"/>
              <a:t>2- المبتدأ هو الذي نبدأ به الجملة الاسمية .</a:t>
            </a:r>
          </a:p>
          <a:p>
            <a:pPr marL="0" indent="0" algn="r">
              <a:buNone/>
            </a:pPr>
            <a:r>
              <a:rPr lang="ar-SY" sz="2800" dirty="0"/>
              <a:t>3- الخبر هو الذي نخبر به عن المبتدأ في الجملة الاسمية .</a:t>
            </a:r>
          </a:p>
          <a:p>
            <a:pPr marL="0" indent="0" algn="r">
              <a:buNone/>
            </a:pPr>
            <a:r>
              <a:rPr lang="ar-SY" sz="2800" dirty="0"/>
              <a:t>4- حركة آخر كل من المبتدأ والخبر المفرد </a:t>
            </a:r>
            <a:r>
              <a:rPr lang="ar-SY" sz="2800" dirty="0">
                <a:solidFill>
                  <a:srgbClr val="FF0000"/>
                </a:solidFill>
              </a:rPr>
              <a:t>الضمة</a:t>
            </a:r>
            <a:r>
              <a:rPr lang="ar-SY" sz="2800" dirty="0"/>
              <a:t> .</a:t>
            </a:r>
            <a:endParaRPr lang="en-US" sz="28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46E0644-1325-41CF-AE43-7F616EA19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827" y="4049062"/>
            <a:ext cx="4066629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302F8187-8935-4148-9C17-5846A4C2B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2512" y="374754"/>
            <a:ext cx="4768082" cy="305424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2774BFE-4D5C-416A-B1B2-415D819323F2}"/>
              </a:ext>
            </a:extLst>
          </p:cNvPr>
          <p:cNvSpPr txBox="1"/>
          <p:nvPr/>
        </p:nvSpPr>
        <p:spPr>
          <a:xfrm>
            <a:off x="449705" y="539646"/>
            <a:ext cx="334280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2000" b="1" dirty="0"/>
              <a:t>     تأمل الصورة , ثم كون ثلاث جمل اسمية عن مضمونها , واضبط آخر كل من المبتدأ والخبر بالحركة المناسبة .</a:t>
            </a:r>
          </a:p>
        </p:txBody>
      </p:sp>
      <p:sp>
        <p:nvSpPr>
          <p:cNvPr id="7" name="نجمة: 12 نقطة 6">
            <a:extLst>
              <a:ext uri="{FF2B5EF4-FFF2-40B4-BE49-F238E27FC236}">
                <a16:creationId xmlns:a16="http://schemas.microsoft.com/office/drawing/2014/main" id="{9FEC3AEB-8535-4764-A333-56F3EBED8E4D}"/>
              </a:ext>
            </a:extLst>
          </p:cNvPr>
          <p:cNvSpPr/>
          <p:nvPr/>
        </p:nvSpPr>
        <p:spPr>
          <a:xfrm>
            <a:off x="3417757" y="539646"/>
            <a:ext cx="374755" cy="404734"/>
          </a:xfrm>
          <a:prstGeom prst="star1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88002BA-6F81-4602-9357-5C7EE81F4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20" y="1746434"/>
            <a:ext cx="2847975" cy="1600200"/>
          </a:xfrm>
          <a:prstGeom prst="rect">
            <a:avLst/>
          </a:prstGeom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961BA6A-22AE-40B5-BD2C-03515581A982}"/>
              </a:ext>
            </a:extLst>
          </p:cNvPr>
          <p:cNvSpPr/>
          <p:nvPr/>
        </p:nvSpPr>
        <p:spPr>
          <a:xfrm>
            <a:off x="2864332" y="3552710"/>
            <a:ext cx="3687580" cy="68954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/>
              <a:t>الشارعُ مزدحمٌ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5871996-0FB4-4824-AC1D-543ED050A47A}"/>
              </a:ext>
            </a:extLst>
          </p:cNvPr>
          <p:cNvSpPr/>
          <p:nvPr/>
        </p:nvSpPr>
        <p:spPr>
          <a:xfrm>
            <a:off x="2878717" y="4451999"/>
            <a:ext cx="3687580" cy="68954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/>
              <a:t>المدينةُ نظيفةٌ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9F13D09E-ECAA-435A-B8FD-2AF0F276F2D2}"/>
              </a:ext>
            </a:extLst>
          </p:cNvPr>
          <p:cNvSpPr/>
          <p:nvPr/>
        </p:nvSpPr>
        <p:spPr>
          <a:xfrm>
            <a:off x="2878717" y="5403955"/>
            <a:ext cx="3687580" cy="689547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/>
              <a:t>الإشارةُ حمراءٌ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5DBC7B58-FAAE-4955-81A1-EAEF481D7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4676" y="449264"/>
            <a:ext cx="8094688" cy="3807944"/>
          </a:xfrm>
        </p:spPr>
      </p:pic>
      <p:sp>
        <p:nvSpPr>
          <p:cNvPr id="6" name="سحابة 5">
            <a:extLst>
              <a:ext uri="{FF2B5EF4-FFF2-40B4-BE49-F238E27FC236}">
                <a16:creationId xmlns:a16="http://schemas.microsoft.com/office/drawing/2014/main" id="{5D30A678-D9AF-4027-9C38-3BC855715B15}"/>
              </a:ext>
            </a:extLst>
          </p:cNvPr>
          <p:cNvSpPr/>
          <p:nvPr/>
        </p:nvSpPr>
        <p:spPr>
          <a:xfrm>
            <a:off x="3132944" y="4586990"/>
            <a:ext cx="3642610" cy="1603948"/>
          </a:xfrm>
          <a:prstGeom prst="cloud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إلى اللقــــــــــــــــاء</a:t>
            </a:r>
          </a:p>
        </p:txBody>
      </p:sp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94</TotalTime>
  <Words>180</Words>
  <Application>Microsoft Office PowerPoint</Application>
  <PresentationFormat>عرض على الشاشة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9" baseType="lpstr">
      <vt:lpstr>Arial</vt:lpstr>
      <vt:lpstr>Calibri</vt:lpstr>
      <vt:lpstr>school</vt:lpstr>
      <vt:lpstr>تدريب لغوي الجملة الاسمية</vt:lpstr>
      <vt:lpstr>عزيزي الطالب هدفنا لهذا الدرس تحديد المبتدأ والخبر في الجملة الاسمية وحركة آخرهما .</vt:lpstr>
      <vt:lpstr>عرض تقديمي في PowerPoint</vt:lpstr>
      <vt:lpstr> ماذا نلاحظ ؟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15</cp:revision>
  <dcterms:created xsi:type="dcterms:W3CDTF">2020-05-02T02:36:07Z</dcterms:created>
  <dcterms:modified xsi:type="dcterms:W3CDTF">2020-06-01T08:22:30Z</dcterms:modified>
</cp:coreProperties>
</file>