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123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1927331"/>
          </a:xfrm>
        </p:spPr>
        <p:txBody>
          <a:bodyPr/>
          <a:lstStyle/>
          <a:p>
            <a:r>
              <a:rPr lang="ar-SY" dirty="0"/>
              <a:t>تدريب لغوي</a:t>
            </a:r>
            <a:br>
              <a:rPr lang="ar-SY" dirty="0"/>
            </a:br>
            <a:r>
              <a:rPr lang="ar-SY" dirty="0"/>
              <a:t>المبتدأ والخبر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4500"/>
            <a:ext cx="8128000" cy="6731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ar-SY" sz="2800" dirty="0"/>
              <a:t>- عزيزي الطالب هدفنا لهذا اليوم أن تحددَ حركةَ المبتدأ والخبرِ 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600"/>
            <a:ext cx="8128000" cy="50085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Y" sz="2400" dirty="0"/>
              <a:t>تعال نتذكرُ بعضَ المعلوماتِ التي تعلمناها سابقاً :</a:t>
            </a:r>
          </a:p>
          <a:p>
            <a:pPr marL="0" indent="0" algn="r">
              <a:buNone/>
            </a:pPr>
            <a:endParaRPr lang="ar-SY" sz="2400" dirty="0"/>
          </a:p>
          <a:p>
            <a:pPr marL="0" indent="0" algn="r">
              <a:buNone/>
            </a:pPr>
            <a:r>
              <a:rPr lang="ar-SY" sz="2400" dirty="0"/>
              <a:t>      ما أنواعُ الكلمةِ ؟</a:t>
            </a:r>
          </a:p>
          <a:p>
            <a:pPr marL="0" indent="0" algn="r">
              <a:buNone/>
            </a:pPr>
            <a:r>
              <a:rPr lang="ar-SY" sz="2400" dirty="0"/>
              <a:t> </a:t>
            </a:r>
          </a:p>
          <a:p>
            <a:pPr marL="0" indent="0" algn="r">
              <a:buNone/>
            </a:pPr>
            <a:r>
              <a:rPr lang="ar-SY" sz="2400" dirty="0"/>
              <a:t>      ما أنواعُ الجملِ ؟</a:t>
            </a:r>
          </a:p>
          <a:p>
            <a:pPr marL="0" indent="0" algn="r">
              <a:buNone/>
            </a:pPr>
            <a:endParaRPr lang="ar-SY" sz="2400" dirty="0"/>
          </a:p>
          <a:p>
            <a:pPr marL="0" indent="0" algn="r">
              <a:buNone/>
            </a:pPr>
            <a:r>
              <a:rPr lang="ar-SY" sz="2400" dirty="0"/>
              <a:t>     مم تتألف الجملة الاسمية ؟</a:t>
            </a:r>
            <a:endParaRPr lang="en-US" sz="2400" dirty="0"/>
          </a:p>
        </p:txBody>
      </p:sp>
      <p:sp>
        <p:nvSpPr>
          <p:cNvPr id="4" name="انفجار: 8 نقاط 3">
            <a:extLst>
              <a:ext uri="{FF2B5EF4-FFF2-40B4-BE49-F238E27FC236}">
                <a16:creationId xmlns:a16="http://schemas.microsoft.com/office/drawing/2014/main" id="{A069CF02-F110-4D9C-BEDD-4C836F1ACC1A}"/>
              </a:ext>
            </a:extLst>
          </p:cNvPr>
          <p:cNvSpPr/>
          <p:nvPr/>
        </p:nvSpPr>
        <p:spPr>
          <a:xfrm>
            <a:off x="8128000" y="2032496"/>
            <a:ext cx="342900" cy="469900"/>
          </a:xfrm>
          <a:prstGeom prst="irregularSeal1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" name="انفجار: 8 نقاط 4">
            <a:extLst>
              <a:ext uri="{FF2B5EF4-FFF2-40B4-BE49-F238E27FC236}">
                <a16:creationId xmlns:a16="http://schemas.microsoft.com/office/drawing/2014/main" id="{994E7DE8-5019-44AE-8C0D-F474F0D5BB97}"/>
              </a:ext>
            </a:extLst>
          </p:cNvPr>
          <p:cNvSpPr/>
          <p:nvPr/>
        </p:nvSpPr>
        <p:spPr>
          <a:xfrm>
            <a:off x="8128000" y="2917031"/>
            <a:ext cx="342900" cy="469900"/>
          </a:xfrm>
          <a:prstGeom prst="irregularSeal1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" name="انفجار: 8 نقاط 5">
            <a:extLst>
              <a:ext uri="{FF2B5EF4-FFF2-40B4-BE49-F238E27FC236}">
                <a16:creationId xmlns:a16="http://schemas.microsoft.com/office/drawing/2014/main" id="{A6FFFB27-A856-4BBF-B7E5-777251AF1B40}"/>
              </a:ext>
            </a:extLst>
          </p:cNvPr>
          <p:cNvSpPr/>
          <p:nvPr/>
        </p:nvSpPr>
        <p:spPr>
          <a:xfrm>
            <a:off x="8128000" y="3825081"/>
            <a:ext cx="342900" cy="469900"/>
          </a:xfrm>
          <a:prstGeom prst="irregularSeal1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2C8B01EA-740C-482D-8154-84A598C1F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500" y="4297362"/>
            <a:ext cx="3836987" cy="184785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72D21FF6-3D85-47DE-8A2C-BFD76B1350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2568" y="2420788"/>
            <a:ext cx="4454332" cy="1305223"/>
          </a:xfrm>
          <a:prstGeom prst="rect">
            <a:avLst/>
          </a:prstGeom>
        </p:spPr>
      </p:pic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D4528758-2953-4500-9F1C-AFB2B61FB179}"/>
              </a:ext>
            </a:extLst>
          </p:cNvPr>
          <p:cNvSpPr/>
          <p:nvPr/>
        </p:nvSpPr>
        <p:spPr>
          <a:xfrm>
            <a:off x="4724400" y="1688951"/>
            <a:ext cx="1549400" cy="558949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000" b="1" dirty="0">
                <a:solidFill>
                  <a:schemeClr val="tx1"/>
                </a:solidFill>
              </a:rPr>
              <a:t>اسمٌ</a:t>
            </a: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F813A73B-E861-4D45-8266-8DDA1A74ABDC}"/>
              </a:ext>
            </a:extLst>
          </p:cNvPr>
          <p:cNvSpPr/>
          <p:nvPr/>
        </p:nvSpPr>
        <p:spPr>
          <a:xfrm>
            <a:off x="2724150" y="1683097"/>
            <a:ext cx="1549400" cy="558949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000" b="1" dirty="0">
                <a:solidFill>
                  <a:schemeClr val="tx1"/>
                </a:solidFill>
              </a:rPr>
              <a:t>فعلٌ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F6802BB4-0C06-404F-AB3A-FE6244A49479}"/>
              </a:ext>
            </a:extLst>
          </p:cNvPr>
          <p:cNvSpPr/>
          <p:nvPr/>
        </p:nvSpPr>
        <p:spPr>
          <a:xfrm>
            <a:off x="673100" y="1683096"/>
            <a:ext cx="1549400" cy="558949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000" b="1" dirty="0">
                <a:solidFill>
                  <a:schemeClr val="tx1"/>
                </a:solidFill>
              </a:rPr>
              <a:t>حرفٌ</a:t>
            </a: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102600" cy="7747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ar-SY" sz="2800" dirty="0"/>
              <a:t>- الآن عزيزي التلميذ سنتعرفُ اليومَ إعرابَ المبتدأ والخبرِ إعراباً كاملاً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2700"/>
            <a:ext cx="8102600" cy="48434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Y" sz="2800" dirty="0"/>
              <a:t>اقرأ الجملة الآتية ثم أجب عن الأسئلة :</a:t>
            </a:r>
          </a:p>
          <a:p>
            <a:pPr marL="0" indent="0" algn="ctr">
              <a:buNone/>
            </a:pPr>
            <a:r>
              <a:rPr lang="ar-SY" sz="2800" dirty="0"/>
              <a:t> </a:t>
            </a:r>
            <a:r>
              <a:rPr lang="ar-SY" sz="2800" dirty="0">
                <a:solidFill>
                  <a:srgbClr val="FF0000"/>
                </a:solidFill>
              </a:rPr>
              <a:t>الدارُ ضخمةٌ</a:t>
            </a:r>
          </a:p>
          <a:p>
            <a:pPr marL="0" indent="0" algn="r">
              <a:buNone/>
            </a:pPr>
            <a:r>
              <a:rPr lang="ar-SY" sz="2800" dirty="0">
                <a:solidFill>
                  <a:srgbClr val="FF0000"/>
                </a:solidFill>
              </a:rPr>
              <a:t>  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ar-SY" sz="2800" dirty="0"/>
              <a:t>بماذا بدأت الجملة باسم أم بفعل ؟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-           </a:t>
            </a:r>
            <a:r>
              <a:rPr lang="ar-SY" sz="2800" dirty="0"/>
              <a:t>      </a:t>
            </a:r>
            <a:endParaRPr lang="ar-SY" sz="2800" dirty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ar-SY" sz="2800" dirty="0"/>
              <a:t>               - ما نوع الجملة ؟ </a:t>
            </a:r>
          </a:p>
          <a:p>
            <a:pPr marL="0" indent="0" algn="r">
              <a:buNone/>
            </a:pPr>
            <a:r>
              <a:rPr lang="ar-SY" sz="2800" dirty="0">
                <a:solidFill>
                  <a:srgbClr val="FF0000"/>
                </a:solidFill>
              </a:rPr>
              <a:t>               </a:t>
            </a:r>
            <a:r>
              <a:rPr lang="ar-SY" sz="2800" dirty="0"/>
              <a:t>- حدد المبتدأ ؟</a:t>
            </a:r>
          </a:p>
          <a:p>
            <a:pPr marL="0" indent="0" algn="r">
              <a:buNone/>
            </a:pPr>
            <a:r>
              <a:rPr lang="ar-SY" sz="2800" dirty="0">
                <a:solidFill>
                  <a:srgbClr val="FF0000"/>
                </a:solidFill>
              </a:rPr>
              <a:t>               </a:t>
            </a:r>
            <a:r>
              <a:rPr lang="ar-SY" sz="2800" dirty="0"/>
              <a:t>- حدد الخبر ؟</a:t>
            </a:r>
          </a:p>
          <a:p>
            <a:pPr marL="0" indent="0" algn="r">
              <a:buNone/>
            </a:pPr>
            <a:r>
              <a:rPr lang="ar-SY" sz="2800" dirty="0">
                <a:solidFill>
                  <a:srgbClr val="FF0000"/>
                </a:solidFill>
              </a:rPr>
              <a:t>               </a:t>
            </a:r>
            <a:r>
              <a:rPr lang="ar-SY" sz="2800" dirty="0"/>
              <a:t>- ما حركة آخر المبتدأ والخبر في الجملة السابقة ؟</a:t>
            </a:r>
          </a:p>
          <a:p>
            <a:pPr marL="0" indent="0" algn="r">
              <a:buNone/>
            </a:pPr>
            <a:r>
              <a:rPr lang="ar-SY" sz="2800" dirty="0">
                <a:solidFill>
                  <a:srgbClr val="FF0000"/>
                </a:solidFill>
              </a:rPr>
              <a:t>     </a:t>
            </a:r>
            <a:r>
              <a:rPr lang="ar-SY" sz="2800" dirty="0"/>
              <a:t>-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EC1176D6-D2A8-4DEF-920D-2B37383B51EA}"/>
              </a:ext>
            </a:extLst>
          </p:cNvPr>
          <p:cNvSpPr/>
          <p:nvPr/>
        </p:nvSpPr>
        <p:spPr>
          <a:xfrm>
            <a:off x="1130300" y="2286000"/>
            <a:ext cx="1752600" cy="53340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000" b="1" dirty="0">
                <a:solidFill>
                  <a:schemeClr val="tx1"/>
                </a:solidFill>
              </a:rPr>
              <a:t>اسم</a:t>
            </a: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809EA3A5-DD8C-4122-AB81-BB884284D3DA}"/>
              </a:ext>
            </a:extLst>
          </p:cNvPr>
          <p:cNvSpPr/>
          <p:nvPr/>
        </p:nvSpPr>
        <p:spPr>
          <a:xfrm>
            <a:off x="2984500" y="2819400"/>
            <a:ext cx="1752600" cy="413941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000" b="1" dirty="0">
                <a:solidFill>
                  <a:schemeClr val="tx1"/>
                </a:solidFill>
              </a:rPr>
              <a:t>اسمية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0E8AF289-9A80-4417-9A49-9821C41E8E1E}"/>
              </a:ext>
            </a:extLst>
          </p:cNvPr>
          <p:cNvSpPr/>
          <p:nvPr/>
        </p:nvSpPr>
        <p:spPr>
          <a:xfrm>
            <a:off x="2984500" y="3367284"/>
            <a:ext cx="1752600" cy="413941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000" b="1" dirty="0">
                <a:solidFill>
                  <a:schemeClr val="tx1"/>
                </a:solidFill>
              </a:rPr>
              <a:t>الدارُ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91D85330-98DE-4B60-9E58-D9F2A106BCD7}"/>
              </a:ext>
            </a:extLst>
          </p:cNvPr>
          <p:cNvSpPr/>
          <p:nvPr/>
        </p:nvSpPr>
        <p:spPr>
          <a:xfrm>
            <a:off x="2984500" y="3945731"/>
            <a:ext cx="1752600" cy="413941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000" b="1" dirty="0">
                <a:solidFill>
                  <a:schemeClr val="tx1"/>
                </a:solidFill>
              </a:rPr>
              <a:t>ضخمةٌ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0BFB1793-EEF9-4376-9FE6-5FBE4673921B}"/>
              </a:ext>
            </a:extLst>
          </p:cNvPr>
          <p:cNvSpPr/>
          <p:nvPr/>
        </p:nvSpPr>
        <p:spPr>
          <a:xfrm>
            <a:off x="3695700" y="5194300"/>
            <a:ext cx="1752600" cy="533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000" b="1" dirty="0">
                <a:solidFill>
                  <a:schemeClr val="tx1"/>
                </a:solidFill>
              </a:rPr>
              <a:t>الضمةُ</a:t>
            </a:r>
          </a:p>
        </p:txBody>
      </p:sp>
      <p:sp>
        <p:nvSpPr>
          <p:cNvPr id="9" name="انفجار: 8 نقاط 8">
            <a:extLst>
              <a:ext uri="{FF2B5EF4-FFF2-40B4-BE49-F238E27FC236}">
                <a16:creationId xmlns:a16="http://schemas.microsoft.com/office/drawing/2014/main" id="{C66A9F4A-83C4-4309-8F97-CD0A72C0701D}"/>
              </a:ext>
            </a:extLst>
          </p:cNvPr>
          <p:cNvSpPr/>
          <p:nvPr/>
        </p:nvSpPr>
        <p:spPr>
          <a:xfrm>
            <a:off x="7112000" y="2425700"/>
            <a:ext cx="355600" cy="393700"/>
          </a:xfrm>
          <a:prstGeom prst="irregularSeal1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0" name="انفجار: 8 نقاط 9">
            <a:extLst>
              <a:ext uri="{FF2B5EF4-FFF2-40B4-BE49-F238E27FC236}">
                <a16:creationId xmlns:a16="http://schemas.microsoft.com/office/drawing/2014/main" id="{C443D3FA-3DD4-484A-9C82-18567ACFA6E2}"/>
              </a:ext>
            </a:extLst>
          </p:cNvPr>
          <p:cNvSpPr/>
          <p:nvPr/>
        </p:nvSpPr>
        <p:spPr>
          <a:xfrm>
            <a:off x="7112000" y="2923381"/>
            <a:ext cx="355600" cy="393700"/>
          </a:xfrm>
          <a:prstGeom prst="irregularSeal1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1" name="انفجار: 8 نقاط 10">
            <a:extLst>
              <a:ext uri="{FF2B5EF4-FFF2-40B4-BE49-F238E27FC236}">
                <a16:creationId xmlns:a16="http://schemas.microsoft.com/office/drawing/2014/main" id="{B6BF08C4-867E-4071-8505-5D8D25BD179C}"/>
              </a:ext>
            </a:extLst>
          </p:cNvPr>
          <p:cNvSpPr/>
          <p:nvPr/>
        </p:nvSpPr>
        <p:spPr>
          <a:xfrm>
            <a:off x="7086600" y="3425031"/>
            <a:ext cx="355600" cy="393700"/>
          </a:xfrm>
          <a:prstGeom prst="irregularSeal1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2" name="انفجار: 8 نقاط 11">
            <a:extLst>
              <a:ext uri="{FF2B5EF4-FFF2-40B4-BE49-F238E27FC236}">
                <a16:creationId xmlns:a16="http://schemas.microsoft.com/office/drawing/2014/main" id="{88863ADF-1647-4A1F-AB43-E08D08A2E49E}"/>
              </a:ext>
            </a:extLst>
          </p:cNvPr>
          <p:cNvSpPr/>
          <p:nvPr/>
        </p:nvSpPr>
        <p:spPr>
          <a:xfrm>
            <a:off x="7086600" y="3945731"/>
            <a:ext cx="355600" cy="393700"/>
          </a:xfrm>
          <a:prstGeom prst="irregularSeal1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3" name="انفجار: 8 نقاط 12">
            <a:extLst>
              <a:ext uri="{FF2B5EF4-FFF2-40B4-BE49-F238E27FC236}">
                <a16:creationId xmlns:a16="http://schemas.microsoft.com/office/drawing/2014/main" id="{BA232D5E-EC77-48ED-AA8C-8BBC4A2F8D44}"/>
              </a:ext>
            </a:extLst>
          </p:cNvPr>
          <p:cNvSpPr/>
          <p:nvPr/>
        </p:nvSpPr>
        <p:spPr>
          <a:xfrm>
            <a:off x="7048500" y="4428331"/>
            <a:ext cx="355600" cy="393700"/>
          </a:xfrm>
          <a:prstGeom prst="irregularSeal1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9900"/>
            <a:ext cx="8115300" cy="56562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Y" sz="2400" dirty="0"/>
              <a:t>نتعلمُ مما سبقَ ما يأتي :</a:t>
            </a:r>
          </a:p>
          <a:p>
            <a:pPr marL="0" indent="0" algn="r">
              <a:buNone/>
            </a:pPr>
            <a:r>
              <a:rPr lang="ar-SY" sz="2400" dirty="0"/>
              <a:t>     </a:t>
            </a:r>
            <a:r>
              <a:rPr lang="ar-SY" sz="2400" dirty="0">
                <a:solidFill>
                  <a:srgbClr val="FF0000"/>
                </a:solidFill>
              </a:rPr>
              <a:t>المبتدأ</a:t>
            </a:r>
            <a:r>
              <a:rPr lang="ar-SY" sz="2400" dirty="0"/>
              <a:t> : اسمٌ مرفوعٌ وعلامةُ رفعهِ الضمةُ .</a:t>
            </a:r>
          </a:p>
          <a:p>
            <a:pPr marL="0" indent="0" algn="r">
              <a:buNone/>
            </a:pPr>
            <a:r>
              <a:rPr lang="ar-SY" sz="2400" dirty="0"/>
              <a:t>    </a:t>
            </a:r>
            <a:r>
              <a:rPr lang="ar-SY" sz="2400" dirty="0">
                <a:solidFill>
                  <a:srgbClr val="FF0000"/>
                </a:solidFill>
              </a:rPr>
              <a:t>الخبر</a:t>
            </a:r>
            <a:r>
              <a:rPr lang="ar-SY" sz="2400" dirty="0"/>
              <a:t>  : اسمٌ مرفوعٌ وعلامةُ رفعهِ الضمةُ .</a:t>
            </a:r>
          </a:p>
          <a:p>
            <a:pPr marL="0" indent="0" algn="r">
              <a:buNone/>
            </a:pPr>
            <a:r>
              <a:rPr lang="ar-SY" sz="2400" dirty="0"/>
              <a:t> </a:t>
            </a:r>
          </a:p>
          <a:p>
            <a:pPr marL="0" indent="0" algn="r">
              <a:buNone/>
            </a:pPr>
            <a:r>
              <a:rPr lang="ar-SY" sz="2400" dirty="0"/>
              <a:t>- اقرأ ثم املأ الجدولَ بالمطلوبِ وفقَ النموذجِ :</a:t>
            </a:r>
            <a:endParaRPr lang="en-US" sz="2400" dirty="0"/>
          </a:p>
        </p:txBody>
      </p:sp>
      <p:sp>
        <p:nvSpPr>
          <p:cNvPr id="4" name="انفجار: 8 نقاط 3">
            <a:extLst>
              <a:ext uri="{FF2B5EF4-FFF2-40B4-BE49-F238E27FC236}">
                <a16:creationId xmlns:a16="http://schemas.microsoft.com/office/drawing/2014/main" id="{2A412628-FCDB-4D08-A29B-A29CD0EAA70A}"/>
              </a:ext>
            </a:extLst>
          </p:cNvPr>
          <p:cNvSpPr/>
          <p:nvPr/>
        </p:nvSpPr>
        <p:spPr>
          <a:xfrm>
            <a:off x="8204200" y="965200"/>
            <a:ext cx="254000" cy="317500"/>
          </a:xfrm>
          <a:prstGeom prst="irregularSeal1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" name="انفجار: 8 نقاط 4">
            <a:extLst>
              <a:ext uri="{FF2B5EF4-FFF2-40B4-BE49-F238E27FC236}">
                <a16:creationId xmlns:a16="http://schemas.microsoft.com/office/drawing/2014/main" id="{FD541754-D8D5-49DB-800D-86088234DB70}"/>
              </a:ext>
            </a:extLst>
          </p:cNvPr>
          <p:cNvSpPr/>
          <p:nvPr/>
        </p:nvSpPr>
        <p:spPr>
          <a:xfrm>
            <a:off x="8267700" y="1422400"/>
            <a:ext cx="254000" cy="317500"/>
          </a:xfrm>
          <a:prstGeom prst="irregularSeal1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054A6E1F-EA75-4098-9CC3-A312FF87DBFA}"/>
              </a:ext>
            </a:extLst>
          </p:cNvPr>
          <p:cNvCxnSpPr/>
          <p:nvPr/>
        </p:nvCxnSpPr>
        <p:spPr>
          <a:xfrm flipH="1">
            <a:off x="457200" y="1879600"/>
            <a:ext cx="81153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جدول 8">
            <a:extLst>
              <a:ext uri="{FF2B5EF4-FFF2-40B4-BE49-F238E27FC236}">
                <a16:creationId xmlns:a16="http://schemas.microsoft.com/office/drawing/2014/main" id="{4F99A006-A96B-4245-98DD-E367CA0221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371354"/>
              </p:ext>
            </p:extLst>
          </p:nvPr>
        </p:nvGraphicFramePr>
        <p:xfrm>
          <a:off x="596900" y="2832131"/>
          <a:ext cx="7835900" cy="1422354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3035300">
                  <a:extLst>
                    <a:ext uri="{9D8B030D-6E8A-4147-A177-3AD203B41FA5}">
                      <a16:colId xmlns:a16="http://schemas.microsoft.com/office/drawing/2014/main" val="735233896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82885259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82857199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657781069"/>
                    </a:ext>
                  </a:extLst>
                </a:gridCol>
                <a:gridCol w="1435100">
                  <a:extLst>
                    <a:ext uri="{9D8B030D-6E8A-4147-A177-3AD203B41FA5}">
                      <a16:colId xmlns:a16="http://schemas.microsoft.com/office/drawing/2014/main" val="1084371791"/>
                    </a:ext>
                  </a:extLst>
                </a:gridCol>
              </a:tblGrid>
              <a:tr h="474118">
                <a:tc>
                  <a:txBody>
                    <a:bodyPr/>
                    <a:lstStyle/>
                    <a:p>
                      <a:pPr algn="ctr" rtl="1"/>
                      <a:r>
                        <a:rPr lang="ar-SY" sz="2400" b="1" dirty="0">
                          <a:solidFill>
                            <a:schemeClr val="tx1"/>
                          </a:solidFill>
                        </a:rPr>
                        <a:t>الجملة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400" b="1" dirty="0">
                          <a:solidFill>
                            <a:schemeClr val="tx1"/>
                          </a:solidFill>
                        </a:rPr>
                        <a:t>المبتدأ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400" b="1" dirty="0">
                          <a:solidFill>
                            <a:schemeClr val="tx1"/>
                          </a:solidFill>
                        </a:rPr>
                        <a:t>علامة رفعه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400" b="1" dirty="0">
                          <a:solidFill>
                            <a:schemeClr val="tx1"/>
                          </a:solidFill>
                        </a:rPr>
                        <a:t>الخبر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400" b="1" dirty="0">
                          <a:solidFill>
                            <a:schemeClr val="tx1"/>
                          </a:solidFill>
                        </a:rPr>
                        <a:t>علامة رفعه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4117827"/>
                  </a:ext>
                </a:extLst>
              </a:tr>
              <a:tr h="474118">
                <a:tc>
                  <a:txBody>
                    <a:bodyPr/>
                    <a:lstStyle/>
                    <a:p>
                      <a:pPr algn="ctr" rtl="1"/>
                      <a:r>
                        <a:rPr lang="ar-SY" sz="2400" b="1" dirty="0">
                          <a:solidFill>
                            <a:schemeClr val="tx1"/>
                          </a:solidFill>
                        </a:rPr>
                        <a:t>الحدائقُ رائعةُ التصميمِ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400" b="1" dirty="0">
                          <a:solidFill>
                            <a:schemeClr val="tx1"/>
                          </a:solidFill>
                        </a:rPr>
                        <a:t>الحدائقُ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400" b="1" dirty="0">
                          <a:solidFill>
                            <a:schemeClr val="tx1"/>
                          </a:solidFill>
                        </a:rPr>
                        <a:t>الضمة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400" b="1" dirty="0">
                          <a:solidFill>
                            <a:schemeClr val="tx1"/>
                          </a:solidFill>
                        </a:rPr>
                        <a:t>رائعةُ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400" b="1" dirty="0">
                          <a:solidFill>
                            <a:schemeClr val="tx1"/>
                          </a:solidFill>
                        </a:rPr>
                        <a:t>الضمةُ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1799311"/>
                  </a:ext>
                </a:extLst>
              </a:tr>
              <a:tr h="474118">
                <a:tc>
                  <a:txBody>
                    <a:bodyPr/>
                    <a:lstStyle/>
                    <a:p>
                      <a:pPr algn="ctr" rtl="1"/>
                      <a:r>
                        <a:rPr lang="ar-SY" sz="2400" b="1" dirty="0">
                          <a:solidFill>
                            <a:schemeClr val="tx1"/>
                          </a:solidFill>
                        </a:rPr>
                        <a:t>المنجزاتُ فخرٌ لنا جميعاً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400" b="1" dirty="0">
                          <a:solidFill>
                            <a:schemeClr val="tx1"/>
                          </a:solidFill>
                        </a:rPr>
                        <a:t>.........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400" b="1" dirty="0">
                          <a:solidFill>
                            <a:schemeClr val="tx1"/>
                          </a:solidFill>
                        </a:rPr>
                        <a:t>..............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400" b="1" dirty="0">
                          <a:solidFill>
                            <a:schemeClr val="tx1"/>
                          </a:solidFill>
                        </a:rPr>
                        <a:t>........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2400" b="1" dirty="0">
                          <a:solidFill>
                            <a:schemeClr val="tx1"/>
                          </a:solidFill>
                        </a:rPr>
                        <a:t>..............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6098914"/>
                  </a:ext>
                </a:extLst>
              </a:tr>
            </a:tbl>
          </a:graphicData>
        </a:graphic>
      </p:graphicFrame>
      <p:pic>
        <p:nvPicPr>
          <p:cNvPr id="11" name="صورة 10">
            <a:extLst>
              <a:ext uri="{FF2B5EF4-FFF2-40B4-BE49-F238E27FC236}">
                <a16:creationId xmlns:a16="http://schemas.microsoft.com/office/drawing/2014/main" id="{C514425B-E0E5-4858-AC60-44589E0F1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000" y="4445015"/>
            <a:ext cx="1905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Y" sz="2400" dirty="0"/>
              <a:t>  والآن أعرب جملةَ </a:t>
            </a:r>
            <a:r>
              <a:rPr lang="ar-SY" sz="2400" dirty="0">
                <a:solidFill>
                  <a:srgbClr val="FF0000"/>
                </a:solidFill>
              </a:rPr>
              <a:t>الحياة ُ جميلةٌ </a:t>
            </a:r>
            <a:r>
              <a:rPr lang="ar-SY" sz="2400" dirty="0"/>
              <a:t>وفق النموذجِ الآتي :</a:t>
            </a:r>
          </a:p>
          <a:p>
            <a:pPr marL="0" indent="0" algn="r">
              <a:buNone/>
            </a:pPr>
            <a:r>
              <a:rPr lang="ar-SY" sz="2400" dirty="0"/>
              <a:t>    </a:t>
            </a:r>
            <a:r>
              <a:rPr lang="ar-SY" sz="2400" dirty="0">
                <a:solidFill>
                  <a:srgbClr val="FF0000"/>
                </a:solidFill>
              </a:rPr>
              <a:t>التفاحُ مفيدٌ :</a:t>
            </a:r>
          </a:p>
          <a:p>
            <a:pPr marL="0" indent="0" algn="r">
              <a:buNone/>
            </a:pPr>
            <a:r>
              <a:rPr lang="ar-SY" sz="2400" dirty="0"/>
              <a:t>    التفاحُ : مبتدأٌ مرفوعٌ وعلامةُ رفعهِ الضمةُ الظاهرةُ على آخرهِ .</a:t>
            </a:r>
          </a:p>
          <a:p>
            <a:pPr marL="0" indent="0" algn="r">
              <a:buNone/>
            </a:pPr>
            <a:r>
              <a:rPr lang="ar-SY" sz="2400" dirty="0"/>
              <a:t>    مفيدٌ   : خبرٌ مرفوعٌ وعلامةُ رفعهِ الضمةُ الظاهرةُ على آخرهِ .</a:t>
            </a:r>
          </a:p>
          <a:p>
            <a:pPr marL="0" indent="0" algn="r">
              <a:buNone/>
            </a:pPr>
            <a:r>
              <a:rPr lang="ar-SY" sz="2400" dirty="0"/>
              <a:t>   </a:t>
            </a:r>
            <a:r>
              <a:rPr lang="ar-SY" sz="2400" dirty="0">
                <a:solidFill>
                  <a:srgbClr val="FF0000"/>
                </a:solidFill>
              </a:rPr>
              <a:t>الحياةُ جميلةٌ :</a:t>
            </a:r>
          </a:p>
          <a:p>
            <a:pPr marL="0" indent="0" algn="r">
              <a:buNone/>
            </a:pPr>
            <a:r>
              <a:rPr lang="ar-SY" sz="2400" dirty="0">
                <a:solidFill>
                  <a:srgbClr val="FF0000"/>
                </a:solidFill>
              </a:rPr>
              <a:t>   </a:t>
            </a:r>
            <a:r>
              <a:rPr lang="ar-SY" sz="2400" dirty="0"/>
              <a:t>الحياةُ : ...............................................................</a:t>
            </a:r>
          </a:p>
          <a:p>
            <a:pPr marL="0" indent="0" algn="r">
              <a:buNone/>
            </a:pPr>
            <a:r>
              <a:rPr lang="ar-SY" sz="2400" dirty="0"/>
              <a:t>   جميلةٌ : ...............................................................</a:t>
            </a:r>
          </a:p>
          <a:p>
            <a:pPr marL="0" indent="0" algn="r">
              <a:buNone/>
            </a:pPr>
            <a:r>
              <a:rPr lang="ar-SY" sz="2400" dirty="0"/>
              <a:t>                       </a:t>
            </a:r>
            <a:endParaRPr lang="en-US" sz="2400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FBA3A0B-E24C-4E8E-916E-C893BB1C1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7625" y="3730625"/>
            <a:ext cx="354350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4500"/>
            <a:ext cx="8128000" cy="56816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Y" sz="2800" dirty="0"/>
              <a:t>  والآن تعالوا نتذكر ما تعلمنا لهذا اليوم :</a:t>
            </a:r>
          </a:p>
          <a:p>
            <a:pPr marL="0" indent="0" algn="r">
              <a:buNone/>
            </a:pPr>
            <a:r>
              <a:rPr lang="ar-SY" sz="2800" dirty="0"/>
              <a:t> تعلمنا أن :</a:t>
            </a:r>
          </a:p>
          <a:p>
            <a:pPr marL="0" indent="0" algn="r">
              <a:buNone/>
            </a:pPr>
            <a:r>
              <a:rPr lang="ar-SY" sz="2800" dirty="0"/>
              <a:t>            الجملة تقسمُ إلى قسمين :</a:t>
            </a:r>
          </a:p>
          <a:p>
            <a:pPr marL="0" indent="0" algn="r">
              <a:buNone/>
            </a:pPr>
            <a:r>
              <a:rPr lang="ar-SY" sz="2800" dirty="0"/>
              <a:t>            الجملة الاسميةُ تتكونُ من :</a:t>
            </a:r>
          </a:p>
          <a:p>
            <a:pPr marL="0" indent="0" algn="r">
              <a:buNone/>
            </a:pPr>
            <a:r>
              <a:rPr lang="ar-SY" sz="2800" dirty="0"/>
              <a:t>            حركة آخرِ المبتدأ والخبرِ :</a:t>
            </a:r>
          </a:p>
          <a:p>
            <a:pPr marL="0" indent="0" algn="r">
              <a:buNone/>
            </a:pPr>
            <a:r>
              <a:rPr lang="ar-SY" sz="2800" dirty="0"/>
              <a:t>            يُعرب المبتدأ : </a:t>
            </a:r>
          </a:p>
          <a:p>
            <a:pPr marL="0" indent="0" algn="r">
              <a:buNone/>
            </a:pPr>
            <a:r>
              <a:rPr lang="ar-SY" sz="2800"/>
              <a:t>            يُعرب </a:t>
            </a:r>
            <a:r>
              <a:rPr lang="ar-SY" sz="2800" dirty="0"/>
              <a:t>الخبرُ :      </a:t>
            </a:r>
            <a:endParaRPr lang="en-US" sz="2800" dirty="0"/>
          </a:p>
        </p:txBody>
      </p:sp>
      <p:sp>
        <p:nvSpPr>
          <p:cNvPr id="4" name="نجمة: 4 نقاط 3">
            <a:extLst>
              <a:ext uri="{FF2B5EF4-FFF2-40B4-BE49-F238E27FC236}">
                <a16:creationId xmlns:a16="http://schemas.microsoft.com/office/drawing/2014/main" id="{C119AF34-02F7-4A92-BA86-28777A30CD8E}"/>
              </a:ext>
            </a:extLst>
          </p:cNvPr>
          <p:cNvSpPr/>
          <p:nvPr/>
        </p:nvSpPr>
        <p:spPr>
          <a:xfrm>
            <a:off x="7404100" y="1524000"/>
            <a:ext cx="368300" cy="355600"/>
          </a:xfrm>
          <a:prstGeom prst="star4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" name="نجمة: 4 نقاط 4">
            <a:extLst>
              <a:ext uri="{FF2B5EF4-FFF2-40B4-BE49-F238E27FC236}">
                <a16:creationId xmlns:a16="http://schemas.microsoft.com/office/drawing/2014/main" id="{969D3F38-A34D-415C-A7C6-056B914AFFDE}"/>
              </a:ext>
            </a:extLst>
          </p:cNvPr>
          <p:cNvSpPr/>
          <p:nvPr/>
        </p:nvSpPr>
        <p:spPr>
          <a:xfrm>
            <a:off x="7423150" y="2109390"/>
            <a:ext cx="368300" cy="355600"/>
          </a:xfrm>
          <a:prstGeom prst="star4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" name="نجمة: 4 نقاط 5">
            <a:extLst>
              <a:ext uri="{FF2B5EF4-FFF2-40B4-BE49-F238E27FC236}">
                <a16:creationId xmlns:a16="http://schemas.microsoft.com/office/drawing/2014/main" id="{5B92130D-2B39-43BD-A043-6FAA5489B7D2}"/>
              </a:ext>
            </a:extLst>
          </p:cNvPr>
          <p:cNvSpPr/>
          <p:nvPr/>
        </p:nvSpPr>
        <p:spPr>
          <a:xfrm>
            <a:off x="7416800" y="2630090"/>
            <a:ext cx="368300" cy="355600"/>
          </a:xfrm>
          <a:prstGeom prst="star4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" name="نجمة: 4 نقاط 6">
            <a:extLst>
              <a:ext uri="{FF2B5EF4-FFF2-40B4-BE49-F238E27FC236}">
                <a16:creationId xmlns:a16="http://schemas.microsoft.com/office/drawing/2014/main" id="{D8B51155-20E1-4DB2-A205-3A1DBAF26C21}"/>
              </a:ext>
            </a:extLst>
          </p:cNvPr>
          <p:cNvSpPr/>
          <p:nvPr/>
        </p:nvSpPr>
        <p:spPr>
          <a:xfrm>
            <a:off x="7416800" y="3126581"/>
            <a:ext cx="368300" cy="355600"/>
          </a:xfrm>
          <a:prstGeom prst="star4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8" name="نجمة: 4 نقاط 7">
            <a:extLst>
              <a:ext uri="{FF2B5EF4-FFF2-40B4-BE49-F238E27FC236}">
                <a16:creationId xmlns:a16="http://schemas.microsoft.com/office/drawing/2014/main" id="{F14FD43A-2401-47E1-87FF-4F8568BA1961}"/>
              </a:ext>
            </a:extLst>
          </p:cNvPr>
          <p:cNvSpPr/>
          <p:nvPr/>
        </p:nvSpPr>
        <p:spPr>
          <a:xfrm>
            <a:off x="7416800" y="3779042"/>
            <a:ext cx="368300" cy="355600"/>
          </a:xfrm>
          <a:prstGeom prst="star4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855CE69C-5375-4F2B-B159-E27D28DC4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900" y="4395787"/>
            <a:ext cx="4000500" cy="1933575"/>
          </a:xfrm>
          <a:prstGeom prst="rect">
            <a:avLst/>
          </a:prstGeom>
        </p:spPr>
      </p:pic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B99D4F30-6989-444A-BD99-C2E6BB597CFA}"/>
              </a:ext>
            </a:extLst>
          </p:cNvPr>
          <p:cNvSpPr/>
          <p:nvPr/>
        </p:nvSpPr>
        <p:spPr>
          <a:xfrm>
            <a:off x="2743200" y="1601392"/>
            <a:ext cx="1447800" cy="355600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000" dirty="0">
                <a:solidFill>
                  <a:schemeClr val="tx1"/>
                </a:solidFill>
              </a:rPr>
              <a:t>اسميةٌ</a:t>
            </a: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DD2D90BB-DA9A-4FAF-B168-DFC263996C76}"/>
              </a:ext>
            </a:extLst>
          </p:cNvPr>
          <p:cNvSpPr/>
          <p:nvPr/>
        </p:nvSpPr>
        <p:spPr>
          <a:xfrm>
            <a:off x="635000" y="2057797"/>
            <a:ext cx="1447800" cy="3556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000" dirty="0">
                <a:solidFill>
                  <a:schemeClr val="tx1"/>
                </a:solidFill>
              </a:rPr>
              <a:t>خبر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9AC07AE2-89A2-4873-B202-2977AED46D7B}"/>
              </a:ext>
            </a:extLst>
          </p:cNvPr>
          <p:cNvSpPr/>
          <p:nvPr/>
        </p:nvSpPr>
        <p:spPr>
          <a:xfrm>
            <a:off x="2743200" y="2057797"/>
            <a:ext cx="1447800" cy="35560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000" dirty="0">
                <a:solidFill>
                  <a:schemeClr val="tx1"/>
                </a:solidFill>
              </a:rPr>
              <a:t>مبتدأ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87CC2CCD-065F-46C0-90EF-A11EF282DA55}"/>
              </a:ext>
            </a:extLst>
          </p:cNvPr>
          <p:cNvSpPr/>
          <p:nvPr/>
        </p:nvSpPr>
        <p:spPr>
          <a:xfrm>
            <a:off x="635000" y="1588096"/>
            <a:ext cx="1447800" cy="3556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000" dirty="0">
                <a:solidFill>
                  <a:schemeClr val="tx1"/>
                </a:solidFill>
              </a:rPr>
              <a:t>فعليةٌ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A162637B-4E42-4B87-8B52-1E4386FF2465}"/>
              </a:ext>
            </a:extLst>
          </p:cNvPr>
          <p:cNvSpPr/>
          <p:nvPr/>
        </p:nvSpPr>
        <p:spPr>
          <a:xfrm>
            <a:off x="2743200" y="2578894"/>
            <a:ext cx="1447800" cy="35560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000" dirty="0">
                <a:solidFill>
                  <a:schemeClr val="tx1"/>
                </a:solidFill>
              </a:rPr>
              <a:t>الضمةُ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2C63D310-B47B-4BEB-99A9-2B96D30FDC3E}"/>
              </a:ext>
            </a:extLst>
          </p:cNvPr>
          <p:cNvSpPr/>
          <p:nvPr/>
        </p:nvSpPr>
        <p:spPr>
          <a:xfrm>
            <a:off x="774700" y="3073400"/>
            <a:ext cx="4749800" cy="355600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000" dirty="0">
                <a:solidFill>
                  <a:schemeClr val="tx1"/>
                </a:solidFill>
              </a:rPr>
              <a:t>اسمٌ مرفوعٌ وعلامةُ رفعهِ الضمة الظاهرةُ على آخرهِ .</a:t>
            </a:r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9B4D05AB-073A-4306-B6AE-6D63B5C3ACE5}"/>
              </a:ext>
            </a:extLst>
          </p:cNvPr>
          <p:cNvSpPr/>
          <p:nvPr/>
        </p:nvSpPr>
        <p:spPr>
          <a:xfrm>
            <a:off x="774700" y="3608387"/>
            <a:ext cx="4749800" cy="355600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000" dirty="0">
                <a:solidFill>
                  <a:schemeClr val="tx1"/>
                </a:solidFill>
              </a:rPr>
              <a:t>اسمٌ مرفوعٌ وعلامةُ رفعهِ الضمة الظاهرةُ على آخرهِ .</a:t>
            </a:r>
          </a:p>
        </p:txBody>
      </p:sp>
    </p:spTree>
    <p:extLst>
      <p:ext uri="{BB962C8B-B14F-4D97-AF65-F5344CB8AC3E}">
        <p14:creationId xmlns:p14="http://schemas.microsoft.com/office/powerpoint/2010/main" val="417094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97</TotalTime>
  <Words>280</Words>
  <Application>Microsoft Office PowerPoint</Application>
  <PresentationFormat>عرض على الشاشة (4:3)</PresentationFormat>
  <Paragraphs>68</Paragraphs>
  <Slides>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9" baseType="lpstr">
      <vt:lpstr>Arial</vt:lpstr>
      <vt:lpstr>Calibri</vt:lpstr>
      <vt:lpstr>school</vt:lpstr>
      <vt:lpstr>تدريب لغوي المبتدأ والخبر</vt:lpstr>
      <vt:lpstr>- عزيزي الطالب هدفنا لهذا اليوم أن تحددَ حركةَ المبتدأ والخبرِ .</vt:lpstr>
      <vt:lpstr>- الآن عزيزي التلميذ سنتعرفُ اليومَ إعرابَ المبتدأ والخبرِ إعراباً كاملاً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rida.abodi@gmail.com</cp:lastModifiedBy>
  <cp:revision>15</cp:revision>
  <dcterms:created xsi:type="dcterms:W3CDTF">2020-05-02T02:36:07Z</dcterms:created>
  <dcterms:modified xsi:type="dcterms:W3CDTF">2020-06-06T11:39:23Z</dcterms:modified>
</cp:coreProperties>
</file>