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87018-D117-7A45-8E9B-B06732E9A126}"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7075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3309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6089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22380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87018-D117-7A45-8E9B-B06732E9A126}"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7906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87018-D117-7A45-8E9B-B06732E9A126}"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9458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87018-D117-7A45-8E9B-B06732E9A126}" type="datetimeFigureOut">
              <a:rPr lang="en-US" smtClean="0"/>
              <a:t>5/26/2020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20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87018-D117-7A45-8E9B-B06732E9A126}" type="datetimeFigureOut">
              <a:rPr lang="en-US" smtClean="0"/>
              <a:t>5/26/2020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51294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5/26/2020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4532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2125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692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7018-D117-7A45-8E9B-B06732E9A126}" type="datetimeFigureOut">
              <a:rPr lang="en-US" smtClean="0"/>
              <a:t>5/26/2020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79908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511569"/>
            <a:ext cx="3761405" cy="1349585"/>
          </a:xfrm>
        </p:spPr>
        <p:txBody>
          <a:bodyPr>
            <a:normAutofit fontScale="90000"/>
          </a:bodyPr>
          <a:lstStyle/>
          <a:p>
            <a:r>
              <a:rPr lang="ar-SY" dirty="0"/>
              <a:t>معارف ومهارات</a:t>
            </a:r>
            <a:br>
              <a:rPr lang="ar-SY" dirty="0"/>
            </a:br>
            <a:r>
              <a:rPr lang="ar-SY" dirty="0"/>
              <a:t>عرس في الجولان</a:t>
            </a:r>
            <a:endParaRPr lang="en-US" dirty="0"/>
          </a:p>
        </p:txBody>
      </p:sp>
    </p:spTree>
    <p:extLst>
      <p:ext uri="{BB962C8B-B14F-4D97-AF65-F5344CB8AC3E}">
        <p14:creationId xmlns:p14="http://schemas.microsoft.com/office/powerpoint/2010/main" val="169874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4734"/>
            <a:ext cx="8102184" cy="614597"/>
          </a:xfrm>
          <a:solidFill>
            <a:schemeClr val="accent6">
              <a:lumMod val="60000"/>
              <a:lumOff val="40000"/>
            </a:schemeClr>
          </a:solidFill>
        </p:spPr>
        <p:txBody>
          <a:bodyPr>
            <a:noAutofit/>
          </a:bodyPr>
          <a:lstStyle/>
          <a:p>
            <a:r>
              <a:rPr lang="ar-SY" sz="2700" dirty="0"/>
              <a:t>عزيزي الطالب هدفنا اليوم قراءة الدرس قراءة صحيحة سليمة.</a:t>
            </a:r>
            <a:endParaRPr lang="en-US" sz="2700" dirty="0"/>
          </a:p>
        </p:txBody>
      </p:sp>
      <p:pic>
        <p:nvPicPr>
          <p:cNvPr id="4" name="عنصر نائب للمحتوى 3">
            <a:extLst>
              <a:ext uri="{FF2B5EF4-FFF2-40B4-BE49-F238E27FC236}">
                <a16:creationId xmlns:a16="http://schemas.microsoft.com/office/drawing/2014/main" id="{572D7301-CE16-463F-9356-FA20ADD0E27C}"/>
              </a:ext>
            </a:extLst>
          </p:cNvPr>
          <p:cNvPicPr>
            <a:picLocks noGrp="1" noChangeAspect="1"/>
          </p:cNvPicPr>
          <p:nvPr>
            <p:ph idx="1"/>
          </p:nvPr>
        </p:nvPicPr>
        <p:blipFill>
          <a:blip r:embed="rId3"/>
          <a:stretch>
            <a:fillRect/>
          </a:stretch>
        </p:blipFill>
        <p:spPr>
          <a:xfrm>
            <a:off x="457200" y="1019331"/>
            <a:ext cx="8147154" cy="3117954"/>
          </a:xfrm>
          <a:prstGeom prst="rect">
            <a:avLst/>
          </a:prstGeom>
        </p:spPr>
      </p:pic>
      <p:pic>
        <p:nvPicPr>
          <p:cNvPr id="6" name="صورة 5">
            <a:extLst>
              <a:ext uri="{FF2B5EF4-FFF2-40B4-BE49-F238E27FC236}">
                <a16:creationId xmlns:a16="http://schemas.microsoft.com/office/drawing/2014/main" id="{E3EC4FD1-F6CE-4E44-91A0-B87A31D29874}"/>
              </a:ext>
            </a:extLst>
          </p:cNvPr>
          <p:cNvPicPr>
            <a:picLocks noChangeAspect="1"/>
          </p:cNvPicPr>
          <p:nvPr/>
        </p:nvPicPr>
        <p:blipFill>
          <a:blip r:embed="rId4"/>
          <a:stretch>
            <a:fillRect/>
          </a:stretch>
        </p:blipFill>
        <p:spPr>
          <a:xfrm>
            <a:off x="2899706" y="4137285"/>
            <a:ext cx="3801677" cy="2115330"/>
          </a:xfrm>
          <a:prstGeom prst="rect">
            <a:avLst/>
          </a:prstGeom>
        </p:spPr>
      </p:pic>
    </p:spTree>
    <p:extLst>
      <p:ext uri="{BB962C8B-B14F-4D97-AF65-F5344CB8AC3E}">
        <p14:creationId xmlns:p14="http://schemas.microsoft.com/office/powerpoint/2010/main" val="201815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3276"/>
            <a:ext cx="8087193" cy="5691448"/>
          </a:xfrm>
        </p:spPr>
        <p:txBody>
          <a:bodyPr>
            <a:normAutofit/>
          </a:bodyPr>
          <a:lstStyle/>
          <a:p>
            <a:pPr marL="0" indent="0" algn="r">
              <a:buNone/>
            </a:pPr>
            <a:r>
              <a:rPr lang="ar-SY" sz="2800" dirty="0"/>
              <a:t>بعد مشاهدة الصورة سأخبركم ببعض المعلومات عن الجولان السوري:</a:t>
            </a:r>
          </a:p>
          <a:p>
            <a:pPr marL="0" indent="0" algn="r">
              <a:buNone/>
            </a:pPr>
            <a:r>
              <a:rPr lang="ar-SY" sz="2800" dirty="0"/>
              <a:t>الجولان أرض عربية سورية تقع في أقصى جنوب غربي سورية, وتقدر مساحتها ب1860كم2 , ولموقعه أهميةٌ كبيرةٌ جعلت منه منطقةَ عبورِ القوافل والجيوش والشعوب منذ القدم .</a:t>
            </a:r>
          </a:p>
          <a:p>
            <a:pPr marL="0" indent="0" algn="r">
              <a:buNone/>
            </a:pPr>
            <a:r>
              <a:rPr lang="ar-SY" sz="2800" dirty="0"/>
              <a:t>احتلت إسرائيل الجولان خلال عدوانها على الدول العربية في الخامس من حزيران عام 1967م , وعملت منذ اليوم الأول على تغيير معالمه الجغرافية والديمغرافية .</a:t>
            </a:r>
          </a:p>
          <a:p>
            <a:pPr marL="0" indent="0" algn="r">
              <a:buNone/>
            </a:pPr>
            <a:r>
              <a:rPr lang="ar-SY" sz="2800" dirty="0"/>
              <a:t>مهما طال الزمن سيبقى الجولان أرضاً عربيةً وسيتم تحريرها من                       	  الغاصب الإسرائيلي وتعود وتزهر من جديد وستبقى </a:t>
            </a:r>
            <a:r>
              <a:rPr lang="ar-SY" sz="2800" dirty="0" err="1"/>
              <a:t>رمزالصمود</a:t>
            </a:r>
            <a:endParaRPr lang="ar-SY" sz="2800" dirty="0"/>
          </a:p>
          <a:p>
            <a:pPr marL="0" indent="0" algn="r">
              <a:buNone/>
            </a:pPr>
            <a:r>
              <a:rPr lang="ar-SY" sz="2800" dirty="0"/>
              <a:t>                والإباء . </a:t>
            </a:r>
            <a:endParaRPr lang="en-US" sz="2800" dirty="0"/>
          </a:p>
        </p:txBody>
      </p:sp>
    </p:spTree>
    <p:extLst>
      <p:ext uri="{BB962C8B-B14F-4D97-AF65-F5344CB8AC3E}">
        <p14:creationId xmlns:p14="http://schemas.microsoft.com/office/powerpoint/2010/main" val="284832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19725"/>
            <a:ext cx="8102184" cy="494676"/>
          </a:xfrm>
          <a:solidFill>
            <a:schemeClr val="accent6">
              <a:lumMod val="40000"/>
              <a:lumOff val="60000"/>
            </a:schemeClr>
          </a:solidFill>
        </p:spPr>
        <p:txBody>
          <a:bodyPr>
            <a:noAutofit/>
          </a:bodyPr>
          <a:lstStyle/>
          <a:p>
            <a:r>
              <a:rPr lang="ar-SY" sz="3200" dirty="0"/>
              <a:t>عرس في الجولان</a:t>
            </a:r>
            <a:endParaRPr lang="en-US" sz="3200" dirty="0"/>
          </a:p>
        </p:txBody>
      </p:sp>
      <p:sp>
        <p:nvSpPr>
          <p:cNvPr id="7" name="عنصر نائب للمحتوى 6">
            <a:extLst>
              <a:ext uri="{FF2B5EF4-FFF2-40B4-BE49-F238E27FC236}">
                <a16:creationId xmlns:a16="http://schemas.microsoft.com/office/drawing/2014/main" id="{B4950D56-C2D7-4DE6-B3F8-A8889F409DF6}"/>
              </a:ext>
            </a:extLst>
          </p:cNvPr>
          <p:cNvSpPr>
            <a:spLocks noGrp="1"/>
          </p:cNvSpPr>
          <p:nvPr>
            <p:ph idx="1"/>
          </p:nvPr>
        </p:nvSpPr>
        <p:spPr>
          <a:xfrm>
            <a:off x="457201" y="794479"/>
            <a:ext cx="7772400" cy="5643795"/>
          </a:xfrm>
        </p:spPr>
        <p:txBody>
          <a:bodyPr/>
          <a:lstStyle/>
          <a:p>
            <a:pPr marL="0" indent="0" algn="ctr">
              <a:buNone/>
            </a:pPr>
            <a:r>
              <a:rPr lang="ar-SY" dirty="0"/>
              <a:t> </a:t>
            </a:r>
            <a:r>
              <a:rPr lang="ar-SY" sz="2000" dirty="0"/>
              <a:t>-1-</a:t>
            </a:r>
          </a:p>
          <a:p>
            <a:pPr marL="0" indent="0" algn="r">
              <a:buNone/>
            </a:pPr>
            <a:r>
              <a:rPr lang="ar-SY" sz="1800" b="1" dirty="0"/>
              <a:t>في قرية عين قِنيةَ من ربُا الجولانِ المحتلِ اجتمع الأهلُ والأصدقاءُ منذُ الصباحِ الباكرِ في منزلِ عَرينَ لوداعها, فخرجت عليهم تضعُ تاجاً وترتدي طرحةَ العُرسِ وثوبَ الزفافِ ,بكتِ النساءُ وانطلقت حناجرُ بعضهن بالزغاريدِ , ولم يتمكن بعض الرجالِ من مقاومةِ دُموعهم .</a:t>
            </a:r>
          </a:p>
          <a:p>
            <a:pPr marL="0" indent="0" algn="r">
              <a:buNone/>
            </a:pPr>
            <a:r>
              <a:rPr lang="ar-SY" sz="1800" b="1" dirty="0"/>
              <a:t> وضعَ أخوها الامتعةَ في شاحنة سترافقها إلى دمشقَ , وبينما أفرادُ العائلة يقتربون منها لوداعها , وقف أبوها ينظرُ إليها بعينينِ دامعتينِ صامتاً في رُكن من باحةِ البيتِ , وقالَ : لا أدري متى سأراها ثانيةً؟</a:t>
            </a:r>
          </a:p>
          <a:p>
            <a:pPr marL="0" indent="0" algn="ctr">
              <a:buNone/>
            </a:pPr>
            <a:r>
              <a:rPr lang="ar-SY" sz="1800" b="1" dirty="0"/>
              <a:t>-2-</a:t>
            </a:r>
          </a:p>
          <a:p>
            <a:pPr marL="0" indent="0" algn="r">
              <a:buNone/>
            </a:pPr>
            <a:r>
              <a:rPr lang="ar-SY" sz="1800" b="1" dirty="0"/>
              <a:t>حانت ساعة الرحيلِ فتحركَ موكب طويل باتجاه معبرِ القنيطرةِ في الجولانِ المحتلِ حيثُ وقفَ جنود  </a:t>
            </a:r>
          </a:p>
          <a:p>
            <a:pPr marL="0" indent="0" algn="r">
              <a:buNone/>
            </a:pPr>
            <a:r>
              <a:rPr lang="ar-SY" sz="1800" b="1" dirty="0"/>
              <a:t>                   صهاينة مسلحونَ يضعونَ نظارات سوداً على عيونهم لحمايتها من الشمسِ , لكن شمسَ</a:t>
            </a:r>
          </a:p>
          <a:p>
            <a:pPr marL="0" indent="0" algn="r">
              <a:buNone/>
            </a:pPr>
            <a:r>
              <a:rPr lang="ar-SY" sz="1800" b="1" dirty="0"/>
              <a:t>                    الجولانِ ملتهبة كمشاعرِ أهلهِ , وستحرقُ الصهاينةَ يوماً ما لا محالة .</a:t>
            </a:r>
            <a:endParaRPr lang="ar-SY" sz="2800" b="1" dirty="0"/>
          </a:p>
        </p:txBody>
      </p:sp>
      <p:pic>
        <p:nvPicPr>
          <p:cNvPr id="9" name="صورة 8">
            <a:extLst>
              <a:ext uri="{FF2B5EF4-FFF2-40B4-BE49-F238E27FC236}">
                <a16:creationId xmlns:a16="http://schemas.microsoft.com/office/drawing/2014/main" id="{DA62A819-2501-413F-8DD7-2FD27C6CD3D4}"/>
              </a:ext>
            </a:extLst>
          </p:cNvPr>
          <p:cNvPicPr>
            <a:picLocks noChangeAspect="1"/>
          </p:cNvPicPr>
          <p:nvPr/>
        </p:nvPicPr>
        <p:blipFill>
          <a:blip r:embed="rId3"/>
          <a:stretch>
            <a:fillRect/>
          </a:stretch>
        </p:blipFill>
        <p:spPr>
          <a:xfrm>
            <a:off x="3069870" y="4628760"/>
            <a:ext cx="1845889" cy="1629634"/>
          </a:xfrm>
          <a:prstGeom prst="rect">
            <a:avLst/>
          </a:prstGeom>
        </p:spPr>
      </p:pic>
    </p:spTree>
    <p:extLst>
      <p:ext uri="{BB962C8B-B14F-4D97-AF65-F5344CB8AC3E}">
        <p14:creationId xmlns:p14="http://schemas.microsoft.com/office/powerpoint/2010/main" val="212171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4636"/>
            <a:ext cx="8102184" cy="5571527"/>
          </a:xfrm>
        </p:spPr>
        <p:txBody>
          <a:bodyPr>
            <a:normAutofit/>
          </a:bodyPr>
          <a:lstStyle/>
          <a:p>
            <a:pPr marL="0" indent="0" algn="r">
              <a:lnSpc>
                <a:spcPct val="150000"/>
              </a:lnSpc>
              <a:buNone/>
            </a:pPr>
            <a:r>
              <a:rPr lang="ar-SY" sz="2000" b="1" dirty="0"/>
              <a:t>سارت عرينُ بِخُطاً حذرة في ثوبِ زِفافها الأبيضِ , وتقدمت عبرَ الأسلاكِ الشائكةِ المصُطَنعةِ التي تفصلُ الجولانَ السوري المحتل عن الوطنِ الأمِ , لتلتقيَ زوجها في الجانبِ الآخرِ من الأراضي السورية , وقبل أن تبتعدَ التفتت بعينينِ دامعتينِ لتُلقيَ نظرةً حزينةً على أرضِ مَولِدِها الغالية.</a:t>
            </a:r>
          </a:p>
          <a:p>
            <a:pPr marL="0" indent="0" algn="ctr">
              <a:lnSpc>
                <a:spcPct val="150000"/>
              </a:lnSpc>
              <a:buNone/>
            </a:pPr>
            <a:r>
              <a:rPr lang="ar-SY" sz="2000" b="1" dirty="0"/>
              <a:t>-3-</a:t>
            </a:r>
          </a:p>
          <a:p>
            <a:pPr marL="0" indent="0" algn="r">
              <a:lnSpc>
                <a:spcPct val="150000"/>
              </a:lnSpc>
              <a:buNone/>
            </a:pPr>
            <a:r>
              <a:rPr lang="ar-SY" sz="2000" b="1" dirty="0"/>
              <a:t>وقفَ جنود صهاينة مُسلحون على الحاجزِ , يَمنعونَ عرينَ من مغادرةِ أرضِ آبائها المحتلةِ , حتى تُوقِعَ ورقةً تقولُ : إني أتنازلُ عن حقي بالإقامةِ بالجولانِ .</a:t>
            </a:r>
          </a:p>
          <a:p>
            <a:pPr marL="0" indent="0" algn="r">
              <a:lnSpc>
                <a:spcPct val="150000"/>
              </a:lnSpc>
              <a:buNone/>
            </a:pPr>
            <a:r>
              <a:rPr lang="ar-SY" sz="2000" b="1" dirty="0"/>
              <a:t>                          ملأت الدموعُ عَينيها , وسالت تغسلُ خديها المتوردتينِ , كما تغسلُ مياهُ </a:t>
            </a:r>
          </a:p>
          <a:p>
            <a:pPr marL="0" indent="0" algn="r">
              <a:lnSpc>
                <a:spcPct val="150000"/>
              </a:lnSpc>
              <a:buNone/>
            </a:pPr>
            <a:r>
              <a:rPr lang="ar-SY" sz="2000" b="1" dirty="0"/>
              <a:t>                          المطرِ تُفاحَ الجولانِ , ثُم قالت : ربما لا أعودُ , ولكني واثقة بأن أبنائي</a:t>
            </a:r>
          </a:p>
          <a:p>
            <a:pPr marL="0" indent="0" algn="r">
              <a:lnSpc>
                <a:spcPct val="150000"/>
              </a:lnSpc>
              <a:buNone/>
            </a:pPr>
            <a:r>
              <a:rPr lang="ar-SY" sz="2000" b="1" dirty="0"/>
              <a:t>                          وأحفادي سيعودونَ .</a:t>
            </a:r>
            <a:endParaRPr lang="en-US" sz="2000" b="1" dirty="0"/>
          </a:p>
        </p:txBody>
      </p:sp>
    </p:spTree>
    <p:extLst>
      <p:ext uri="{BB962C8B-B14F-4D97-AF65-F5344CB8AC3E}">
        <p14:creationId xmlns:p14="http://schemas.microsoft.com/office/powerpoint/2010/main" val="137285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726"/>
            <a:ext cx="8072203" cy="5706438"/>
          </a:xfrm>
        </p:spPr>
        <p:txBody>
          <a:bodyPr>
            <a:normAutofit/>
          </a:bodyPr>
          <a:lstStyle/>
          <a:p>
            <a:pPr marL="0" indent="0" algn="r">
              <a:buNone/>
            </a:pPr>
            <a:r>
              <a:rPr lang="ar-SY" sz="2800" dirty="0"/>
              <a:t>1 - ما مَوضوعُ الدَّرس؟</a:t>
            </a:r>
          </a:p>
          <a:p>
            <a:pPr marL="0" indent="0" algn="ctr">
              <a:buNone/>
            </a:pPr>
            <a:r>
              <a:rPr lang="ar-SY" sz="2800" dirty="0">
                <a:solidFill>
                  <a:srgbClr val="FF0000"/>
                </a:solidFill>
              </a:rPr>
              <a:t>الجولان السوري المحتل</a:t>
            </a:r>
          </a:p>
          <a:p>
            <a:pPr marL="0" indent="0" algn="r">
              <a:buNone/>
            </a:pPr>
            <a:r>
              <a:rPr lang="ar-SY" sz="2800" dirty="0"/>
              <a:t>2 - أَينَ تقعُ الجَولانُ؟</a:t>
            </a:r>
            <a:endParaRPr lang="en-US" sz="2800" dirty="0"/>
          </a:p>
          <a:p>
            <a:pPr marL="0" indent="0" algn="ctr">
              <a:buNone/>
            </a:pPr>
            <a:r>
              <a:rPr lang="ar-SY" sz="2800" dirty="0">
                <a:solidFill>
                  <a:srgbClr val="FF0000"/>
                </a:solidFill>
              </a:rPr>
              <a:t>أقصى جنوب غربي سورية</a:t>
            </a:r>
          </a:p>
          <a:p>
            <a:pPr marL="0" indent="0" algn="r">
              <a:buNone/>
            </a:pPr>
            <a:r>
              <a:rPr lang="ar-SY" sz="2800" dirty="0"/>
              <a:t>3 - متى احتلّ الصهايِنَةُ الجَولان؟</a:t>
            </a:r>
            <a:endParaRPr lang="en-US" sz="2800" dirty="0"/>
          </a:p>
          <a:p>
            <a:pPr marL="0" indent="0" algn="ctr">
              <a:buNone/>
            </a:pPr>
            <a:r>
              <a:rPr lang="ar-SY" sz="2800" dirty="0">
                <a:solidFill>
                  <a:srgbClr val="FF0000"/>
                </a:solidFill>
              </a:rPr>
              <a:t>احتلت إسرائيل الجولان خلال عدوانها على الدول العربية في الخامس من حزيران عام 1967م</a:t>
            </a:r>
          </a:p>
          <a:p>
            <a:pPr marL="0" indent="0" algn="r">
              <a:buNone/>
            </a:pPr>
            <a:r>
              <a:rPr lang="ar-SY" sz="2800" dirty="0"/>
              <a:t>4 - لماذا اجتمَع الأهلُ والأصدقاءُ في مَنزلِ والدِ عَرين ؟</a:t>
            </a:r>
            <a:endParaRPr lang="en-US" sz="2800" dirty="0"/>
          </a:p>
          <a:p>
            <a:pPr marL="0" indent="0" algn="ctr">
              <a:buNone/>
            </a:pPr>
            <a:r>
              <a:rPr lang="en-US" sz="2800" dirty="0">
                <a:solidFill>
                  <a:srgbClr val="FF0000"/>
                </a:solidFill>
              </a:rPr>
              <a:t>           </a:t>
            </a:r>
            <a:r>
              <a:rPr lang="ar-SY" sz="2800" dirty="0">
                <a:solidFill>
                  <a:srgbClr val="FF0000"/>
                </a:solidFill>
              </a:rPr>
              <a:t> لوداعها .</a:t>
            </a:r>
            <a:endParaRPr lang="en-US" sz="2000" dirty="0">
              <a:solidFill>
                <a:srgbClr val="FF0000"/>
              </a:solidFill>
            </a:endParaRPr>
          </a:p>
        </p:txBody>
      </p:sp>
      <p:pic>
        <p:nvPicPr>
          <p:cNvPr id="5" name="صورة 4">
            <a:extLst>
              <a:ext uri="{FF2B5EF4-FFF2-40B4-BE49-F238E27FC236}">
                <a16:creationId xmlns:a16="http://schemas.microsoft.com/office/drawing/2014/main" id="{15F922D4-6C6C-44FE-9D16-6D5CE8758D64}"/>
              </a:ext>
            </a:extLst>
          </p:cNvPr>
          <p:cNvPicPr>
            <a:picLocks noChangeAspect="1"/>
          </p:cNvPicPr>
          <p:nvPr/>
        </p:nvPicPr>
        <p:blipFill>
          <a:blip r:embed="rId3"/>
          <a:stretch>
            <a:fillRect/>
          </a:stretch>
        </p:blipFill>
        <p:spPr>
          <a:xfrm>
            <a:off x="2883654" y="4562034"/>
            <a:ext cx="1609647" cy="1564130"/>
          </a:xfrm>
          <a:prstGeom prst="rect">
            <a:avLst/>
          </a:prstGeom>
        </p:spPr>
      </p:pic>
    </p:spTree>
    <p:extLst>
      <p:ext uri="{BB962C8B-B14F-4D97-AF65-F5344CB8AC3E}">
        <p14:creationId xmlns:p14="http://schemas.microsoft.com/office/powerpoint/2010/main" val="4170945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706"/>
            <a:ext cx="8229600" cy="5676458"/>
          </a:xfrm>
        </p:spPr>
        <p:txBody>
          <a:bodyPr/>
          <a:lstStyle/>
          <a:p>
            <a:pPr algn="r">
              <a:buFontTx/>
              <a:buChar char="-"/>
            </a:pPr>
            <a:r>
              <a:rPr lang="ar-SY" sz="2800" dirty="0"/>
              <a:t>    - صغ كلمات وفق النموذج الآتي :</a:t>
            </a:r>
          </a:p>
          <a:p>
            <a:pPr marL="0" indent="0" algn="r">
              <a:buNone/>
            </a:pPr>
            <a:r>
              <a:rPr lang="en-US" dirty="0"/>
              <a:t> </a:t>
            </a:r>
            <a:r>
              <a:rPr lang="ar-SY" dirty="0"/>
              <a:t>    </a:t>
            </a:r>
            <a:r>
              <a:rPr lang="ar-SY" sz="2800" dirty="0"/>
              <a:t>غادرَ              رافقَ              صافح               راقبَ</a:t>
            </a:r>
          </a:p>
          <a:p>
            <a:pPr marL="0" indent="0" algn="r">
              <a:buNone/>
            </a:pPr>
            <a:r>
              <a:rPr lang="ar-SY" sz="2800" dirty="0"/>
              <a:t>  مُغادرةً</a:t>
            </a:r>
          </a:p>
          <a:p>
            <a:pPr marL="0" indent="0" algn="r">
              <a:buNone/>
            </a:pPr>
            <a:endParaRPr lang="ar-SY" sz="2800" dirty="0"/>
          </a:p>
          <a:p>
            <a:pPr marL="0" indent="0" algn="r">
              <a:buNone/>
            </a:pPr>
            <a:r>
              <a:rPr lang="ar-SY" sz="2800" dirty="0"/>
              <a:t>   - وضح الفرق في الدلالة بين التركيبين المتشابهين فيما يأتي :</a:t>
            </a:r>
          </a:p>
          <a:p>
            <a:pPr marL="0" indent="0" algn="r">
              <a:buNone/>
            </a:pPr>
            <a:r>
              <a:rPr lang="ar-SY" sz="2800" dirty="0"/>
              <a:t>  </a:t>
            </a:r>
            <a:r>
              <a:rPr lang="ar-SY" sz="2800" dirty="0">
                <a:latin typeface="Calibri" panose="020F0502020204030204" pitchFamily="34" charset="0"/>
                <a:cs typeface="Calibri" panose="020F0502020204030204" pitchFamily="34" charset="0"/>
              </a:rPr>
              <a:t>֍  هجر الصهاينة أهل الجولان من بلادهم</a:t>
            </a:r>
          </a:p>
          <a:p>
            <a:pPr marL="0" indent="0" algn="r">
              <a:buNone/>
            </a:pPr>
            <a:r>
              <a:rPr lang="ar-SY" sz="2800" dirty="0">
                <a:latin typeface="Calibri" panose="020F0502020204030204" pitchFamily="34" charset="0"/>
                <a:cs typeface="Calibri" panose="020F0502020204030204" pitchFamily="34" charset="0"/>
              </a:rPr>
              <a:t>   ֍ </a:t>
            </a:r>
            <a:r>
              <a:rPr lang="ar-SY" sz="2800" dirty="0"/>
              <a:t> هاجر الرجلُ إلى بلاد أخرى للعمل .        </a:t>
            </a:r>
          </a:p>
        </p:txBody>
      </p:sp>
      <p:sp>
        <p:nvSpPr>
          <p:cNvPr id="4" name="مستطيل: زوايا مستديرة 3">
            <a:extLst>
              <a:ext uri="{FF2B5EF4-FFF2-40B4-BE49-F238E27FC236}">
                <a16:creationId xmlns:a16="http://schemas.microsoft.com/office/drawing/2014/main" id="{95503153-280A-4878-A5F8-19EE7D5876C5}"/>
              </a:ext>
            </a:extLst>
          </p:cNvPr>
          <p:cNvSpPr/>
          <p:nvPr/>
        </p:nvSpPr>
        <p:spPr>
          <a:xfrm>
            <a:off x="5051685" y="1618938"/>
            <a:ext cx="1648918" cy="494675"/>
          </a:xfrm>
          <a:prstGeom prst="round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ar-SY" sz="2000" b="1" dirty="0">
                <a:solidFill>
                  <a:schemeClr val="tx1"/>
                </a:solidFill>
              </a:rPr>
              <a:t>مُرافقةً</a:t>
            </a:r>
          </a:p>
        </p:txBody>
      </p:sp>
      <p:sp>
        <p:nvSpPr>
          <p:cNvPr id="5" name="مستطيل: زوايا مستديرة 4">
            <a:extLst>
              <a:ext uri="{FF2B5EF4-FFF2-40B4-BE49-F238E27FC236}">
                <a16:creationId xmlns:a16="http://schemas.microsoft.com/office/drawing/2014/main" id="{2A7E23CC-BC70-477C-9972-1CF0C74553F5}"/>
              </a:ext>
            </a:extLst>
          </p:cNvPr>
          <p:cNvSpPr/>
          <p:nvPr/>
        </p:nvSpPr>
        <p:spPr>
          <a:xfrm>
            <a:off x="904405" y="1621436"/>
            <a:ext cx="1648918" cy="494675"/>
          </a:xfrm>
          <a:prstGeom prst="roundRect">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ar-SY" sz="2000" b="1" dirty="0">
                <a:solidFill>
                  <a:schemeClr val="tx1"/>
                </a:solidFill>
              </a:rPr>
              <a:t>مُراقبةً</a:t>
            </a:r>
          </a:p>
        </p:txBody>
      </p:sp>
      <p:sp>
        <p:nvSpPr>
          <p:cNvPr id="6" name="مستطيل: زوايا مستديرة 5">
            <a:extLst>
              <a:ext uri="{FF2B5EF4-FFF2-40B4-BE49-F238E27FC236}">
                <a16:creationId xmlns:a16="http://schemas.microsoft.com/office/drawing/2014/main" id="{1092DFFB-6BA4-4676-A2D3-151BAB3CA268}"/>
              </a:ext>
            </a:extLst>
          </p:cNvPr>
          <p:cNvSpPr/>
          <p:nvPr/>
        </p:nvSpPr>
        <p:spPr>
          <a:xfrm>
            <a:off x="2978045" y="1621436"/>
            <a:ext cx="1648918" cy="494675"/>
          </a:xfrm>
          <a:prstGeom prst="roundRect">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ar-SY" sz="2000" b="1" dirty="0">
                <a:solidFill>
                  <a:schemeClr val="tx1"/>
                </a:solidFill>
              </a:rPr>
              <a:t>مُصافحةً</a:t>
            </a:r>
          </a:p>
        </p:txBody>
      </p:sp>
      <p:sp>
        <p:nvSpPr>
          <p:cNvPr id="7" name="مستطيل: زوايا مستديرة 6">
            <a:extLst>
              <a:ext uri="{FF2B5EF4-FFF2-40B4-BE49-F238E27FC236}">
                <a16:creationId xmlns:a16="http://schemas.microsoft.com/office/drawing/2014/main" id="{D3D75670-5B5E-4445-ACE8-E967D52E3696}"/>
              </a:ext>
            </a:extLst>
          </p:cNvPr>
          <p:cNvSpPr/>
          <p:nvPr/>
        </p:nvSpPr>
        <p:spPr>
          <a:xfrm>
            <a:off x="457200" y="3102964"/>
            <a:ext cx="2780675" cy="1638926"/>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000" b="1" dirty="0">
                <a:solidFill>
                  <a:schemeClr val="tx1"/>
                </a:solidFill>
              </a:rPr>
              <a:t>أجبر الصهاينة أهل الجولان على الخروج من ديارهم بكافة الوسائل .</a:t>
            </a:r>
          </a:p>
        </p:txBody>
      </p:sp>
      <p:sp>
        <p:nvSpPr>
          <p:cNvPr id="8" name="مستطيل: زوايا مستديرة 7">
            <a:extLst>
              <a:ext uri="{FF2B5EF4-FFF2-40B4-BE49-F238E27FC236}">
                <a16:creationId xmlns:a16="http://schemas.microsoft.com/office/drawing/2014/main" id="{0AF29DE8-8FED-4627-8600-6662F7C6D794}"/>
              </a:ext>
            </a:extLst>
          </p:cNvPr>
          <p:cNvSpPr/>
          <p:nvPr/>
        </p:nvSpPr>
        <p:spPr>
          <a:xfrm>
            <a:off x="4062334" y="4242216"/>
            <a:ext cx="2638269" cy="1883948"/>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ar-SY" sz="2000" b="1" dirty="0">
                <a:solidFill>
                  <a:schemeClr val="tx1"/>
                </a:solidFill>
              </a:rPr>
              <a:t>سافر الرجل طوعا من نفسهِ للعمل في بلاد أخرى</a:t>
            </a:r>
          </a:p>
        </p:txBody>
      </p:sp>
      <p:sp>
        <p:nvSpPr>
          <p:cNvPr id="9" name="انفجار: 8 نقاط 8">
            <a:extLst>
              <a:ext uri="{FF2B5EF4-FFF2-40B4-BE49-F238E27FC236}">
                <a16:creationId xmlns:a16="http://schemas.microsoft.com/office/drawing/2014/main" id="{6640F14F-E2AC-41CC-9DCB-93286F5D2D83}"/>
              </a:ext>
            </a:extLst>
          </p:cNvPr>
          <p:cNvSpPr/>
          <p:nvPr/>
        </p:nvSpPr>
        <p:spPr>
          <a:xfrm>
            <a:off x="8304551" y="599607"/>
            <a:ext cx="209862" cy="344773"/>
          </a:xfrm>
          <a:prstGeom prst="irregularSeal1">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Y"/>
          </a:p>
        </p:txBody>
      </p:sp>
      <p:sp>
        <p:nvSpPr>
          <p:cNvPr id="10" name="انفجار: 8 نقاط 9">
            <a:extLst>
              <a:ext uri="{FF2B5EF4-FFF2-40B4-BE49-F238E27FC236}">
                <a16:creationId xmlns:a16="http://schemas.microsoft.com/office/drawing/2014/main" id="{1D77C66A-7A5B-4377-9F26-FA872817EBB0}"/>
              </a:ext>
            </a:extLst>
          </p:cNvPr>
          <p:cNvSpPr/>
          <p:nvPr/>
        </p:nvSpPr>
        <p:spPr>
          <a:xfrm>
            <a:off x="8304551" y="2713220"/>
            <a:ext cx="382249" cy="389744"/>
          </a:xfrm>
          <a:prstGeom prst="irregularSeal1">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Y"/>
          </a:p>
        </p:txBody>
      </p:sp>
    </p:spTree>
    <p:extLst>
      <p:ext uri="{BB962C8B-B14F-4D97-AF65-F5344CB8AC3E}">
        <p14:creationId xmlns:p14="http://schemas.microsoft.com/office/powerpoint/2010/main" val="189355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4636"/>
            <a:ext cx="8102184" cy="5571527"/>
          </a:xfrm>
        </p:spPr>
        <p:txBody>
          <a:bodyPr>
            <a:normAutofit/>
          </a:bodyPr>
          <a:lstStyle/>
          <a:p>
            <a:pPr marL="0" indent="0" algn="r">
              <a:lnSpc>
                <a:spcPct val="150000"/>
              </a:lnSpc>
              <a:buNone/>
            </a:pPr>
            <a:r>
              <a:rPr lang="ar-SY" sz="2400" b="1" dirty="0"/>
              <a:t>بعد قراءة الدرس أريد منكم طلابي الأعزاء أن يكتبَ كلُ واحد منكم عبارةً لأهلنا في فلسطين , تعبروا فيها عن وقوفكم إلى جانبهم .</a:t>
            </a:r>
          </a:p>
          <a:p>
            <a:pPr marL="0" indent="0" algn="r">
              <a:lnSpc>
                <a:spcPct val="150000"/>
              </a:lnSpc>
              <a:buNone/>
            </a:pPr>
            <a:r>
              <a:rPr lang="ar-SY" sz="2400" b="1" dirty="0"/>
              <a:t>............................................................................................................................................................................................ولا تنسوا قراءة الدرس قراءة سليمة معبرة بمساعدة الأهل .</a:t>
            </a:r>
          </a:p>
          <a:p>
            <a:pPr marL="0" indent="0" algn="r">
              <a:lnSpc>
                <a:spcPct val="150000"/>
              </a:lnSpc>
              <a:buNone/>
            </a:pPr>
            <a:endParaRPr lang="en-US" sz="2400" b="1" dirty="0"/>
          </a:p>
        </p:txBody>
      </p:sp>
      <p:sp>
        <p:nvSpPr>
          <p:cNvPr id="2" name="فقاعة التفكير: على شكل سحابة 1">
            <a:extLst>
              <a:ext uri="{FF2B5EF4-FFF2-40B4-BE49-F238E27FC236}">
                <a16:creationId xmlns:a16="http://schemas.microsoft.com/office/drawing/2014/main" id="{E0F7094C-16FA-4F26-B754-1356E499F64C}"/>
              </a:ext>
            </a:extLst>
          </p:cNvPr>
          <p:cNvSpPr/>
          <p:nvPr/>
        </p:nvSpPr>
        <p:spPr>
          <a:xfrm>
            <a:off x="2728210" y="3687580"/>
            <a:ext cx="3867462" cy="1918741"/>
          </a:xfrm>
          <a:prstGeom prst="cloudCallout">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ar-SY" sz="2400" b="1" dirty="0"/>
              <a:t>إلى اللقاء في درس قادم</a:t>
            </a:r>
          </a:p>
        </p:txBody>
      </p:sp>
    </p:spTree>
    <p:extLst>
      <p:ext uri="{BB962C8B-B14F-4D97-AF65-F5344CB8AC3E}">
        <p14:creationId xmlns:p14="http://schemas.microsoft.com/office/powerpoint/2010/main" val="2173604838"/>
      </p:ext>
    </p:extLst>
  </p:cSld>
  <p:clrMapOvr>
    <a:masterClrMapping/>
  </p:clrMapOvr>
</p:sld>
</file>

<file path=ppt/theme/theme1.xml><?xml version="1.0" encoding="utf-8"?>
<a:theme xmlns:a="http://schemas.openxmlformats.org/drawingml/2006/main" name="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school.thmx</Template>
  <TotalTime>147</TotalTime>
  <Words>503</Words>
  <Application>Microsoft Office PowerPoint</Application>
  <PresentationFormat>عرض على الشاشة (4:3)</PresentationFormat>
  <Paragraphs>44</Paragraphs>
  <Slides>8</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8</vt:i4>
      </vt:variant>
    </vt:vector>
  </HeadingPairs>
  <TitlesOfParts>
    <vt:vector size="11" baseType="lpstr">
      <vt:lpstr>Arial</vt:lpstr>
      <vt:lpstr>Calibri</vt:lpstr>
      <vt:lpstr>school</vt:lpstr>
      <vt:lpstr>معارف ومهارات عرس في الجولان</vt:lpstr>
      <vt:lpstr>عزيزي الطالب هدفنا اليوم قراءة الدرس قراءة صحيحة سليمة.</vt:lpstr>
      <vt:lpstr>عرض تقديمي في PowerPoint</vt:lpstr>
      <vt:lpstr>عرس في الجولان</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rida.abodi@gmail.com</cp:lastModifiedBy>
  <cp:revision>23</cp:revision>
  <dcterms:created xsi:type="dcterms:W3CDTF">2020-05-02T02:36:07Z</dcterms:created>
  <dcterms:modified xsi:type="dcterms:W3CDTF">2020-05-26T11:50:56Z</dcterms:modified>
</cp:coreProperties>
</file>