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FF"/>
    <a:srgbClr val="FFFF99"/>
    <a:srgbClr val="99FF66"/>
    <a:srgbClr val="66FF99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3681" y="4769708"/>
            <a:ext cx="3513487" cy="7166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200" dirty="0">
                <a:solidFill>
                  <a:schemeClr val="tx1"/>
                </a:solidFill>
              </a:rPr>
              <a:t>مساحة المستطيل والمربع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4B64F3-B779-4587-9BA6-79A04C72AA94}"/>
              </a:ext>
            </a:extLst>
          </p:cNvPr>
          <p:cNvSpPr txBox="1"/>
          <p:nvPr/>
        </p:nvSpPr>
        <p:spPr>
          <a:xfrm>
            <a:off x="2038864" y="2034029"/>
            <a:ext cx="4794421" cy="19389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هيا بنا نتعرف الى 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chemeClr val="tx1"/>
                </a:solidFill>
              </a:rPr>
              <a:t>حساب مساحة المستطيل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chemeClr val="tx1"/>
                </a:solidFill>
              </a:rPr>
              <a:t>حساب مساحة المربع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189" y="472683"/>
            <a:ext cx="7537622" cy="370704"/>
          </a:xfrm>
          <a:solidFill>
            <a:srgbClr val="FFFFA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r>
              <a:rPr lang="ar-SA" sz="2400" dirty="0"/>
              <a:t>تعلمنا سابقاً أن مساحة أي شكل هي عدد الوحدات المربعة اللازمة لتغطية هذا الشكل</a:t>
            </a:r>
            <a:endParaRPr lang="en-US" sz="24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E3E381C-0290-4890-97C6-853E78CBBC83}"/>
              </a:ext>
            </a:extLst>
          </p:cNvPr>
          <p:cNvSpPr txBox="1"/>
          <p:nvPr/>
        </p:nvSpPr>
        <p:spPr>
          <a:xfrm>
            <a:off x="4145692" y="850621"/>
            <a:ext cx="852616" cy="369332"/>
          </a:xfrm>
          <a:prstGeom prst="rect">
            <a:avLst/>
          </a:prstGeom>
          <a:solidFill>
            <a:srgbClr val="99FF66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dirty="0"/>
              <a:t>استكشف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D8CC9A0-0DF3-41CF-A6B1-771568BAEB5B}"/>
              </a:ext>
            </a:extLst>
          </p:cNvPr>
          <p:cNvSpPr txBox="1"/>
          <p:nvPr/>
        </p:nvSpPr>
        <p:spPr>
          <a:xfrm>
            <a:off x="6568646" y="941949"/>
            <a:ext cx="1977081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1">
            <a:spAutoFit/>
          </a:bodyPr>
          <a:lstStyle/>
          <a:p>
            <a:r>
              <a:rPr lang="ar-SA" sz="2400" dirty="0"/>
              <a:t>مساحة المستطيل :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B6ACB0B-6D08-4D13-B0E0-F688D7B5593F}"/>
              </a:ext>
            </a:extLst>
          </p:cNvPr>
          <p:cNvSpPr/>
          <p:nvPr/>
        </p:nvSpPr>
        <p:spPr>
          <a:xfrm>
            <a:off x="877323" y="1408736"/>
            <a:ext cx="2150076" cy="921216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D0930814-DD02-4BB3-BF87-2FE10C993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25035"/>
              </p:ext>
            </p:extLst>
          </p:nvPr>
        </p:nvGraphicFramePr>
        <p:xfrm>
          <a:off x="460540" y="1090194"/>
          <a:ext cx="3346623" cy="15583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847">
                  <a:extLst>
                    <a:ext uri="{9D8B030D-6E8A-4147-A177-3AD203B41FA5}">
                      <a16:colId xmlns:a16="http://schemas.microsoft.com/office/drawing/2014/main" val="2218040555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3583051191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2782738231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1843501024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4209319548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4066044905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2291732544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434037426"/>
                    </a:ext>
                  </a:extLst>
                </a:gridCol>
                <a:gridCol w="371847">
                  <a:extLst>
                    <a:ext uri="{9D8B030D-6E8A-4147-A177-3AD203B41FA5}">
                      <a16:colId xmlns:a16="http://schemas.microsoft.com/office/drawing/2014/main" val="599019731"/>
                    </a:ext>
                  </a:extLst>
                </a:gridCol>
              </a:tblGrid>
              <a:tr h="311660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97728"/>
                  </a:ext>
                </a:extLst>
              </a:tr>
              <a:tr h="311660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31465"/>
                  </a:ext>
                </a:extLst>
              </a:tr>
              <a:tr h="311660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03881"/>
                  </a:ext>
                </a:extLst>
              </a:tr>
              <a:tr h="311660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663940"/>
                  </a:ext>
                </a:extLst>
              </a:tr>
              <a:tr h="311660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3238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AF8908-D782-4F57-8B0C-D151D8ABA1E1}"/>
              </a:ext>
            </a:extLst>
          </p:cNvPr>
          <p:cNvSpPr txBox="1"/>
          <p:nvPr/>
        </p:nvSpPr>
        <p:spPr>
          <a:xfrm>
            <a:off x="3949009" y="3203440"/>
            <a:ext cx="45967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مساحة المستطيل = ...............وحدة مربعة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5D4C89-6F37-4C06-936B-1BA7FE213410}"/>
              </a:ext>
            </a:extLst>
          </p:cNvPr>
          <p:cNvSpPr txBox="1"/>
          <p:nvPr/>
        </p:nvSpPr>
        <p:spPr>
          <a:xfrm>
            <a:off x="3949008" y="1485850"/>
            <a:ext cx="4596721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لاحظ بعدي المستطيل التالي ثم املأ الفراغات: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510E9DE-8A67-470F-9A8C-36B26AEC2CF6}"/>
              </a:ext>
            </a:extLst>
          </p:cNvPr>
          <p:cNvSpPr txBox="1"/>
          <p:nvPr/>
        </p:nvSpPr>
        <p:spPr>
          <a:xfrm>
            <a:off x="4678062" y="2084184"/>
            <a:ext cx="386766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طول المستطيل =..........وحدة طول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0106F62-3B9B-4808-B3EF-8D68B0FB29F1}"/>
              </a:ext>
            </a:extLst>
          </p:cNvPr>
          <p:cNvSpPr txBox="1"/>
          <p:nvPr/>
        </p:nvSpPr>
        <p:spPr>
          <a:xfrm>
            <a:off x="4677633" y="2633045"/>
            <a:ext cx="3867668" cy="461665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عرض المستطيل = .......وحدة طول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43B795C-E7F3-465C-AB0C-7362D6E8C7D0}"/>
              </a:ext>
            </a:extLst>
          </p:cNvPr>
          <p:cNvSpPr txBox="1"/>
          <p:nvPr/>
        </p:nvSpPr>
        <p:spPr>
          <a:xfrm>
            <a:off x="4305901" y="3801774"/>
            <a:ext cx="4239400" cy="461665"/>
          </a:xfrm>
          <a:prstGeom prst="rect">
            <a:avLst/>
          </a:prstGeom>
          <a:solidFill>
            <a:srgbClr val="99FF66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الطول ×العرض = ......×.......=.......</a:t>
            </a:r>
          </a:p>
        </p:txBody>
      </p:sp>
      <p:sp>
        <p:nvSpPr>
          <p:cNvPr id="16" name="فقاعة الكلام: بيضاوية 15">
            <a:extLst>
              <a:ext uri="{FF2B5EF4-FFF2-40B4-BE49-F238E27FC236}">
                <a16:creationId xmlns:a16="http://schemas.microsoft.com/office/drawing/2014/main" id="{15906364-BA9F-48F1-ADAD-4179ED5E749C}"/>
              </a:ext>
            </a:extLst>
          </p:cNvPr>
          <p:cNvSpPr/>
          <p:nvPr/>
        </p:nvSpPr>
        <p:spPr>
          <a:xfrm>
            <a:off x="382540" y="2698408"/>
            <a:ext cx="3445219" cy="1829641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هل عدد الوحدات المربعة التي تغطي المستطيل تساوي ناتج الطول × العرض؟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A9241D1-916F-421F-B9BC-2DB7E6A4E141}"/>
              </a:ext>
            </a:extLst>
          </p:cNvPr>
          <p:cNvSpPr txBox="1"/>
          <p:nvPr/>
        </p:nvSpPr>
        <p:spPr>
          <a:xfrm>
            <a:off x="5482531" y="3148664"/>
            <a:ext cx="7648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E4F08A-C86B-457D-8955-F51B7D5B99DD}"/>
              </a:ext>
            </a:extLst>
          </p:cNvPr>
          <p:cNvSpPr txBox="1"/>
          <p:nvPr/>
        </p:nvSpPr>
        <p:spPr>
          <a:xfrm>
            <a:off x="6098964" y="1979935"/>
            <a:ext cx="461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A034C6E-BA9C-4727-8D78-C4AEF232D8B3}"/>
              </a:ext>
            </a:extLst>
          </p:cNvPr>
          <p:cNvSpPr txBox="1"/>
          <p:nvPr/>
        </p:nvSpPr>
        <p:spPr>
          <a:xfrm>
            <a:off x="5997999" y="2552417"/>
            <a:ext cx="4987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6587CE9-8ABB-4038-8F0D-FEE021B64350}"/>
              </a:ext>
            </a:extLst>
          </p:cNvPr>
          <p:cNvSpPr txBox="1"/>
          <p:nvPr/>
        </p:nvSpPr>
        <p:spPr>
          <a:xfrm>
            <a:off x="6107448" y="3682450"/>
            <a:ext cx="4611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1D728A1-E185-4972-9D29-6B5871B09510}"/>
              </a:ext>
            </a:extLst>
          </p:cNvPr>
          <p:cNvSpPr txBox="1"/>
          <p:nvPr/>
        </p:nvSpPr>
        <p:spPr>
          <a:xfrm>
            <a:off x="5366211" y="3683010"/>
            <a:ext cx="4987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265FC14-6537-4C50-92C4-7938E96BF743}"/>
              </a:ext>
            </a:extLst>
          </p:cNvPr>
          <p:cNvSpPr txBox="1"/>
          <p:nvPr/>
        </p:nvSpPr>
        <p:spPr>
          <a:xfrm>
            <a:off x="4449636" y="3687789"/>
            <a:ext cx="7648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25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25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25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/>
      <p:bldP spid="8" grpId="0"/>
      <p:bldP spid="10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21337417-7986-44A2-9F53-1C0B51F1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432" y="982362"/>
            <a:ext cx="4819135" cy="2168611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ar-SA" sz="2400" dirty="0">
                <a:solidFill>
                  <a:schemeClr val="tx1"/>
                </a:solidFill>
              </a:rPr>
              <a:t>نعم عدد الوحدات المربعة التي تغطي المستطيل تساوي ناتج الطول × العرض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8DC6E9C-484B-47CA-B8E7-159866EA6BAB}"/>
              </a:ext>
            </a:extLst>
          </p:cNvPr>
          <p:cNvSpPr txBox="1"/>
          <p:nvPr/>
        </p:nvSpPr>
        <p:spPr>
          <a:xfrm>
            <a:off x="2162432" y="3858697"/>
            <a:ext cx="4436076" cy="523220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مساحة المستطيل = الطول × العرض</a:t>
            </a:r>
          </a:p>
        </p:txBody>
      </p:sp>
    </p:spTree>
    <p:extLst>
      <p:ext uri="{BB962C8B-B14F-4D97-AF65-F5344CB8AC3E}">
        <p14:creationId xmlns:p14="http://schemas.microsoft.com/office/powerpoint/2010/main" val="28884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82" y="1097628"/>
            <a:ext cx="4707923" cy="540308"/>
          </a:xfrm>
          <a:blipFill>
            <a:blip r:embed="rId3"/>
            <a:tile tx="0" ty="0" sx="100000" sy="100000" flip="none" algn="tl"/>
          </a:blip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ar-SA" sz="2400" dirty="0"/>
              <a:t>لاحظ طول ضلع المربع التالي ثم املأ الفراغات</a:t>
            </a:r>
            <a:endParaRPr lang="en-US" sz="24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88F301-D82C-4373-8110-0D52D989377D}"/>
              </a:ext>
            </a:extLst>
          </p:cNvPr>
          <p:cNvSpPr txBox="1"/>
          <p:nvPr/>
        </p:nvSpPr>
        <p:spPr>
          <a:xfrm>
            <a:off x="6633520" y="475146"/>
            <a:ext cx="1742301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مساحة المربع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282C8AA-3EE6-47F6-A656-8F7B94A28715}"/>
              </a:ext>
            </a:extLst>
          </p:cNvPr>
          <p:cNvSpPr/>
          <p:nvPr/>
        </p:nvSpPr>
        <p:spPr>
          <a:xfrm>
            <a:off x="1149178" y="1027713"/>
            <a:ext cx="1136822" cy="95147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7D8804A-814F-406C-BA90-4C1549F62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49386"/>
              </p:ext>
            </p:extLst>
          </p:nvPr>
        </p:nvGraphicFramePr>
        <p:xfrm>
          <a:off x="782473" y="705978"/>
          <a:ext cx="1898820" cy="161407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9764">
                  <a:extLst>
                    <a:ext uri="{9D8B030D-6E8A-4147-A177-3AD203B41FA5}">
                      <a16:colId xmlns:a16="http://schemas.microsoft.com/office/drawing/2014/main" val="4130345291"/>
                    </a:ext>
                  </a:extLst>
                </a:gridCol>
                <a:gridCol w="379764">
                  <a:extLst>
                    <a:ext uri="{9D8B030D-6E8A-4147-A177-3AD203B41FA5}">
                      <a16:colId xmlns:a16="http://schemas.microsoft.com/office/drawing/2014/main" val="1180916756"/>
                    </a:ext>
                  </a:extLst>
                </a:gridCol>
                <a:gridCol w="379764">
                  <a:extLst>
                    <a:ext uri="{9D8B030D-6E8A-4147-A177-3AD203B41FA5}">
                      <a16:colId xmlns:a16="http://schemas.microsoft.com/office/drawing/2014/main" val="2927285351"/>
                    </a:ext>
                  </a:extLst>
                </a:gridCol>
                <a:gridCol w="379764">
                  <a:extLst>
                    <a:ext uri="{9D8B030D-6E8A-4147-A177-3AD203B41FA5}">
                      <a16:colId xmlns:a16="http://schemas.microsoft.com/office/drawing/2014/main" val="1552085434"/>
                    </a:ext>
                  </a:extLst>
                </a:gridCol>
                <a:gridCol w="379764">
                  <a:extLst>
                    <a:ext uri="{9D8B030D-6E8A-4147-A177-3AD203B41FA5}">
                      <a16:colId xmlns:a16="http://schemas.microsoft.com/office/drawing/2014/main" val="2826840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965435"/>
                  </a:ext>
                </a:extLst>
              </a:tr>
              <a:tr h="32731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34292"/>
                  </a:ext>
                </a:extLst>
              </a:tr>
              <a:tr h="32731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944553"/>
                  </a:ext>
                </a:extLst>
              </a:tr>
              <a:tr h="32731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69037"/>
                  </a:ext>
                </a:extLst>
              </a:tr>
              <a:tr h="327318"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143787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C454B6EB-DF99-4E88-8927-3E44DB93FF96}"/>
              </a:ext>
            </a:extLst>
          </p:cNvPr>
          <p:cNvSpPr txBox="1"/>
          <p:nvPr/>
        </p:nvSpPr>
        <p:spPr>
          <a:xfrm>
            <a:off x="4145690" y="1805193"/>
            <a:ext cx="405301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مساحة المربع = ...........وحدة مربعة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F5F4D7-2C16-4195-B750-D8C8F5EAB0B3}"/>
              </a:ext>
            </a:extLst>
          </p:cNvPr>
          <p:cNvSpPr txBox="1"/>
          <p:nvPr/>
        </p:nvSpPr>
        <p:spPr>
          <a:xfrm>
            <a:off x="4145690" y="2434115"/>
            <a:ext cx="407155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طول ضلع المربع = .........وحدة طول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1E7E8B0-A406-4069-A239-644DC547A4BD}"/>
              </a:ext>
            </a:extLst>
          </p:cNvPr>
          <p:cNvSpPr txBox="1"/>
          <p:nvPr/>
        </p:nvSpPr>
        <p:spPr>
          <a:xfrm>
            <a:off x="2100650" y="3166838"/>
            <a:ext cx="611659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طول الضلع × طول الضلع = ......... × ........ = .........</a:t>
            </a:r>
          </a:p>
        </p:txBody>
      </p:sp>
      <p:sp>
        <p:nvSpPr>
          <p:cNvPr id="11" name="فقاعة الكلام: بيضاوية 10">
            <a:extLst>
              <a:ext uri="{FF2B5EF4-FFF2-40B4-BE49-F238E27FC236}">
                <a16:creationId xmlns:a16="http://schemas.microsoft.com/office/drawing/2014/main" id="{12FB74A1-720D-4374-8900-2FA5B9A5C459}"/>
              </a:ext>
            </a:extLst>
          </p:cNvPr>
          <p:cNvSpPr/>
          <p:nvPr/>
        </p:nvSpPr>
        <p:spPr>
          <a:xfrm>
            <a:off x="2897657" y="3899561"/>
            <a:ext cx="3935630" cy="1477765"/>
          </a:xfrm>
          <a:prstGeom prst="wedgeEllipse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هل عدد الوحدات المربعة التي تغطي المربع تساوي ناتج الضلع  × الضلع؟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FA67137-12B6-475E-8129-93A2AE8BE656}"/>
              </a:ext>
            </a:extLst>
          </p:cNvPr>
          <p:cNvSpPr txBox="1"/>
          <p:nvPr/>
        </p:nvSpPr>
        <p:spPr>
          <a:xfrm>
            <a:off x="5741894" y="1718334"/>
            <a:ext cx="537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F0F3C02-A7FD-4AE5-A1FB-68CE27A0FE6F}"/>
              </a:ext>
            </a:extLst>
          </p:cNvPr>
          <p:cNvSpPr txBox="1"/>
          <p:nvPr/>
        </p:nvSpPr>
        <p:spPr>
          <a:xfrm>
            <a:off x="5420615" y="2341259"/>
            <a:ext cx="424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20F5B7F-EE24-4394-BA2C-C1C8861DEC54}"/>
              </a:ext>
            </a:extLst>
          </p:cNvPr>
          <p:cNvSpPr txBox="1"/>
          <p:nvPr/>
        </p:nvSpPr>
        <p:spPr>
          <a:xfrm>
            <a:off x="2412351" y="3043728"/>
            <a:ext cx="537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8385E4B-ACBA-484E-B0D5-9BF58A071083}"/>
              </a:ext>
            </a:extLst>
          </p:cNvPr>
          <p:cNvSpPr txBox="1"/>
          <p:nvPr/>
        </p:nvSpPr>
        <p:spPr>
          <a:xfrm>
            <a:off x="3542329" y="3043727"/>
            <a:ext cx="424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EE8FF21-046C-41A9-84FE-1049B2ED74A8}"/>
              </a:ext>
            </a:extLst>
          </p:cNvPr>
          <p:cNvSpPr txBox="1"/>
          <p:nvPr/>
        </p:nvSpPr>
        <p:spPr>
          <a:xfrm>
            <a:off x="4558553" y="3063037"/>
            <a:ext cx="424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3" grpId="0"/>
      <p:bldP spid="7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D0396BB9-4673-4CB9-9D3B-48F388AA50F9}"/>
              </a:ext>
            </a:extLst>
          </p:cNvPr>
          <p:cNvSpPr/>
          <p:nvPr/>
        </p:nvSpPr>
        <p:spPr>
          <a:xfrm>
            <a:off x="2298357" y="1121449"/>
            <a:ext cx="4331046" cy="2307551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نعم عدد الوحدات المربعة التي تغطي المربع تساوي ناتج الضلع  × الضلع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DA2BDD-A80A-42C9-8A78-24CA0D1C5796}"/>
              </a:ext>
            </a:extLst>
          </p:cNvPr>
          <p:cNvSpPr txBox="1"/>
          <p:nvPr/>
        </p:nvSpPr>
        <p:spPr>
          <a:xfrm>
            <a:off x="1581664" y="4014201"/>
            <a:ext cx="526397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chemeClr val="tx1"/>
                </a:solidFill>
              </a:rPr>
              <a:t>مساحة المربع = طول الضلع × طول الضلع</a:t>
            </a:r>
          </a:p>
        </p:txBody>
      </p:sp>
    </p:spTree>
    <p:extLst>
      <p:ext uri="{BB962C8B-B14F-4D97-AF65-F5344CB8AC3E}">
        <p14:creationId xmlns:p14="http://schemas.microsoft.com/office/powerpoint/2010/main" val="21160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7D484884-E0C7-4389-ACA3-4EC8FA89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447633"/>
            <a:ext cx="4114800" cy="845349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3ABCCC78-C3AB-4A42-8672-F208CA7C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572" y="3194223"/>
            <a:ext cx="4448432" cy="1760837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          ودمتم في أمان الله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4BCB68F-8A5A-4713-B918-789FBA720D4D}"/>
              </a:ext>
            </a:extLst>
          </p:cNvPr>
          <p:cNvSpPr/>
          <p:nvPr/>
        </p:nvSpPr>
        <p:spPr>
          <a:xfrm>
            <a:off x="574588" y="1458772"/>
            <a:ext cx="774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آمل أن </a:t>
            </a:r>
            <a:r>
              <a:rPr lang="ar-SA" sz="3200" dirty="0" err="1"/>
              <a:t>تكونو</a:t>
            </a:r>
            <a:r>
              <a:rPr lang="ar-SA" sz="3200" dirty="0"/>
              <a:t>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ولا ننسى ان ننفذ الواجب المنزلي بمساعدة الأهل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7273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176</TotalTime>
  <Words>230</Words>
  <Application>Microsoft Office PowerPoint</Application>
  <PresentationFormat>عرض على الشاشة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مساحة المستطيل والمربع</vt:lpstr>
      <vt:lpstr>عرض تقديمي في PowerPoint</vt:lpstr>
      <vt:lpstr>تعلمنا سابقاً أن مساحة أي شكل هي عدد الوحدات المربعة اللازمة لتغطية هذا الشكل</vt:lpstr>
      <vt:lpstr>عرض تقديمي في PowerPoint</vt:lpstr>
      <vt:lpstr>لاحظ طول ضلع المربع التالي ثم املأ الفراغات</vt:lpstr>
      <vt:lpstr>عرض تقديمي في PowerPoint</vt:lpstr>
      <vt:lpstr>وفي الختام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19</cp:revision>
  <dcterms:created xsi:type="dcterms:W3CDTF">2020-05-02T02:36:07Z</dcterms:created>
  <dcterms:modified xsi:type="dcterms:W3CDTF">2020-05-29T14:10:05Z</dcterms:modified>
</cp:coreProperties>
</file>