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FF"/>
    <a:srgbClr val="CDFFCD"/>
    <a:srgbClr val="99FF99"/>
    <a:srgbClr val="5DFFBD"/>
    <a:srgbClr val="00FF99"/>
    <a:srgbClr val="99FF66"/>
    <a:srgbClr val="E6E6E6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5389" y="4668116"/>
            <a:ext cx="3140243" cy="1095010"/>
          </a:xfrm>
          <a:solidFill>
            <a:srgbClr val="FFFF66"/>
          </a:solidFill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 fontScale="90000"/>
          </a:bodyPr>
          <a:lstStyle/>
          <a:p>
            <a:r>
              <a:rPr lang="ar-SA" sz="3600" dirty="0"/>
              <a:t>وضع </a:t>
            </a:r>
            <a:r>
              <a:rPr lang="ar-SA" sz="3600" dirty="0" err="1"/>
              <a:t>أصفارفي</a:t>
            </a:r>
            <a:r>
              <a:rPr lang="ar-SA" sz="3600" dirty="0"/>
              <a:t> ناتج القسمة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01600">
              <a:srgbClr val="C00000">
                <a:alpha val="60000"/>
              </a:srgbClr>
            </a:glo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4B4D4EB-5EBE-4EB9-BB7C-54C3CB6F26EC}"/>
              </a:ext>
            </a:extLst>
          </p:cNvPr>
          <p:cNvSpPr txBox="1"/>
          <p:nvPr/>
        </p:nvSpPr>
        <p:spPr>
          <a:xfrm>
            <a:off x="1359568" y="1982450"/>
            <a:ext cx="6106026" cy="1446550"/>
          </a:xfrm>
          <a:prstGeom prst="rect">
            <a:avLst/>
          </a:prstGeom>
          <a:solidFill>
            <a:srgbClr val="FFFF66"/>
          </a:solidFill>
          <a:effectLst>
            <a:glow rad="101600">
              <a:srgbClr val="5DFFBD">
                <a:alpha val="60000"/>
              </a:srgbClr>
            </a:glow>
            <a:softEdge rad="317500"/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ar-SA" sz="4400" dirty="0"/>
              <a:t>هيا بنا نتعرف إلى وضع أصفار</a:t>
            </a:r>
          </a:p>
          <a:p>
            <a:pPr algn="r" rtl="1"/>
            <a:r>
              <a:rPr lang="ar-SA" sz="4400" dirty="0"/>
              <a:t>         في ناتج القسمة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637" y="758484"/>
            <a:ext cx="7134726" cy="794084"/>
          </a:xfrm>
          <a:solidFill>
            <a:srgbClr val="FFB9FF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ar-SA" sz="4000" dirty="0"/>
              <a:t>لحساب ناتج 428÷4 نقوم بالخطوات الآتية</a:t>
            </a:r>
            <a:endParaRPr lang="en-US" sz="40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CC37E08-F585-40B3-A1B3-36C34D52F310}"/>
              </a:ext>
            </a:extLst>
          </p:cNvPr>
          <p:cNvSpPr txBox="1"/>
          <p:nvPr/>
        </p:nvSpPr>
        <p:spPr>
          <a:xfrm>
            <a:off x="5005138" y="1938128"/>
            <a:ext cx="3344778" cy="1815882"/>
          </a:xfrm>
          <a:prstGeom prst="rect">
            <a:avLst/>
          </a:prstGeom>
          <a:solidFill>
            <a:srgbClr val="CDFFCD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الخطوة الأولى نقسم المئات:</a:t>
            </a:r>
          </a:p>
          <a:p>
            <a:pPr algn="r" rtl="1"/>
            <a:r>
              <a:rPr lang="ar-SA" sz="2800" dirty="0"/>
              <a:t>نقسم4على4</a:t>
            </a:r>
          </a:p>
          <a:p>
            <a:pPr algn="r" rtl="1"/>
            <a:r>
              <a:rPr lang="ar-SA" sz="2800" dirty="0"/>
              <a:t>نضرب 1 بـ 4</a:t>
            </a:r>
          </a:p>
          <a:p>
            <a:pPr algn="r" rtl="1"/>
            <a:r>
              <a:rPr lang="ar-SA" sz="2800" dirty="0"/>
              <a:t>نطرح 4من 4</a:t>
            </a:r>
          </a:p>
        </p:txBody>
      </p:sp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BD73DB06-A10E-496E-979A-774BD562C8C9}"/>
              </a:ext>
            </a:extLst>
          </p:cNvPr>
          <p:cNvCxnSpPr/>
          <p:nvPr/>
        </p:nvCxnSpPr>
        <p:spPr>
          <a:xfrm rot="10800000" flipV="1">
            <a:off x="914401" y="2394284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7F4DFE5-8A6E-46BB-ADDA-69971DD7CB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4760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>
              <a:buNone/>
            </a:pPr>
            <a:endParaRPr lang="ar-SA" sz="32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064405-F971-41AB-B27A-A1367E808F10}"/>
              </a:ext>
            </a:extLst>
          </p:cNvPr>
          <p:cNvSpPr txBox="1"/>
          <p:nvPr/>
        </p:nvSpPr>
        <p:spPr>
          <a:xfrm>
            <a:off x="1907815" y="3597533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FA6E7EB-9470-42CA-9F0D-1F3787DEF972}"/>
              </a:ext>
            </a:extLst>
          </p:cNvPr>
          <p:cNvCxnSpPr/>
          <p:nvPr/>
        </p:nvCxnSpPr>
        <p:spPr>
          <a:xfrm>
            <a:off x="1690436" y="3643038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DAD7ECD-D608-4B8C-B9F9-52E88F384496}"/>
              </a:ext>
            </a:extLst>
          </p:cNvPr>
          <p:cNvSpPr txBox="1"/>
          <p:nvPr/>
        </p:nvSpPr>
        <p:spPr>
          <a:xfrm>
            <a:off x="1893021" y="3129959"/>
            <a:ext cx="962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4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518DAE-8569-40F6-99E8-474C07CC77F5}"/>
              </a:ext>
            </a:extLst>
          </p:cNvPr>
          <p:cNvSpPr txBox="1"/>
          <p:nvPr/>
        </p:nvSpPr>
        <p:spPr>
          <a:xfrm>
            <a:off x="1732545" y="2457438"/>
            <a:ext cx="956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428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966667-ABA5-47CA-A0CC-E6B7716FD814}"/>
              </a:ext>
            </a:extLst>
          </p:cNvPr>
          <p:cNvSpPr txBox="1"/>
          <p:nvPr/>
        </p:nvSpPr>
        <p:spPr>
          <a:xfrm>
            <a:off x="1297459" y="2440279"/>
            <a:ext cx="3115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376DE33-DE8B-4DEF-A245-C85CA3A4C5A7}"/>
              </a:ext>
            </a:extLst>
          </p:cNvPr>
          <p:cNvSpPr txBox="1"/>
          <p:nvPr/>
        </p:nvSpPr>
        <p:spPr>
          <a:xfrm>
            <a:off x="1822784" y="1917770"/>
            <a:ext cx="3707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-159249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1892CFC-9134-456C-9F86-6354E75DD0ED}"/>
              </a:ext>
            </a:extLst>
          </p:cNvPr>
          <p:cNvSpPr txBox="1"/>
          <p:nvPr/>
        </p:nvSpPr>
        <p:spPr>
          <a:xfrm>
            <a:off x="4572000" y="1862361"/>
            <a:ext cx="3777915" cy="1815882"/>
          </a:xfrm>
          <a:prstGeom prst="rect">
            <a:avLst/>
          </a:prstGeom>
          <a:solidFill>
            <a:srgbClr val="CDFFCD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الخطوة الثانية نقسم العشرات:</a:t>
            </a:r>
          </a:p>
          <a:p>
            <a:pPr algn="r" rtl="1"/>
            <a:r>
              <a:rPr lang="ar-SA" sz="2800" dirty="0"/>
              <a:t> ننزل 2عشرة </a:t>
            </a:r>
          </a:p>
          <a:p>
            <a:pPr algn="r" rtl="1"/>
            <a:r>
              <a:rPr lang="ar-SA" sz="2800" dirty="0"/>
              <a:t> 2&lt;4</a:t>
            </a:r>
          </a:p>
          <a:p>
            <a:pPr algn="r" rtl="1"/>
            <a:r>
              <a:rPr lang="ar-SA" sz="2800" dirty="0"/>
              <a:t> لذا نكتب صفراً في ناتج القسمة</a:t>
            </a:r>
          </a:p>
        </p:txBody>
      </p:sp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BC4CE880-2AC9-40BA-A1D7-4A41522B8D71}"/>
              </a:ext>
            </a:extLst>
          </p:cNvPr>
          <p:cNvCxnSpPr/>
          <p:nvPr/>
        </p:nvCxnSpPr>
        <p:spPr>
          <a:xfrm rot="10800000" flipV="1">
            <a:off x="914401" y="2394284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A0F7933-4DA3-4924-8CAA-BCDF541B33BA}"/>
              </a:ext>
            </a:extLst>
          </p:cNvPr>
          <p:cNvCxnSpPr/>
          <p:nvPr/>
        </p:nvCxnSpPr>
        <p:spPr>
          <a:xfrm>
            <a:off x="1937404" y="3451508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8A5A99-9707-48E8-8AD3-9C70A417747B}"/>
              </a:ext>
            </a:extLst>
          </p:cNvPr>
          <p:cNvSpPr txBox="1"/>
          <p:nvPr/>
        </p:nvSpPr>
        <p:spPr>
          <a:xfrm>
            <a:off x="1822784" y="1917770"/>
            <a:ext cx="3707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48FFCA-3BF4-4E0A-B93E-6CF61AC13105}"/>
              </a:ext>
            </a:extLst>
          </p:cNvPr>
          <p:cNvSpPr txBox="1"/>
          <p:nvPr/>
        </p:nvSpPr>
        <p:spPr>
          <a:xfrm>
            <a:off x="1732545" y="2457438"/>
            <a:ext cx="956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428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7C7FD94-D7C8-40C2-8E51-4F15155637A3}"/>
              </a:ext>
            </a:extLst>
          </p:cNvPr>
          <p:cNvSpPr txBox="1"/>
          <p:nvPr/>
        </p:nvSpPr>
        <p:spPr>
          <a:xfrm>
            <a:off x="1893021" y="2922574"/>
            <a:ext cx="10851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 </a:t>
            </a:r>
            <a:r>
              <a:rPr lang="ar-SA" sz="3200" dirty="0"/>
              <a:t>   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CBCD5C-4193-41A3-8900-7FFC6D7E7F89}"/>
              </a:ext>
            </a:extLst>
          </p:cNvPr>
          <p:cNvSpPr txBox="1"/>
          <p:nvPr/>
        </p:nvSpPr>
        <p:spPr>
          <a:xfrm>
            <a:off x="1898471" y="3375713"/>
            <a:ext cx="2629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C9098B5-26D6-499E-AA52-4FC1DFC24F18}"/>
              </a:ext>
            </a:extLst>
          </p:cNvPr>
          <p:cNvSpPr txBox="1"/>
          <p:nvPr/>
        </p:nvSpPr>
        <p:spPr>
          <a:xfrm>
            <a:off x="1297459" y="2440279"/>
            <a:ext cx="3115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4</a:t>
            </a: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ED6A1F1E-C076-4B2C-8702-566B4C118847}"/>
              </a:ext>
            </a:extLst>
          </p:cNvPr>
          <p:cNvCxnSpPr>
            <a:cxnSpLocks/>
          </p:cNvCxnSpPr>
          <p:nvPr/>
        </p:nvCxnSpPr>
        <p:spPr>
          <a:xfrm>
            <a:off x="2289411" y="2961714"/>
            <a:ext cx="0" cy="34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10D17D2-3162-4162-845B-769CCEB144A4}"/>
              </a:ext>
            </a:extLst>
          </p:cNvPr>
          <p:cNvSpPr txBox="1"/>
          <p:nvPr/>
        </p:nvSpPr>
        <p:spPr>
          <a:xfrm>
            <a:off x="2181130" y="3406492"/>
            <a:ext cx="3503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19" name="عنصر نائب للمحتوى 18">
            <a:extLst>
              <a:ext uri="{FF2B5EF4-FFF2-40B4-BE49-F238E27FC236}">
                <a16:creationId xmlns:a16="http://schemas.microsoft.com/office/drawing/2014/main" id="{F68CAE22-610B-4276-97AE-227CDFF9B2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2821" y="293581"/>
            <a:ext cx="822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>
              <a:buNone/>
            </a:pPr>
            <a:endParaRPr lang="ar-SA" sz="36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028F451-E233-45FD-B0BE-5A94E237DFA8}"/>
              </a:ext>
            </a:extLst>
          </p:cNvPr>
          <p:cNvSpPr txBox="1"/>
          <p:nvPr/>
        </p:nvSpPr>
        <p:spPr>
          <a:xfrm>
            <a:off x="2062035" y="1873960"/>
            <a:ext cx="2629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27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B4A52B2-BEF6-4470-AEB3-5CD5F0B03A41}"/>
              </a:ext>
            </a:extLst>
          </p:cNvPr>
          <p:cNvSpPr txBox="1"/>
          <p:nvPr/>
        </p:nvSpPr>
        <p:spPr>
          <a:xfrm>
            <a:off x="4872789" y="1113195"/>
            <a:ext cx="3446398" cy="2246769"/>
          </a:xfrm>
          <a:prstGeom prst="rect">
            <a:avLst/>
          </a:prstGeom>
          <a:solidFill>
            <a:srgbClr val="CDFFCD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الخطوة الثالثة نقسم الآحاد:</a:t>
            </a:r>
          </a:p>
          <a:p>
            <a:pPr algn="r" rtl="1"/>
            <a:r>
              <a:rPr lang="ar-SA" sz="2800" dirty="0"/>
              <a:t>ننزل 8 آحاد</a:t>
            </a:r>
          </a:p>
          <a:p>
            <a:pPr algn="r" rtl="1"/>
            <a:r>
              <a:rPr lang="ar-SA" sz="2800" dirty="0"/>
              <a:t>نقسم 28على 4</a:t>
            </a:r>
          </a:p>
          <a:p>
            <a:pPr algn="r" rtl="1"/>
            <a:r>
              <a:rPr lang="ar-SA" sz="2800" dirty="0"/>
              <a:t>نضرب 7 بـ 4</a:t>
            </a:r>
          </a:p>
          <a:p>
            <a:pPr algn="r" rtl="1"/>
            <a:r>
              <a:rPr lang="ar-SA" sz="2800" dirty="0"/>
              <a:t>نطرح 28 من 28</a:t>
            </a:r>
          </a:p>
        </p:txBody>
      </p:sp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C9B7514F-B1E4-4573-A551-3EB2A6692768}"/>
              </a:ext>
            </a:extLst>
          </p:cNvPr>
          <p:cNvCxnSpPr/>
          <p:nvPr/>
        </p:nvCxnSpPr>
        <p:spPr>
          <a:xfrm rot="10800000" flipV="1">
            <a:off x="914401" y="1756893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90606C8D-A72C-4254-8EA7-D48CD6384341}"/>
              </a:ext>
            </a:extLst>
          </p:cNvPr>
          <p:cNvCxnSpPr/>
          <p:nvPr/>
        </p:nvCxnSpPr>
        <p:spPr>
          <a:xfrm>
            <a:off x="1844648" y="2899369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33EA0D80-1793-4137-8136-0C00537CE85C}"/>
              </a:ext>
            </a:extLst>
          </p:cNvPr>
          <p:cNvCxnSpPr/>
          <p:nvPr/>
        </p:nvCxnSpPr>
        <p:spPr>
          <a:xfrm>
            <a:off x="1844647" y="3772309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عنصر نائب للمحتوى 7">
            <a:extLst>
              <a:ext uri="{FF2B5EF4-FFF2-40B4-BE49-F238E27FC236}">
                <a16:creationId xmlns:a16="http://schemas.microsoft.com/office/drawing/2014/main" id="{269CA2FC-7DEA-484C-B5A2-221CD67DFB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472" y="276844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>
              <a:buNone/>
            </a:pPr>
            <a:endParaRPr lang="ar-SA" sz="32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6F29CC6-5EBC-4359-940F-EFC6BD4D599F}"/>
              </a:ext>
            </a:extLst>
          </p:cNvPr>
          <p:cNvSpPr txBox="1"/>
          <p:nvPr/>
        </p:nvSpPr>
        <p:spPr>
          <a:xfrm>
            <a:off x="1889483" y="1249480"/>
            <a:ext cx="3040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0BCCE05-2BD6-49F8-9185-9FCA9FD80371}"/>
              </a:ext>
            </a:extLst>
          </p:cNvPr>
          <p:cNvSpPr txBox="1"/>
          <p:nvPr/>
        </p:nvSpPr>
        <p:spPr>
          <a:xfrm>
            <a:off x="1763598" y="1831363"/>
            <a:ext cx="956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428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63111D4-63E5-42BD-B624-9E943FE03806}"/>
              </a:ext>
            </a:extLst>
          </p:cNvPr>
          <p:cNvSpPr txBox="1"/>
          <p:nvPr/>
        </p:nvSpPr>
        <p:spPr>
          <a:xfrm>
            <a:off x="1881312" y="2314594"/>
            <a:ext cx="10407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 </a:t>
            </a:r>
            <a:r>
              <a:rPr lang="ar-SA" sz="3200" dirty="0"/>
              <a:t>   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91E56D3-A4EC-446F-94E8-BF4756684DD9}"/>
              </a:ext>
            </a:extLst>
          </p:cNvPr>
          <p:cNvSpPr txBox="1"/>
          <p:nvPr/>
        </p:nvSpPr>
        <p:spPr>
          <a:xfrm>
            <a:off x="2131583" y="3650817"/>
            <a:ext cx="3088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5412F0-DF88-4AEC-803B-51C0B2DADE87}"/>
              </a:ext>
            </a:extLst>
          </p:cNvPr>
          <p:cNvSpPr txBox="1"/>
          <p:nvPr/>
        </p:nvSpPr>
        <p:spPr>
          <a:xfrm>
            <a:off x="1889483" y="2815423"/>
            <a:ext cx="304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6FC758-36EF-44EB-976E-E7146C636131}"/>
              </a:ext>
            </a:extLst>
          </p:cNvPr>
          <p:cNvSpPr txBox="1"/>
          <p:nvPr/>
        </p:nvSpPr>
        <p:spPr>
          <a:xfrm>
            <a:off x="1877772" y="3636895"/>
            <a:ext cx="3088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A744E4C-D257-4D67-99A9-46870DADEF46}"/>
              </a:ext>
            </a:extLst>
          </p:cNvPr>
          <p:cNvSpPr txBox="1"/>
          <p:nvPr/>
        </p:nvSpPr>
        <p:spPr>
          <a:xfrm>
            <a:off x="2369592" y="3664739"/>
            <a:ext cx="2446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3D55707-350F-4951-AE2D-643066FC8FCE}"/>
              </a:ext>
            </a:extLst>
          </p:cNvPr>
          <p:cNvSpPr txBox="1"/>
          <p:nvPr/>
        </p:nvSpPr>
        <p:spPr>
          <a:xfrm>
            <a:off x="1267216" y="1831362"/>
            <a:ext cx="3115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4</a:t>
            </a: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30CF054B-83E0-4B4E-A10A-9B2007306BEE}"/>
              </a:ext>
            </a:extLst>
          </p:cNvPr>
          <p:cNvCxnSpPr/>
          <p:nvPr/>
        </p:nvCxnSpPr>
        <p:spPr>
          <a:xfrm>
            <a:off x="2506509" y="2416138"/>
            <a:ext cx="0" cy="34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A6256F5-949D-4874-94C7-601B8E292987}"/>
              </a:ext>
            </a:extLst>
          </p:cNvPr>
          <p:cNvSpPr txBox="1"/>
          <p:nvPr/>
        </p:nvSpPr>
        <p:spPr>
          <a:xfrm>
            <a:off x="934759" y="3819223"/>
            <a:ext cx="854242" cy="523220"/>
          </a:xfrm>
          <a:prstGeom prst="rect">
            <a:avLst/>
          </a:prstGeom>
          <a:solidFill>
            <a:srgbClr val="FFB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/>
              <a:t>الباقي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F075F67-809F-4DF5-BA02-F93B30A8BFE4}"/>
              </a:ext>
            </a:extLst>
          </p:cNvPr>
          <p:cNvSpPr txBox="1"/>
          <p:nvPr/>
        </p:nvSpPr>
        <p:spPr>
          <a:xfrm>
            <a:off x="2129890" y="2872295"/>
            <a:ext cx="3503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9BF658D-6683-4AE7-9213-F7EDF1C07D7A}"/>
              </a:ext>
            </a:extLst>
          </p:cNvPr>
          <p:cNvSpPr txBox="1"/>
          <p:nvPr/>
        </p:nvSpPr>
        <p:spPr>
          <a:xfrm>
            <a:off x="2341731" y="2865028"/>
            <a:ext cx="3040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8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85CE20F-443A-4D1A-A2F7-E7B3587E7013}"/>
              </a:ext>
            </a:extLst>
          </p:cNvPr>
          <p:cNvSpPr txBox="1"/>
          <p:nvPr/>
        </p:nvSpPr>
        <p:spPr>
          <a:xfrm>
            <a:off x="2129890" y="3261109"/>
            <a:ext cx="9565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28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55D3A8-F67C-422E-96D5-9E2E86F933E3}"/>
              </a:ext>
            </a:extLst>
          </p:cNvPr>
          <p:cNvSpPr txBox="1"/>
          <p:nvPr/>
        </p:nvSpPr>
        <p:spPr>
          <a:xfrm>
            <a:off x="2133530" y="1250805"/>
            <a:ext cx="3729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7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 animBg="1"/>
      <p:bldP spid="20" grpId="0"/>
      <p:bldP spid="2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30C84389-38A2-4ED4-BF9F-D6BDF757694A}"/>
              </a:ext>
            </a:extLst>
          </p:cNvPr>
          <p:cNvSpPr/>
          <p:nvPr/>
        </p:nvSpPr>
        <p:spPr>
          <a:xfrm>
            <a:off x="2298032" y="507692"/>
            <a:ext cx="4307305" cy="1143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احسب ناتج 327 ÷3</a:t>
            </a:r>
          </a:p>
        </p:txBody>
      </p:sp>
      <p:cxnSp>
        <p:nvCxnSpPr>
          <p:cNvPr id="6" name="موصل: على شكل مرفق 5">
            <a:extLst>
              <a:ext uri="{FF2B5EF4-FFF2-40B4-BE49-F238E27FC236}">
                <a16:creationId xmlns:a16="http://schemas.microsoft.com/office/drawing/2014/main" id="{8364D3B0-C8F5-4098-A9BF-36A67F13D230}"/>
              </a:ext>
            </a:extLst>
          </p:cNvPr>
          <p:cNvCxnSpPr/>
          <p:nvPr/>
        </p:nvCxnSpPr>
        <p:spPr>
          <a:xfrm rot="10800000" flipV="1">
            <a:off x="3200401" y="2394285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91E0FC12-4B49-4471-82BB-2283B09BFF35}"/>
              </a:ext>
            </a:extLst>
          </p:cNvPr>
          <p:cNvCxnSpPr/>
          <p:nvPr/>
        </p:nvCxnSpPr>
        <p:spPr>
          <a:xfrm>
            <a:off x="4136748" y="3493467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122E4BB-A344-4393-BA0F-BB019A95F569}"/>
              </a:ext>
            </a:extLst>
          </p:cNvPr>
          <p:cNvCxnSpPr/>
          <p:nvPr/>
        </p:nvCxnSpPr>
        <p:spPr>
          <a:xfrm>
            <a:off x="4271104" y="4502047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DA5B7E4-9693-4C51-9D36-5AD01202EA48}"/>
              </a:ext>
            </a:extLst>
          </p:cNvPr>
          <p:cNvSpPr txBox="1"/>
          <p:nvPr/>
        </p:nvSpPr>
        <p:spPr>
          <a:xfrm>
            <a:off x="4127484" y="1894153"/>
            <a:ext cx="2284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11" name="عنصر نائب للمحتوى 10">
            <a:extLst>
              <a:ext uri="{FF2B5EF4-FFF2-40B4-BE49-F238E27FC236}">
                <a16:creationId xmlns:a16="http://schemas.microsoft.com/office/drawing/2014/main" id="{AF0323E2-75F8-4F22-B00C-20CBED8AF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3952"/>
          </a:xfrm>
        </p:spPr>
        <p:txBody>
          <a:bodyPr>
            <a:normAutofit fontScale="47500" lnSpcReduction="20000"/>
          </a:bodyPr>
          <a:lstStyle/>
          <a:p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083B9B-8B9A-4EBB-930C-3E63C643483C}"/>
              </a:ext>
            </a:extLst>
          </p:cNvPr>
          <p:cNvSpPr txBox="1"/>
          <p:nvPr/>
        </p:nvSpPr>
        <p:spPr>
          <a:xfrm>
            <a:off x="4195283" y="2451025"/>
            <a:ext cx="8649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327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D875AD1-BB1D-4940-A510-7B7715BEBC68}"/>
              </a:ext>
            </a:extLst>
          </p:cNvPr>
          <p:cNvSpPr txBox="1"/>
          <p:nvPr/>
        </p:nvSpPr>
        <p:spPr>
          <a:xfrm>
            <a:off x="3620858" y="2451025"/>
            <a:ext cx="4324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2067DA0-C419-4B5C-90E6-411416C5108A}"/>
              </a:ext>
            </a:extLst>
          </p:cNvPr>
          <p:cNvSpPr txBox="1"/>
          <p:nvPr/>
        </p:nvSpPr>
        <p:spPr>
          <a:xfrm>
            <a:off x="4193713" y="2923254"/>
            <a:ext cx="9837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 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79DDAEB-9CA3-4D04-9D5F-BDC7AD4EA6B0}"/>
              </a:ext>
            </a:extLst>
          </p:cNvPr>
          <p:cNvSpPr txBox="1"/>
          <p:nvPr/>
        </p:nvSpPr>
        <p:spPr>
          <a:xfrm>
            <a:off x="4193713" y="3480126"/>
            <a:ext cx="3088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A1A0619B-A936-4672-83B4-430CF8B4156C}"/>
              </a:ext>
            </a:extLst>
          </p:cNvPr>
          <p:cNvCxnSpPr/>
          <p:nvPr/>
        </p:nvCxnSpPr>
        <p:spPr>
          <a:xfrm>
            <a:off x="4657114" y="3007897"/>
            <a:ext cx="0" cy="34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045B160-714F-4B19-9B0E-88B8A76A23C9}"/>
              </a:ext>
            </a:extLst>
          </p:cNvPr>
          <p:cNvSpPr txBox="1"/>
          <p:nvPr/>
        </p:nvSpPr>
        <p:spPr>
          <a:xfrm>
            <a:off x="4465481" y="3532136"/>
            <a:ext cx="4077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2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3F6F5F6-0307-41E9-B48D-B595ACBEECB7}"/>
              </a:ext>
            </a:extLst>
          </p:cNvPr>
          <p:cNvSpPr txBox="1"/>
          <p:nvPr/>
        </p:nvSpPr>
        <p:spPr>
          <a:xfrm>
            <a:off x="4701910" y="3524855"/>
            <a:ext cx="3583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7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10AE630-B14C-40F7-8245-A17BA8B005CD}"/>
              </a:ext>
            </a:extLst>
          </p:cNvPr>
          <p:cNvSpPr txBox="1"/>
          <p:nvPr/>
        </p:nvSpPr>
        <p:spPr>
          <a:xfrm>
            <a:off x="4342349" y="1863374"/>
            <a:ext cx="2629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8D758FB-C594-4519-9112-7E818D78AF76}"/>
              </a:ext>
            </a:extLst>
          </p:cNvPr>
          <p:cNvSpPr txBox="1"/>
          <p:nvPr/>
        </p:nvSpPr>
        <p:spPr>
          <a:xfrm>
            <a:off x="4570787" y="1889867"/>
            <a:ext cx="3583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9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966333B-2614-4106-898C-5E68CB018AD9}"/>
              </a:ext>
            </a:extLst>
          </p:cNvPr>
          <p:cNvSpPr txBox="1"/>
          <p:nvPr/>
        </p:nvSpPr>
        <p:spPr>
          <a:xfrm>
            <a:off x="4496988" y="3965696"/>
            <a:ext cx="8789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27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DAA3D3A-CB9A-411A-B588-C927427FBBB3}"/>
              </a:ext>
            </a:extLst>
          </p:cNvPr>
          <p:cNvSpPr txBox="1"/>
          <p:nvPr/>
        </p:nvSpPr>
        <p:spPr>
          <a:xfrm>
            <a:off x="4502962" y="4485220"/>
            <a:ext cx="3088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6004FC0-E354-4082-9198-335D8F33ADEC}"/>
              </a:ext>
            </a:extLst>
          </p:cNvPr>
          <p:cNvSpPr txBox="1"/>
          <p:nvPr/>
        </p:nvSpPr>
        <p:spPr>
          <a:xfrm>
            <a:off x="4230160" y="4494766"/>
            <a:ext cx="3088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67D2DD7-1FD3-49FC-9042-768711463C03}"/>
              </a:ext>
            </a:extLst>
          </p:cNvPr>
          <p:cNvSpPr txBox="1"/>
          <p:nvPr/>
        </p:nvSpPr>
        <p:spPr>
          <a:xfrm flipH="1" flipV="1">
            <a:off x="4973425" y="4520611"/>
            <a:ext cx="2177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411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5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52874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آمل أن </a:t>
            </a:r>
            <a:r>
              <a:rPr lang="ar-SA" dirty="0" err="1"/>
              <a:t>تكونو</a:t>
            </a:r>
            <a:r>
              <a:rPr lang="ar-SA" dirty="0"/>
              <a:t> قد استفدتم من هذا الدرس يا طلابي الأعزاء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ولا ننسى ان ننفذ الواجب المنزلي بمساعدة الأهل</a:t>
            </a:r>
          </a:p>
          <a:p>
            <a:endParaRPr lang="en-US" dirty="0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1AD87C12-0BD9-4995-8648-3F494711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191" y="731837"/>
            <a:ext cx="3482892" cy="793750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52ED0A46-A3AD-4BAA-BD85-34257B34AC61}"/>
              </a:ext>
            </a:extLst>
          </p:cNvPr>
          <p:cNvSpPr/>
          <p:nvPr/>
        </p:nvSpPr>
        <p:spPr>
          <a:xfrm>
            <a:off x="2060447" y="3663696"/>
            <a:ext cx="5023104" cy="12070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7402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5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27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148"/>
            <a:ext cx="8229600" cy="53080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7615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147</TotalTime>
  <Words>150</Words>
  <Application>Microsoft Office PowerPoint</Application>
  <PresentationFormat>عرض على الشاشة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وضع أصفارفي ناتج القسمة </vt:lpstr>
      <vt:lpstr>عرض تقديمي في PowerPoint</vt:lpstr>
      <vt:lpstr>لحساب ناتج 428÷4 نقوم بالخطوات الآتية</vt:lpstr>
      <vt:lpstr>عرض تقديمي في PowerPoint</vt:lpstr>
      <vt:lpstr>عرض تقديمي في PowerPoint</vt:lpstr>
      <vt:lpstr>عرض تقديمي في PowerPoint</vt:lpstr>
      <vt:lpstr>وفي الختام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19</cp:revision>
  <dcterms:created xsi:type="dcterms:W3CDTF">2020-05-02T02:36:07Z</dcterms:created>
  <dcterms:modified xsi:type="dcterms:W3CDTF">2020-05-25T19:31:02Z</dcterms:modified>
</cp:coreProperties>
</file>