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/>
              <a:t>تدريب لغوي</a:t>
            </a:r>
            <a:br>
              <a:rPr lang="ar-SY" dirty="0"/>
            </a:br>
            <a:r>
              <a:rPr lang="ar-SY" dirty="0"/>
              <a:t>الجار والمجرور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9646"/>
            <a:ext cx="8117174" cy="70453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Y" sz="2800" dirty="0"/>
              <a:t>عزيزي الطالب هدفنا لهذا الدرس تحديد الاسم المجرور وحركة آخره 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164"/>
            <a:ext cx="8117174" cy="4851999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عزيزي الطالب تعال لنتذكرَ بعض المعلومات السابقة :</a:t>
            </a:r>
          </a:p>
          <a:p>
            <a:pPr marL="0" indent="0" algn="r">
              <a:buNone/>
            </a:pPr>
            <a:r>
              <a:rPr lang="ar-SY" dirty="0"/>
              <a:t>1- من حروف الجر التي مرت معنا سابقاً .</a:t>
            </a:r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dirty="0"/>
              <a:t>2- نوع الكلمة التي تأتي بعد حرف الجر .</a:t>
            </a: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B1045ED-B374-4391-9FCD-2848D0EB1D4C}"/>
              </a:ext>
            </a:extLst>
          </p:cNvPr>
          <p:cNvSpPr/>
          <p:nvPr/>
        </p:nvSpPr>
        <p:spPr>
          <a:xfrm>
            <a:off x="7090348" y="2473377"/>
            <a:ext cx="839449" cy="53964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في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DE7BF02-6AA5-4568-A78E-0EE122E8DF01}"/>
              </a:ext>
            </a:extLst>
          </p:cNvPr>
          <p:cNvSpPr/>
          <p:nvPr/>
        </p:nvSpPr>
        <p:spPr>
          <a:xfrm>
            <a:off x="1254177" y="2480872"/>
            <a:ext cx="839449" cy="53964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على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C4B0D113-1DD7-40B2-BDF1-6243C0F31C5F}"/>
              </a:ext>
            </a:extLst>
          </p:cNvPr>
          <p:cNvSpPr/>
          <p:nvPr/>
        </p:nvSpPr>
        <p:spPr>
          <a:xfrm>
            <a:off x="2703226" y="2452141"/>
            <a:ext cx="839449" cy="5396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من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3A0E7B0-00E7-4B2A-B255-4A584D8B4D5C}"/>
              </a:ext>
            </a:extLst>
          </p:cNvPr>
          <p:cNvSpPr/>
          <p:nvPr/>
        </p:nvSpPr>
        <p:spPr>
          <a:xfrm>
            <a:off x="4152275" y="2480872"/>
            <a:ext cx="839449" cy="53964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عن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8E83C062-BB5E-4531-A6A6-8B8692663B80}"/>
              </a:ext>
            </a:extLst>
          </p:cNvPr>
          <p:cNvSpPr/>
          <p:nvPr/>
        </p:nvSpPr>
        <p:spPr>
          <a:xfrm>
            <a:off x="5611319" y="2459636"/>
            <a:ext cx="839449" cy="53964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إلى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90238C08-7506-4A4B-8C1A-B96F6F018A66}"/>
              </a:ext>
            </a:extLst>
          </p:cNvPr>
          <p:cNvSpPr/>
          <p:nvPr/>
        </p:nvSpPr>
        <p:spPr>
          <a:xfrm>
            <a:off x="4302177" y="3837482"/>
            <a:ext cx="1978702" cy="53964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اسم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9CB71D8-3947-4344-88E8-2B741A23B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675" y="4547797"/>
            <a:ext cx="3182050" cy="17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705"/>
            <a:ext cx="8087193" cy="64457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Y" sz="2400" dirty="0"/>
              <a:t>عزيزي الطالب تعال معي لنتعرف على الاسم الذي يأتي بعد حرف الجر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4284"/>
            <a:ext cx="8087193" cy="5031880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1- اقرأ الجُمَلَ , واملأ الجدولَ بالمطلوب .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endParaRPr lang="en-US" dirty="0"/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99014DE0-303E-4756-B957-8B50C7518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20999"/>
              </p:ext>
            </p:extLst>
          </p:nvPr>
        </p:nvGraphicFramePr>
        <p:xfrm>
          <a:off x="779490" y="1738861"/>
          <a:ext cx="7315198" cy="2980829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150453">
                  <a:extLst>
                    <a:ext uri="{9D8B030D-6E8A-4147-A177-3AD203B41FA5}">
                      <a16:colId xmlns:a16="http://schemas.microsoft.com/office/drawing/2014/main" val="2681234154"/>
                    </a:ext>
                  </a:extLst>
                </a:gridCol>
                <a:gridCol w="1244813">
                  <a:extLst>
                    <a:ext uri="{9D8B030D-6E8A-4147-A177-3AD203B41FA5}">
                      <a16:colId xmlns:a16="http://schemas.microsoft.com/office/drawing/2014/main" val="2596814826"/>
                    </a:ext>
                  </a:extLst>
                </a:gridCol>
                <a:gridCol w="1798065">
                  <a:extLst>
                    <a:ext uri="{9D8B030D-6E8A-4147-A177-3AD203B41FA5}">
                      <a16:colId xmlns:a16="http://schemas.microsoft.com/office/drawing/2014/main" val="412236226"/>
                    </a:ext>
                  </a:extLst>
                </a:gridCol>
                <a:gridCol w="1121867">
                  <a:extLst>
                    <a:ext uri="{9D8B030D-6E8A-4147-A177-3AD203B41FA5}">
                      <a16:colId xmlns:a16="http://schemas.microsoft.com/office/drawing/2014/main" val="2052939689"/>
                    </a:ext>
                  </a:extLst>
                </a:gridCol>
              </a:tblGrid>
              <a:tr h="348322">
                <a:tc>
                  <a:txBody>
                    <a:bodyPr/>
                    <a:lstStyle/>
                    <a:p>
                      <a:pPr algn="ctr" rtl="1"/>
                      <a:r>
                        <a:rPr lang="ar-SY" dirty="0"/>
                        <a:t>الجملة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/>
                        <a:t>حرف الجر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/>
                        <a:t>الاسم بعد حرف الجر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/>
                        <a:t>حركة آخره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480510"/>
                  </a:ext>
                </a:extLst>
              </a:tr>
              <a:tr h="511949"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يا دمعةً كبيرةً تجولُ في الأجفانِ</a:t>
                      </a:r>
                      <a:endParaRPr lang="ar-SY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في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الأجفانِ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الكسرة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96180"/>
                  </a:ext>
                </a:extLst>
              </a:tr>
              <a:tr h="667616">
                <a:tc>
                  <a:txBody>
                    <a:bodyPr/>
                    <a:lstStyle/>
                    <a:p>
                      <a:pPr algn="ctr"/>
                      <a:r>
                        <a:rPr lang="ar-SY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مَن يَغسلُ الدّماءَ عن حِجارةِ</a:t>
                      </a:r>
                    </a:p>
                    <a:p>
                      <a:pPr algn="ctr"/>
                      <a:r>
                        <a:rPr lang="ar-SY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الجُدران؟</a:t>
                      </a:r>
                      <a:endParaRPr lang="ar-SY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عن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حجارةِ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الكسرة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331780"/>
                  </a:ext>
                </a:extLst>
              </a:tr>
              <a:tr h="667616">
                <a:tc>
                  <a:txBody>
                    <a:bodyPr/>
                    <a:lstStyle/>
                    <a:p>
                      <a:pPr algn="ctr"/>
                      <a:r>
                        <a:rPr lang="ar-SY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وترجِعُ الحمائمُ المهاجرةُ إلى</a:t>
                      </a:r>
                    </a:p>
                    <a:p>
                      <a:pPr algn="ctr"/>
                      <a:r>
                        <a:rPr lang="ar-SY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السقوفِ الطّاهِرة.</a:t>
                      </a:r>
                      <a:endParaRPr lang="ar-SY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إلى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السقوفِ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الكسرة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314472"/>
                  </a:ext>
                </a:extLst>
              </a:tr>
              <a:tr h="667616">
                <a:tc>
                  <a:txBody>
                    <a:bodyPr/>
                    <a:lstStyle/>
                    <a:p>
                      <a:pPr algn="ctr"/>
                      <a:r>
                        <a:rPr lang="ar-SY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ويلتقي الآباءُ والبَنون على الأرضِ الزّاهرة.</a:t>
                      </a:r>
                      <a:endParaRPr lang="ar-SY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على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الأرضِ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000" b="1" dirty="0"/>
                        <a:t>الكسرة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86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675"/>
            <a:ext cx="8072203" cy="7645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SY" sz="3200" dirty="0"/>
              <a:t>نلاحظ من الجدول السابق أن 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176"/>
            <a:ext cx="8229600" cy="4866988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  </a:t>
            </a:r>
            <a:r>
              <a:rPr lang="ar-SY" sz="2800" dirty="0"/>
              <a:t>1- </a:t>
            </a:r>
            <a:r>
              <a:rPr lang="ar-SY" dirty="0"/>
              <a:t>من أحرفِ الجرّ ( مِن, إلى, عن, على, في ).</a:t>
            </a:r>
            <a:endParaRPr lang="en-US" dirty="0"/>
          </a:p>
          <a:p>
            <a:pPr marL="0" indent="0" algn="r">
              <a:buNone/>
            </a:pPr>
            <a:r>
              <a:rPr lang="ar-SY" sz="2800" dirty="0"/>
              <a:t>    2- </a:t>
            </a:r>
            <a:r>
              <a:rPr lang="ar-SY" dirty="0"/>
              <a:t>تُسمى الكلمةُ بعدَ حرفِ الجرِ اسماً مجروراَ .</a:t>
            </a:r>
            <a:endParaRPr lang="en-US" dirty="0"/>
          </a:p>
          <a:p>
            <a:pPr marL="0" indent="0" algn="r">
              <a:buNone/>
            </a:pPr>
            <a:r>
              <a:rPr lang="en-US" dirty="0"/>
              <a:t>   </a:t>
            </a:r>
            <a:r>
              <a:rPr lang="ar-SY" dirty="0"/>
              <a:t>   3- حركةُ آخرِ الاسمِ المجرورِ الكسرة .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FAA2EC1-B254-475F-92E1-7E5634ABD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939" y="3428999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696"/>
            <a:ext cx="8102184" cy="5661468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- ضع كلاً من الأسماء الآتية في جمل مفيدة على أن تصبحَ   أسماءً مجرورةً , (المدرسة – القدس – المسجد الأقصى ) . </a:t>
            </a:r>
          </a:p>
          <a:p>
            <a:pPr marL="0" indent="0" algn="r">
              <a:buNone/>
            </a:pPr>
            <a:r>
              <a:rPr lang="ar-SY" dirty="0"/>
              <a:t>   - ذهب أحمد إلى </a:t>
            </a:r>
            <a:r>
              <a:rPr lang="ar-SY" dirty="0">
                <a:solidFill>
                  <a:srgbClr val="FF0000"/>
                </a:solidFill>
              </a:rPr>
              <a:t>المدرسةِ</a:t>
            </a:r>
            <a:r>
              <a:rPr lang="ar-SY" dirty="0"/>
              <a:t> .</a:t>
            </a:r>
          </a:p>
          <a:p>
            <a:pPr marL="0" indent="0" algn="r">
              <a:buNone/>
            </a:pPr>
            <a:r>
              <a:rPr lang="ar-SY" dirty="0"/>
              <a:t>   - دافع العرب عن </a:t>
            </a:r>
            <a:r>
              <a:rPr lang="ar-SY" dirty="0">
                <a:solidFill>
                  <a:srgbClr val="FF0000"/>
                </a:solidFill>
              </a:rPr>
              <a:t>القدسِ</a:t>
            </a:r>
            <a:r>
              <a:rPr lang="ar-SY" dirty="0"/>
              <a:t> .</a:t>
            </a:r>
          </a:p>
          <a:p>
            <a:pPr marL="0" indent="0" algn="r">
              <a:buNone/>
            </a:pPr>
            <a:r>
              <a:rPr lang="ar-SY" dirty="0"/>
              <a:t>   - صلى محمد في </a:t>
            </a:r>
            <a:r>
              <a:rPr lang="ar-SY" dirty="0">
                <a:solidFill>
                  <a:srgbClr val="FF0000"/>
                </a:solidFill>
              </a:rPr>
              <a:t>المسجدِ</a:t>
            </a:r>
            <a:r>
              <a:rPr lang="ar-SY" dirty="0"/>
              <a:t> الأقصى . 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412218C-332F-47D8-9B35-CE1D403A0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785" y="3761282"/>
            <a:ext cx="1905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684"/>
            <a:ext cx="8102184" cy="74950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Y" sz="3600" dirty="0"/>
              <a:t>والآن عزيزي الطالب تعال لنتذكر ماذا تعلمنا لهذا اليوم 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194"/>
            <a:ext cx="8229600" cy="4896970"/>
          </a:xfrm>
        </p:spPr>
        <p:txBody>
          <a:bodyPr/>
          <a:lstStyle/>
          <a:p>
            <a:pPr marL="0" indent="0" algn="ctr">
              <a:buNone/>
            </a:pPr>
            <a:r>
              <a:rPr lang="ar-SY" dirty="0"/>
              <a:t> </a:t>
            </a:r>
            <a:r>
              <a:rPr lang="en-US" dirty="0"/>
              <a:t> </a:t>
            </a:r>
            <a:r>
              <a:rPr lang="ar-SY" dirty="0"/>
              <a:t>    عاشَ خالدٌ فترةَ شبابهِ </a:t>
            </a:r>
            <a:r>
              <a:rPr lang="ar-SY" dirty="0">
                <a:solidFill>
                  <a:srgbClr val="FF0000"/>
                </a:solidFill>
              </a:rPr>
              <a:t>في</a:t>
            </a:r>
            <a:r>
              <a:rPr lang="ar-SY" dirty="0"/>
              <a:t> </a:t>
            </a:r>
            <a:r>
              <a:rPr lang="ar-SY" dirty="0">
                <a:solidFill>
                  <a:srgbClr val="00B0F0"/>
                </a:solidFill>
              </a:rPr>
              <a:t>القدسِ</a:t>
            </a:r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dirty="0"/>
              <a:t>   إذا تعلمنا أن :</a:t>
            </a:r>
          </a:p>
          <a:p>
            <a:pPr marL="0" indent="0" algn="r">
              <a:buNone/>
            </a:pPr>
            <a:r>
              <a:rPr lang="ar-SY" dirty="0"/>
              <a:t>           - من أحرفِ الجرّ ( مِن, إلى, عن, على, في ).</a:t>
            </a:r>
            <a:endParaRPr lang="en-US" dirty="0"/>
          </a:p>
          <a:p>
            <a:pPr marL="0" indent="0" algn="r">
              <a:buNone/>
            </a:pPr>
            <a:r>
              <a:rPr lang="ar-SY" sz="2800" dirty="0"/>
              <a:t>            - </a:t>
            </a:r>
            <a:r>
              <a:rPr lang="ar-SY" dirty="0"/>
              <a:t>تُسمى الكلمةُ بعدَ حرفِ الجرِ اسماً مجروراَ .</a:t>
            </a:r>
            <a:endParaRPr lang="en-US" dirty="0"/>
          </a:p>
          <a:p>
            <a:pPr marL="0" indent="0" algn="r">
              <a:buNone/>
            </a:pPr>
            <a:r>
              <a:rPr lang="en-US" dirty="0"/>
              <a:t>   </a:t>
            </a:r>
            <a:r>
              <a:rPr lang="ar-SY" dirty="0"/>
              <a:t>          - حركةُ آخرِ الاسمِ المجرورِ الكسرةُ. </a:t>
            </a: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06705A58-FC1B-4991-8041-29C882519B1B}"/>
              </a:ext>
            </a:extLst>
          </p:cNvPr>
          <p:cNvSpPr/>
          <p:nvPr/>
        </p:nvSpPr>
        <p:spPr>
          <a:xfrm>
            <a:off x="5224071" y="2303490"/>
            <a:ext cx="1693889" cy="64457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حرفُ جر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E11D26D-A96E-400F-BC6E-867BFA57E7F3}"/>
              </a:ext>
            </a:extLst>
          </p:cNvPr>
          <p:cNvSpPr/>
          <p:nvPr/>
        </p:nvSpPr>
        <p:spPr>
          <a:xfrm>
            <a:off x="2814403" y="2303490"/>
            <a:ext cx="1693889" cy="64457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اسمٌ مجرورٌ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290DAE9-8039-40A9-BBEF-C74463303BA8}"/>
              </a:ext>
            </a:extLst>
          </p:cNvPr>
          <p:cNvSpPr/>
          <p:nvPr/>
        </p:nvSpPr>
        <p:spPr>
          <a:xfrm>
            <a:off x="462196" y="2286000"/>
            <a:ext cx="1693889" cy="644578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حركته : الكسرة </a:t>
            </a:r>
          </a:p>
        </p:txBody>
      </p: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4538CFB5-2635-46AA-9C41-C3106D4F751F}"/>
              </a:ext>
            </a:extLst>
          </p:cNvPr>
          <p:cNvCxnSpPr/>
          <p:nvPr/>
        </p:nvCxnSpPr>
        <p:spPr>
          <a:xfrm>
            <a:off x="3552669" y="1708879"/>
            <a:ext cx="1671402" cy="464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0CAC93B9-2D46-4703-9AF7-31226AAF19E2}"/>
              </a:ext>
            </a:extLst>
          </p:cNvPr>
          <p:cNvCxnSpPr/>
          <p:nvPr/>
        </p:nvCxnSpPr>
        <p:spPr>
          <a:xfrm>
            <a:off x="2814403" y="1708879"/>
            <a:ext cx="228600" cy="464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E392C34B-F11B-4960-8A50-5142BB15BBE0}"/>
              </a:ext>
            </a:extLst>
          </p:cNvPr>
          <p:cNvCxnSpPr/>
          <p:nvPr/>
        </p:nvCxnSpPr>
        <p:spPr>
          <a:xfrm flipH="1">
            <a:off x="2023672" y="1708879"/>
            <a:ext cx="434715" cy="464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شمس 12">
            <a:extLst>
              <a:ext uri="{FF2B5EF4-FFF2-40B4-BE49-F238E27FC236}">
                <a16:creationId xmlns:a16="http://schemas.microsoft.com/office/drawing/2014/main" id="{5451CBCB-B192-411D-9FB6-93EAAF7157BC}"/>
              </a:ext>
            </a:extLst>
          </p:cNvPr>
          <p:cNvSpPr/>
          <p:nvPr/>
        </p:nvSpPr>
        <p:spPr>
          <a:xfrm>
            <a:off x="6670622" y="1229194"/>
            <a:ext cx="1888762" cy="1528996"/>
          </a:xfrm>
          <a:prstGeom prst="su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b="1" dirty="0">
                <a:solidFill>
                  <a:schemeClr val="tx1"/>
                </a:solidFill>
              </a:rPr>
              <a:t>لاحظ</a:t>
            </a:r>
          </a:p>
          <a:p>
            <a:pPr algn="ctr"/>
            <a:r>
              <a:rPr lang="ar-SY" b="1" dirty="0">
                <a:solidFill>
                  <a:schemeClr val="tx1"/>
                </a:solidFill>
              </a:rPr>
              <a:t>الجملة</a:t>
            </a:r>
          </a:p>
        </p:txBody>
      </p:sp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734"/>
            <a:ext cx="8087193" cy="5846164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إلى هنا نكون قد انتهينا من درسنا لهذا اليوم على أمل اللقاء بكم في دروس جديدة .</a:t>
            </a:r>
            <a:endParaRPr lang="en-US" dirty="0"/>
          </a:p>
        </p:txBody>
      </p:sp>
      <p:sp>
        <p:nvSpPr>
          <p:cNvPr id="4" name="شمس 3">
            <a:extLst>
              <a:ext uri="{FF2B5EF4-FFF2-40B4-BE49-F238E27FC236}">
                <a16:creationId xmlns:a16="http://schemas.microsoft.com/office/drawing/2014/main" id="{42A17D03-09A7-4870-9421-46EDBA130FA1}"/>
              </a:ext>
            </a:extLst>
          </p:cNvPr>
          <p:cNvSpPr/>
          <p:nvPr/>
        </p:nvSpPr>
        <p:spPr>
          <a:xfrm>
            <a:off x="779490" y="1199213"/>
            <a:ext cx="6850504" cy="3882453"/>
          </a:xfrm>
          <a:prstGeom prst="sun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دمتم في رعاية الله</a:t>
            </a:r>
          </a:p>
        </p:txBody>
      </p:sp>
    </p:spTree>
    <p:extLst>
      <p:ext uri="{BB962C8B-B14F-4D97-AF65-F5344CB8AC3E}">
        <p14:creationId xmlns:p14="http://schemas.microsoft.com/office/powerpoint/2010/main" val="189355312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104</TotalTime>
  <Words>289</Words>
  <Application>Microsoft Office PowerPoint</Application>
  <PresentationFormat>عرض على الشاشة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تدريب لغوي الجار والمجرور</vt:lpstr>
      <vt:lpstr>عزيزي الطالب هدفنا لهذا الدرس تحديد الاسم المجرور وحركة آخره .</vt:lpstr>
      <vt:lpstr>عزيزي الطالب تعال معي لنتعرف على الاسم الذي يأتي بعد حرف الجر</vt:lpstr>
      <vt:lpstr>نلاحظ من الجدول السابق أن :</vt:lpstr>
      <vt:lpstr>عرض تقديمي في PowerPoint</vt:lpstr>
      <vt:lpstr>والآن عزيزي الطالب تعال لنتذكر ماذا تعلمنا لهذا اليوم .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13</cp:revision>
  <dcterms:created xsi:type="dcterms:W3CDTF">2020-05-02T02:36:07Z</dcterms:created>
  <dcterms:modified xsi:type="dcterms:W3CDTF">2020-05-30T10:11:24Z</dcterms:modified>
</cp:coreProperties>
</file>