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/>
              <a:t>محفوظات</a:t>
            </a:r>
            <a:br>
              <a:rPr lang="ar-SY" dirty="0"/>
            </a:br>
            <a:r>
              <a:rPr lang="ar-SY" dirty="0"/>
              <a:t>الهدهد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626"/>
            <a:ext cx="8027233" cy="6745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SY" sz="2800" dirty="0"/>
              <a:t>عزيزي الطالب هدفنا لهذا الدرس أن تقرأ النشيد قراءة معبرة 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84"/>
            <a:ext cx="8027233" cy="4881979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          بسم الله الرحمن الرحيم</a:t>
            </a:r>
          </a:p>
          <a:p>
            <a:pPr marL="0" indent="0" algn="r">
              <a:buNone/>
            </a:pPr>
            <a:r>
              <a:rPr lang="ar-SY" sz="2400" dirty="0"/>
              <a:t>(( وتفقدَ الطيرَ فقالَ ما ليَ لا أرى الهُدهُدَ أم كــــانَ من </a:t>
            </a:r>
          </a:p>
          <a:p>
            <a:pPr marL="0" indent="0" algn="r">
              <a:buNone/>
            </a:pPr>
            <a:r>
              <a:rPr lang="ar-SY" sz="2400" dirty="0"/>
              <a:t>الغائبين</a:t>
            </a:r>
            <a:r>
              <a:rPr lang="ar-SY" sz="2400" dirty="0">
                <a:latin typeface="Calibri" panose="020F0502020204030204" pitchFamily="34" charset="0"/>
                <a:cs typeface="Calibri" panose="020F0502020204030204" pitchFamily="34" charset="0"/>
              </a:rPr>
              <a:t>֍  لأعذبنه عذاباً شديداً أو لأذبحنه أو لَيــأتيني </a:t>
            </a:r>
          </a:p>
          <a:p>
            <a:pPr marL="0" indent="0" algn="r">
              <a:buNone/>
            </a:pPr>
            <a:r>
              <a:rPr lang="ar-SY" sz="2400" dirty="0">
                <a:latin typeface="Calibri" panose="020F0502020204030204" pitchFamily="34" charset="0"/>
                <a:cs typeface="Calibri" panose="020F0502020204030204" pitchFamily="34" charset="0"/>
              </a:rPr>
              <a:t>بسلطان مبين ֍فمكثَ غيرَ بعيد فقالَ أحطتُ بما لم </a:t>
            </a:r>
          </a:p>
          <a:p>
            <a:pPr marL="0" indent="0" algn="r">
              <a:buNone/>
            </a:pPr>
            <a:r>
              <a:rPr lang="ar-SY" sz="2400">
                <a:latin typeface="Calibri" panose="020F0502020204030204" pitchFamily="34" charset="0"/>
                <a:cs typeface="Calibri" panose="020F0502020204030204" pitchFamily="34" charset="0"/>
              </a:rPr>
              <a:t>تُحط </a:t>
            </a:r>
            <a:r>
              <a:rPr lang="ar-SY" sz="2400" dirty="0">
                <a:latin typeface="Calibri" panose="020F0502020204030204" pitchFamily="34" charset="0"/>
                <a:cs typeface="Calibri" panose="020F0502020204030204" pitchFamily="34" charset="0"/>
              </a:rPr>
              <a:t>به وجئتكَ من سبأ بنبأ يقين ))</a:t>
            </a:r>
          </a:p>
          <a:p>
            <a:pPr marL="0" indent="0" algn="r">
              <a:buNone/>
            </a:pPr>
            <a:endParaRPr lang="ar-S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SY" sz="2400" dirty="0">
                <a:latin typeface="Calibri" panose="020F0502020204030204" pitchFamily="34" charset="0"/>
                <a:cs typeface="Calibri" panose="020F0502020204030204" pitchFamily="34" charset="0"/>
              </a:rPr>
              <a:t>    ما اسم الطائر الذي تحدث معه سيدنا سليمان ؟</a:t>
            </a:r>
          </a:p>
          <a:p>
            <a:pPr marL="0" indent="0" algn="r">
              <a:buNone/>
            </a:pPr>
            <a:endParaRPr lang="ar-S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S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EC58BAF-900A-4F9F-97DF-F98FD61BC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44184"/>
            <a:ext cx="2660753" cy="3402767"/>
          </a:xfrm>
          <a:prstGeom prst="rect">
            <a:avLst/>
          </a:prstGeom>
        </p:spPr>
      </p:pic>
      <p:sp>
        <p:nvSpPr>
          <p:cNvPr id="6" name="سحابة 5">
            <a:extLst>
              <a:ext uri="{FF2B5EF4-FFF2-40B4-BE49-F238E27FC236}">
                <a16:creationId xmlns:a16="http://schemas.microsoft.com/office/drawing/2014/main" id="{F6DF53DD-9633-4EED-8697-73F593CA88DF}"/>
              </a:ext>
            </a:extLst>
          </p:cNvPr>
          <p:cNvSpPr/>
          <p:nvPr/>
        </p:nvSpPr>
        <p:spPr>
          <a:xfrm>
            <a:off x="3522689" y="4646951"/>
            <a:ext cx="2833141" cy="1274164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الهدهد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محتوى 7">
            <a:extLst>
              <a:ext uri="{FF2B5EF4-FFF2-40B4-BE49-F238E27FC236}">
                <a16:creationId xmlns:a16="http://schemas.microsoft.com/office/drawing/2014/main" id="{1ED35CE0-166A-45D7-9B76-043B3FF12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026" y="449706"/>
            <a:ext cx="5636302" cy="409231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ar-SY" dirty="0"/>
              <a:t>الهدهد</a:t>
            </a:r>
          </a:p>
          <a:p>
            <a:pPr marL="0" indent="0" algn="r">
              <a:buNone/>
            </a:pPr>
            <a:r>
              <a:rPr lang="ar-SY" dirty="0"/>
              <a:t>وقفَ الــــــهُدهُدُ فـــــــــي       بابِ سُليمانَ بذِلـــــــــة </a:t>
            </a:r>
            <a:endParaRPr lang="en-US" dirty="0"/>
          </a:p>
          <a:p>
            <a:pPr marL="0" indent="0" algn="r">
              <a:buNone/>
            </a:pPr>
            <a:r>
              <a:rPr lang="ar-SY" dirty="0"/>
              <a:t>قـــــــالَ: يا مولايَ قل لي      عيشتي صــــارت مُملة</a:t>
            </a:r>
            <a:endParaRPr lang="en-US" dirty="0"/>
          </a:p>
          <a:p>
            <a:pPr marL="0" indent="0" algn="r">
              <a:buNone/>
            </a:pPr>
            <a:r>
              <a:rPr lang="ar-SY" dirty="0"/>
              <a:t>ضقتُ مـــــــــــن حبةِ بُر       أحدثت في الصدرِ غُلة</a:t>
            </a:r>
            <a:endParaRPr lang="en-US" dirty="0"/>
          </a:p>
          <a:p>
            <a:pPr marL="0" indent="0" algn="r">
              <a:buNone/>
            </a:pPr>
            <a:r>
              <a:rPr lang="ar-SY" dirty="0"/>
              <a:t>لا ميــــــــاهُ النيلِ ترويها        ولا أمواجُ دِجلَـــــــــة</a:t>
            </a:r>
            <a:endParaRPr lang="en-US" dirty="0"/>
          </a:p>
          <a:p>
            <a:pPr marL="0" indent="0" algn="r">
              <a:buNone/>
            </a:pPr>
            <a:r>
              <a:rPr lang="ar-SY" dirty="0"/>
              <a:t>وإذا دامَــــــــــــــت قليلاً        قَتَلَتني شَر قِتلــــــــــة</a:t>
            </a:r>
            <a:endParaRPr lang="en-US" dirty="0"/>
          </a:p>
          <a:p>
            <a:pPr marL="0" indent="0" algn="r">
              <a:buNone/>
            </a:pPr>
            <a:r>
              <a:rPr lang="ar-SY" dirty="0"/>
              <a:t>فأشـــــــــارَ السيدُ العالي        إلى مَن كانَ حَولَـــــه</a:t>
            </a:r>
            <a:endParaRPr lang="en-US" dirty="0"/>
          </a:p>
          <a:p>
            <a:pPr marL="0" indent="0" algn="r">
              <a:buNone/>
            </a:pPr>
            <a:r>
              <a:rPr lang="ar-SY" dirty="0"/>
              <a:t>قــــــــد جَنى الهُدهُدُ ذنباً        وأتى في اللُؤمِ فِعلـــة </a:t>
            </a:r>
            <a:endParaRPr lang="en-US" dirty="0"/>
          </a:p>
          <a:p>
            <a:pPr marL="0" indent="0" algn="r">
              <a:buNone/>
            </a:pPr>
            <a:r>
              <a:rPr lang="ar-SY" dirty="0"/>
              <a:t>مــــــــــــا أَرى الحَبةَ إلا       سُرِقَت من بَيتِ نَملَــة</a:t>
            </a:r>
            <a:endParaRPr lang="en-US" dirty="0"/>
          </a:p>
          <a:p>
            <a:pPr marL="0" indent="0" algn="r">
              <a:buNone/>
            </a:pPr>
            <a:r>
              <a:rPr lang="ar-SY" dirty="0"/>
              <a:t>إن للظــــــــــــالمِ صدراً       يَشتكي من غَيرِ عِلــــة   </a:t>
            </a:r>
            <a:endParaRPr lang="en-US" dirty="0"/>
          </a:p>
          <a:p>
            <a:pPr marL="0" indent="0" algn="r">
              <a:buNone/>
            </a:pPr>
            <a:endParaRPr lang="ar-SY" sz="2400" dirty="0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2E51040-B48C-4A7D-8F45-11739A6AFF53}"/>
              </a:ext>
            </a:extLst>
          </p:cNvPr>
          <p:cNvSpPr/>
          <p:nvPr/>
        </p:nvSpPr>
        <p:spPr>
          <a:xfrm>
            <a:off x="2743199" y="4542019"/>
            <a:ext cx="2653259" cy="7045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أحمد شوقي – ديوان الأطفال</a:t>
            </a:r>
          </a:p>
        </p:txBody>
      </p:sp>
      <p:sp>
        <p:nvSpPr>
          <p:cNvPr id="11" name="تمرير: أفقي 10">
            <a:extLst>
              <a:ext uri="{FF2B5EF4-FFF2-40B4-BE49-F238E27FC236}">
                <a16:creationId xmlns:a16="http://schemas.microsoft.com/office/drawing/2014/main" id="{EE834865-07D5-48AA-9664-FE72FF88D330}"/>
              </a:ext>
            </a:extLst>
          </p:cNvPr>
          <p:cNvSpPr/>
          <p:nvPr/>
        </p:nvSpPr>
        <p:spPr>
          <a:xfrm>
            <a:off x="2998033" y="5201588"/>
            <a:ext cx="3957403" cy="1206706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المفردات الجديدة</a:t>
            </a:r>
          </a:p>
          <a:p>
            <a:pPr algn="ctr"/>
            <a:r>
              <a:rPr lang="ar-SY" sz="2400" dirty="0">
                <a:solidFill>
                  <a:schemeClr val="tx1"/>
                </a:solidFill>
              </a:rPr>
              <a:t>بِذلة : ذليلاً.     غُلة : حُرقةُ العطشِ.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F96EF56-56F2-4613-AFAB-711E3709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705" y="460527"/>
            <a:ext cx="8132164" cy="2449423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797D13F-0C32-4308-8F33-62E5146D9B48}"/>
              </a:ext>
            </a:extLst>
          </p:cNvPr>
          <p:cNvSpPr txBox="1"/>
          <p:nvPr/>
        </p:nvSpPr>
        <p:spPr>
          <a:xfrm>
            <a:off x="2968051" y="3222885"/>
            <a:ext cx="385247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2400" dirty="0"/>
              <a:t>سم الطائر الذي تراه في الصورة .</a:t>
            </a:r>
          </a:p>
          <a:p>
            <a:pPr algn="r"/>
            <a:endParaRPr lang="ar-SY" sz="2400" dirty="0"/>
          </a:p>
          <a:p>
            <a:pPr algn="r"/>
            <a:endParaRPr lang="ar-SY" sz="2400" dirty="0"/>
          </a:p>
          <a:p>
            <a:pPr algn="r"/>
            <a:endParaRPr lang="ar-SY" sz="2400" dirty="0"/>
          </a:p>
          <a:p>
            <a:pPr algn="r"/>
            <a:r>
              <a:rPr lang="ar-SY" sz="2400" dirty="0"/>
              <a:t>اذكر اسم نبي الله الذي كلم الطير .</a:t>
            </a:r>
          </a:p>
        </p:txBody>
      </p:sp>
      <p:sp>
        <p:nvSpPr>
          <p:cNvPr id="7" name="سحابة 6">
            <a:extLst>
              <a:ext uri="{FF2B5EF4-FFF2-40B4-BE49-F238E27FC236}">
                <a16:creationId xmlns:a16="http://schemas.microsoft.com/office/drawing/2014/main" id="{5DC59E75-AF0B-4A51-828A-19589BA39D97}"/>
              </a:ext>
            </a:extLst>
          </p:cNvPr>
          <p:cNvSpPr/>
          <p:nvPr/>
        </p:nvSpPr>
        <p:spPr>
          <a:xfrm>
            <a:off x="2968051" y="3807502"/>
            <a:ext cx="3462728" cy="734518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الهدهد</a:t>
            </a:r>
            <a:endParaRPr lang="ar-SY" sz="2000" b="1" dirty="0">
              <a:solidFill>
                <a:schemeClr val="tx1"/>
              </a:solidFill>
            </a:endParaRPr>
          </a:p>
        </p:txBody>
      </p:sp>
      <p:sp>
        <p:nvSpPr>
          <p:cNvPr id="8" name="سحابة 7">
            <a:extLst>
              <a:ext uri="{FF2B5EF4-FFF2-40B4-BE49-F238E27FC236}">
                <a16:creationId xmlns:a16="http://schemas.microsoft.com/office/drawing/2014/main" id="{374DE0A6-4168-4617-9CD3-4457EC8F4CA5}"/>
              </a:ext>
            </a:extLst>
          </p:cNvPr>
          <p:cNvSpPr/>
          <p:nvPr/>
        </p:nvSpPr>
        <p:spPr>
          <a:xfrm>
            <a:off x="2968050" y="5351489"/>
            <a:ext cx="3462729" cy="824459"/>
          </a:xfrm>
          <a:prstGeom prst="clou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سليمان عليه السلام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694"/>
            <a:ext cx="8057213" cy="64457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SY" sz="2800" dirty="0"/>
              <a:t>اقرأ النشيدَ ثانية , ثم اذكر الشخصيات واشرح النشيد بشكل مختصر 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174"/>
            <a:ext cx="6513225" cy="4866989"/>
          </a:xfrm>
        </p:spPr>
        <p:txBody>
          <a:bodyPr/>
          <a:lstStyle/>
          <a:p>
            <a:pPr marL="0" indent="0" algn="r">
              <a:buNone/>
            </a:pPr>
            <a:r>
              <a:rPr lang="ar-SY" u="sng" dirty="0"/>
              <a:t>الشخصيات</a:t>
            </a:r>
            <a:r>
              <a:rPr lang="ar-SY" dirty="0"/>
              <a:t> : نبي الله سليمان – الهدهد – النملة .</a:t>
            </a:r>
          </a:p>
          <a:p>
            <a:pPr marL="0" indent="0" algn="r">
              <a:buNone/>
            </a:pPr>
            <a:r>
              <a:rPr lang="ar-SY" u="sng" dirty="0"/>
              <a:t>الشرح بشكل مختصر :</a:t>
            </a:r>
          </a:p>
          <a:p>
            <a:pPr marL="0" indent="0" algn="r">
              <a:buNone/>
            </a:pPr>
            <a:r>
              <a:rPr lang="ar-SY" dirty="0"/>
              <a:t>النشيد يحكي قصة الهدهد والنملة .. وكيف نهب الهدهد حبة القمح الخاصة بالنملة من بيتها ..فغص بها وأحرقت صدره وأعيته وأشجته ولم تُبرد نارَه مياهُ النيلِ العذبةِ الباردةِ 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C95C639-3BCF-46D6-9AB3-BEF55893E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146" y="4433887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706"/>
            <a:ext cx="8057213" cy="567645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وقبل الختام تعالوا لنذكر بعض المعلومات الهامة عن الهدهدِ :</a:t>
            </a:r>
          </a:p>
          <a:p>
            <a:pPr marL="0" indent="0" algn="r">
              <a:buNone/>
            </a:pPr>
            <a:r>
              <a:rPr lang="ar-SY" sz="2800" dirty="0"/>
              <a:t>الهدهدُ طائرٌ نادرٌ , له تاجٌ على رأسهِ , وهو من أصدقاء المزارعين لتنظيفه الأرض من الديدانِ واليرقات والآفات , وصوته هدهدةٌ , ولقد ازدادت مكانته عند وروده في القرآن الكريم في القصة المشهورة مع النبي سليمان بن داوود وإنكار الهدهدُ على مملكة سبأ عبادتهم غير الله,</a:t>
            </a:r>
          </a:p>
          <a:p>
            <a:pPr marL="0" indent="0" algn="r">
              <a:buNone/>
            </a:pPr>
            <a:r>
              <a:rPr lang="ar-SY" sz="2800" dirty="0"/>
              <a:t>حتى كان سبباً في إسلام أمة 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6FD8CED-FCF6-42FB-AE0C-D9CEAEBC0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02" y="3429000"/>
            <a:ext cx="3961932" cy="220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142</TotalTime>
  <Words>293</Words>
  <Application>Microsoft Office PowerPoint</Application>
  <PresentationFormat>عرض على الشاشة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محفوظات الهدهد</vt:lpstr>
      <vt:lpstr>عزيزي الطالب هدفنا لهذا الدرس أن تقرأ النشيد قراءة معبرة .</vt:lpstr>
      <vt:lpstr>عرض تقديمي في PowerPoint</vt:lpstr>
      <vt:lpstr>عرض تقديمي في PowerPoint</vt:lpstr>
      <vt:lpstr>اقرأ النشيدَ ثانية , ثم اذكر الشخصيات واشرح النشيد بشكل مختصر .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18</cp:revision>
  <dcterms:created xsi:type="dcterms:W3CDTF">2020-05-02T02:36:07Z</dcterms:created>
  <dcterms:modified xsi:type="dcterms:W3CDTF">2020-05-18T13:35:54Z</dcterms:modified>
</cp:coreProperties>
</file>