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23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3534" y="3552669"/>
            <a:ext cx="4167266" cy="3175589"/>
          </a:xfrm>
        </p:spPr>
        <p:txBody>
          <a:bodyPr/>
          <a:lstStyle/>
          <a:p>
            <a:r>
              <a:rPr lang="ar-SY" dirty="0"/>
              <a:t>تدريب لغوي</a:t>
            </a:r>
            <a:br>
              <a:rPr lang="ar-SY" dirty="0"/>
            </a:br>
            <a:r>
              <a:rPr lang="ar-SY" sz="3200" b="1" dirty="0"/>
              <a:t>حروف الجر المتصلة بالاسم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684"/>
            <a:ext cx="8087193" cy="65956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SY" sz="2000" b="1" dirty="0"/>
              <a:t>طلابي الأعزاء هدفنا لهذا الدرس أن تقرؤوا الجمل منتبهين للحروف المتصلة بالأسماء .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254"/>
            <a:ext cx="8087193" cy="4986910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 </a:t>
            </a:r>
            <a:r>
              <a:rPr lang="ar-SY" sz="2800" dirty="0"/>
              <a:t>تعالوا نتذكر بعض المعلومات السابقة :</a:t>
            </a:r>
          </a:p>
          <a:p>
            <a:pPr marL="0" indent="0" algn="r">
              <a:buNone/>
            </a:pPr>
            <a:r>
              <a:rPr lang="ar-SY" sz="2800" dirty="0"/>
              <a:t>     - عدد حروف الجر المنفصلة عن الاسم </a:t>
            </a:r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r>
              <a:rPr lang="ar-SY" sz="2800" dirty="0"/>
              <a:t>    - ماذا نسمي الاسم بعد حرف الجر ؟</a:t>
            </a:r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r>
              <a:rPr lang="ar-SY" sz="2800" dirty="0"/>
              <a:t>                     - ما هي حركة آخر الاسم المجرور ؟</a:t>
            </a:r>
            <a:endParaRPr lang="en-US" dirty="0"/>
          </a:p>
        </p:txBody>
      </p:sp>
      <p:sp>
        <p:nvSpPr>
          <p:cNvPr id="8" name="انفجار: 8 نقاط 7">
            <a:extLst>
              <a:ext uri="{FF2B5EF4-FFF2-40B4-BE49-F238E27FC236}">
                <a16:creationId xmlns:a16="http://schemas.microsoft.com/office/drawing/2014/main" id="{81DFC227-C3E7-43A6-9EC8-10AF1D02254E}"/>
              </a:ext>
            </a:extLst>
          </p:cNvPr>
          <p:cNvSpPr/>
          <p:nvPr/>
        </p:nvSpPr>
        <p:spPr>
          <a:xfrm>
            <a:off x="8064708" y="1753849"/>
            <a:ext cx="479685" cy="494676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" name="انفجار: 8 نقاط 8">
            <a:extLst>
              <a:ext uri="{FF2B5EF4-FFF2-40B4-BE49-F238E27FC236}">
                <a16:creationId xmlns:a16="http://schemas.microsoft.com/office/drawing/2014/main" id="{2018EC65-AF88-4775-A55F-8DAA5156B87E}"/>
              </a:ext>
            </a:extLst>
          </p:cNvPr>
          <p:cNvSpPr/>
          <p:nvPr/>
        </p:nvSpPr>
        <p:spPr>
          <a:xfrm>
            <a:off x="8098435" y="2791339"/>
            <a:ext cx="479685" cy="494676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" name="انفجار: 8 نقاط 9">
            <a:extLst>
              <a:ext uri="{FF2B5EF4-FFF2-40B4-BE49-F238E27FC236}">
                <a16:creationId xmlns:a16="http://schemas.microsoft.com/office/drawing/2014/main" id="{D828F907-FD82-4395-BD9D-53F53B38795A}"/>
              </a:ext>
            </a:extLst>
          </p:cNvPr>
          <p:cNvSpPr/>
          <p:nvPr/>
        </p:nvSpPr>
        <p:spPr>
          <a:xfrm>
            <a:off x="6393306" y="4263544"/>
            <a:ext cx="479685" cy="494676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" name="نجمة: 8 نقاط 10">
            <a:extLst>
              <a:ext uri="{FF2B5EF4-FFF2-40B4-BE49-F238E27FC236}">
                <a16:creationId xmlns:a16="http://schemas.microsoft.com/office/drawing/2014/main" id="{A4ADFFFD-B1D8-4B69-B9F2-3785443F3522}"/>
              </a:ext>
            </a:extLst>
          </p:cNvPr>
          <p:cNvSpPr/>
          <p:nvPr/>
        </p:nvSpPr>
        <p:spPr>
          <a:xfrm>
            <a:off x="7311453" y="2241031"/>
            <a:ext cx="719528" cy="494676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b="1" dirty="0">
                <a:solidFill>
                  <a:schemeClr val="tx1"/>
                </a:solidFill>
              </a:rPr>
              <a:t>على</a:t>
            </a:r>
          </a:p>
        </p:txBody>
      </p:sp>
      <p:sp>
        <p:nvSpPr>
          <p:cNvPr id="12" name="نجمة: 8 نقاط 11">
            <a:extLst>
              <a:ext uri="{FF2B5EF4-FFF2-40B4-BE49-F238E27FC236}">
                <a16:creationId xmlns:a16="http://schemas.microsoft.com/office/drawing/2014/main" id="{02AE21CC-34CA-4ADC-AB21-BBB6D22F5BFD}"/>
              </a:ext>
            </a:extLst>
          </p:cNvPr>
          <p:cNvSpPr/>
          <p:nvPr/>
        </p:nvSpPr>
        <p:spPr>
          <a:xfrm>
            <a:off x="3737242" y="2298493"/>
            <a:ext cx="719528" cy="494676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من</a:t>
            </a:r>
          </a:p>
        </p:txBody>
      </p:sp>
      <p:sp>
        <p:nvSpPr>
          <p:cNvPr id="13" name="نجمة: 8 نقاط 12">
            <a:extLst>
              <a:ext uri="{FF2B5EF4-FFF2-40B4-BE49-F238E27FC236}">
                <a16:creationId xmlns:a16="http://schemas.microsoft.com/office/drawing/2014/main" id="{B7DA0C81-D866-4ECB-9F83-C83C03DE075F}"/>
              </a:ext>
            </a:extLst>
          </p:cNvPr>
          <p:cNvSpPr/>
          <p:nvPr/>
        </p:nvSpPr>
        <p:spPr>
          <a:xfrm>
            <a:off x="4610418" y="2298493"/>
            <a:ext cx="719528" cy="494676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في</a:t>
            </a:r>
          </a:p>
        </p:txBody>
      </p:sp>
      <p:sp>
        <p:nvSpPr>
          <p:cNvPr id="14" name="نجمة: 8 نقاط 13">
            <a:extLst>
              <a:ext uri="{FF2B5EF4-FFF2-40B4-BE49-F238E27FC236}">
                <a16:creationId xmlns:a16="http://schemas.microsoft.com/office/drawing/2014/main" id="{2B2335E5-BE11-4C17-8EB9-BD04E3406522}"/>
              </a:ext>
            </a:extLst>
          </p:cNvPr>
          <p:cNvSpPr/>
          <p:nvPr/>
        </p:nvSpPr>
        <p:spPr>
          <a:xfrm>
            <a:off x="5510762" y="2292338"/>
            <a:ext cx="719528" cy="494676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إلى</a:t>
            </a:r>
          </a:p>
        </p:txBody>
      </p:sp>
      <p:sp>
        <p:nvSpPr>
          <p:cNvPr id="15" name="نجمة: 8 نقاط 14">
            <a:extLst>
              <a:ext uri="{FF2B5EF4-FFF2-40B4-BE49-F238E27FC236}">
                <a16:creationId xmlns:a16="http://schemas.microsoft.com/office/drawing/2014/main" id="{98B13715-8695-4998-BBF6-F8B3AD52E712}"/>
              </a:ext>
            </a:extLst>
          </p:cNvPr>
          <p:cNvSpPr/>
          <p:nvPr/>
        </p:nvSpPr>
        <p:spPr>
          <a:xfrm>
            <a:off x="6438277" y="2292338"/>
            <a:ext cx="719528" cy="494676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عن</a:t>
            </a:r>
          </a:p>
        </p:txBody>
      </p:sp>
      <p:sp>
        <p:nvSpPr>
          <p:cNvPr id="16" name="تمرير: أفقي 15">
            <a:extLst>
              <a:ext uri="{FF2B5EF4-FFF2-40B4-BE49-F238E27FC236}">
                <a16:creationId xmlns:a16="http://schemas.microsoft.com/office/drawing/2014/main" id="{9ED5C436-43D4-4054-A067-0F4E2820F657}"/>
              </a:ext>
            </a:extLst>
          </p:cNvPr>
          <p:cNvSpPr/>
          <p:nvPr/>
        </p:nvSpPr>
        <p:spPr>
          <a:xfrm>
            <a:off x="4401501" y="3274192"/>
            <a:ext cx="2701035" cy="866936"/>
          </a:xfrm>
          <a:prstGeom prst="horizontalScroll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/>
              <a:t>اسماً مجروراً</a:t>
            </a:r>
          </a:p>
        </p:txBody>
      </p:sp>
      <p:sp>
        <p:nvSpPr>
          <p:cNvPr id="17" name="موجة 16">
            <a:extLst>
              <a:ext uri="{FF2B5EF4-FFF2-40B4-BE49-F238E27FC236}">
                <a16:creationId xmlns:a16="http://schemas.microsoft.com/office/drawing/2014/main" id="{A1D98BFD-5E69-4B8C-A922-C6B7996E9319}"/>
              </a:ext>
            </a:extLst>
          </p:cNvPr>
          <p:cNvSpPr/>
          <p:nvPr/>
        </p:nvSpPr>
        <p:spPr>
          <a:xfrm>
            <a:off x="3458042" y="4799536"/>
            <a:ext cx="2227916" cy="1326628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الكسرة</a:t>
            </a:r>
            <a:endParaRPr lang="ar-SY" b="1" dirty="0">
              <a:solidFill>
                <a:schemeClr val="tx1"/>
              </a:solidFill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C84AE7C2-0640-4DAD-9CE3-7E9F1DD5F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95" y="1159333"/>
            <a:ext cx="2552700" cy="310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705"/>
            <a:ext cx="8072203" cy="65956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SY" sz="3600" dirty="0"/>
              <a:t>الأنشطة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274"/>
            <a:ext cx="8229600" cy="5016890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 </a:t>
            </a:r>
            <a:r>
              <a:rPr lang="ar-SY" sz="2800" dirty="0"/>
              <a:t>اقرأ الجمل الآتية منتبهاً للكلمة التي وُضع تحتها خط , ثم أجب :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400" dirty="0"/>
              <a:t> - المحتلُ يطمعُ </a:t>
            </a:r>
            <a:r>
              <a:rPr lang="ar-SY" sz="2400" u="sng" dirty="0">
                <a:solidFill>
                  <a:srgbClr val="FF0000"/>
                </a:solidFill>
              </a:rPr>
              <a:t>بخيراتِ</a:t>
            </a:r>
            <a:r>
              <a:rPr lang="ar-SY" sz="2400" dirty="0"/>
              <a:t> بلادنا .</a:t>
            </a:r>
          </a:p>
          <a:p>
            <a:pPr marL="0" indent="0" algn="r">
              <a:buNone/>
            </a:pPr>
            <a:r>
              <a:rPr lang="ar-SY" sz="2400" dirty="0"/>
              <a:t>  - لكن شمس الجولانِ مُلتهبة </a:t>
            </a:r>
            <a:r>
              <a:rPr lang="ar-SY" sz="2400" u="sng" dirty="0">
                <a:solidFill>
                  <a:srgbClr val="FF0000"/>
                </a:solidFill>
              </a:rPr>
              <a:t>كمشاعرِ</a:t>
            </a:r>
            <a:r>
              <a:rPr lang="ar-SY" sz="2400" dirty="0"/>
              <a:t> أهلها .</a:t>
            </a:r>
          </a:p>
          <a:p>
            <a:pPr marL="0" indent="0" algn="r">
              <a:buNone/>
            </a:pPr>
            <a:r>
              <a:rPr lang="ar-SY" sz="2400" dirty="0"/>
              <a:t>  - الزيتون يرمزُ </a:t>
            </a:r>
            <a:r>
              <a:rPr lang="ar-SY" sz="2400" u="sng" dirty="0">
                <a:solidFill>
                  <a:srgbClr val="FF0000"/>
                </a:solidFill>
              </a:rPr>
              <a:t>للسلامِ</a:t>
            </a:r>
            <a:r>
              <a:rPr lang="ar-SY" sz="2400" dirty="0"/>
              <a:t> .</a:t>
            </a:r>
          </a:p>
          <a:p>
            <a:pPr marL="0" indent="0" algn="r">
              <a:buNone/>
            </a:pPr>
            <a:r>
              <a:rPr lang="ar-SY" sz="2400" dirty="0"/>
              <a:t> </a:t>
            </a:r>
            <a:r>
              <a:rPr lang="en-US" sz="2400" dirty="0"/>
              <a:t> </a:t>
            </a:r>
            <a:r>
              <a:rPr lang="ar-SY" sz="2400" dirty="0"/>
              <a:t>      ما الحرفُ الذي اتصل بكل من الكلمات (خيرات – مشاعر - السلام)</a:t>
            </a:r>
          </a:p>
          <a:p>
            <a:pPr marL="0" indent="0" algn="r">
              <a:buNone/>
            </a:pPr>
            <a:r>
              <a:rPr lang="ar-SY" sz="2400" dirty="0"/>
              <a:t>   </a:t>
            </a:r>
            <a:endParaRPr lang="en-US" sz="2400" dirty="0"/>
          </a:p>
          <a:p>
            <a:pPr marL="0" indent="0" algn="r">
              <a:buNone/>
            </a:pPr>
            <a:r>
              <a:rPr lang="en-US" sz="2400" dirty="0"/>
              <a:t>  </a:t>
            </a:r>
            <a:r>
              <a:rPr lang="ar-SY" sz="2400" dirty="0"/>
              <a:t>      ما حركة آخر كل منها ؟ </a:t>
            </a:r>
          </a:p>
          <a:p>
            <a:pPr marL="0" indent="0" algn="r">
              <a:buNone/>
            </a:pPr>
            <a:endParaRPr lang="ar-SY" sz="2400" dirty="0"/>
          </a:p>
          <a:p>
            <a:pPr marL="0" indent="0" algn="r">
              <a:buNone/>
            </a:pPr>
            <a:r>
              <a:rPr lang="ar-SY" sz="2400" dirty="0"/>
              <a:t>                    </a:t>
            </a:r>
            <a:r>
              <a:rPr lang="ar-SY" sz="2200" b="1" dirty="0"/>
              <a:t>ماذا نسمي كلاً من الأحرفِ(</a:t>
            </a:r>
            <a:r>
              <a:rPr lang="ar-SY" sz="2200" b="1"/>
              <a:t>اللام-الكاف-الباء)؟</a:t>
            </a:r>
            <a:endParaRPr lang="ar-SY" sz="2200" b="1" dirty="0"/>
          </a:p>
        </p:txBody>
      </p:sp>
      <p:sp>
        <p:nvSpPr>
          <p:cNvPr id="4" name="نجمة: 8 نقاط 3">
            <a:extLst>
              <a:ext uri="{FF2B5EF4-FFF2-40B4-BE49-F238E27FC236}">
                <a16:creationId xmlns:a16="http://schemas.microsoft.com/office/drawing/2014/main" id="{4D57305C-7E08-4A5E-B700-06E62DD871FB}"/>
              </a:ext>
            </a:extLst>
          </p:cNvPr>
          <p:cNvSpPr/>
          <p:nvPr/>
        </p:nvSpPr>
        <p:spPr>
          <a:xfrm>
            <a:off x="3732550" y="3537679"/>
            <a:ext cx="1049311" cy="419724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الباء</a:t>
            </a:r>
          </a:p>
        </p:txBody>
      </p:sp>
      <p:sp>
        <p:nvSpPr>
          <p:cNvPr id="5" name="نجمة: 8 نقاط 4">
            <a:extLst>
              <a:ext uri="{FF2B5EF4-FFF2-40B4-BE49-F238E27FC236}">
                <a16:creationId xmlns:a16="http://schemas.microsoft.com/office/drawing/2014/main" id="{39966C17-4155-4CC9-BADD-28C15E20FF58}"/>
              </a:ext>
            </a:extLst>
          </p:cNvPr>
          <p:cNvSpPr/>
          <p:nvPr/>
        </p:nvSpPr>
        <p:spPr>
          <a:xfrm>
            <a:off x="1489028" y="3507698"/>
            <a:ext cx="1049311" cy="419724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اللام</a:t>
            </a:r>
          </a:p>
        </p:txBody>
      </p:sp>
      <p:sp>
        <p:nvSpPr>
          <p:cNvPr id="6" name="نجمة: 8 نقاط 5">
            <a:extLst>
              <a:ext uri="{FF2B5EF4-FFF2-40B4-BE49-F238E27FC236}">
                <a16:creationId xmlns:a16="http://schemas.microsoft.com/office/drawing/2014/main" id="{BC9E8720-F716-4998-9432-37728EAD1DEF}"/>
              </a:ext>
            </a:extLst>
          </p:cNvPr>
          <p:cNvSpPr/>
          <p:nvPr/>
        </p:nvSpPr>
        <p:spPr>
          <a:xfrm>
            <a:off x="2610789" y="3537679"/>
            <a:ext cx="1049311" cy="419724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الكاف</a:t>
            </a:r>
          </a:p>
        </p:txBody>
      </p:sp>
      <p:sp>
        <p:nvSpPr>
          <p:cNvPr id="7" name="مخطط انسيابي: رابط 6">
            <a:extLst>
              <a:ext uri="{FF2B5EF4-FFF2-40B4-BE49-F238E27FC236}">
                <a16:creationId xmlns:a16="http://schemas.microsoft.com/office/drawing/2014/main" id="{7ED48E42-999B-40E3-9EBA-DA38F505EF90}"/>
              </a:ext>
            </a:extLst>
          </p:cNvPr>
          <p:cNvSpPr/>
          <p:nvPr/>
        </p:nvSpPr>
        <p:spPr>
          <a:xfrm>
            <a:off x="8214610" y="3087975"/>
            <a:ext cx="314793" cy="341026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/>
              <a:t>1</a:t>
            </a:r>
          </a:p>
        </p:txBody>
      </p:sp>
      <p:sp>
        <p:nvSpPr>
          <p:cNvPr id="10" name="مخطط انسيابي: رابط 9">
            <a:extLst>
              <a:ext uri="{FF2B5EF4-FFF2-40B4-BE49-F238E27FC236}">
                <a16:creationId xmlns:a16="http://schemas.microsoft.com/office/drawing/2014/main" id="{53A22A15-8F5E-460F-BB48-DD99E677BA90}"/>
              </a:ext>
            </a:extLst>
          </p:cNvPr>
          <p:cNvSpPr/>
          <p:nvPr/>
        </p:nvSpPr>
        <p:spPr>
          <a:xfrm>
            <a:off x="8154649" y="3957403"/>
            <a:ext cx="314793" cy="341026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/>
              <a:t>2</a:t>
            </a:r>
          </a:p>
        </p:txBody>
      </p:sp>
      <p:sp>
        <p:nvSpPr>
          <p:cNvPr id="11" name="مخطط انسيابي: رابط 10">
            <a:extLst>
              <a:ext uri="{FF2B5EF4-FFF2-40B4-BE49-F238E27FC236}">
                <a16:creationId xmlns:a16="http://schemas.microsoft.com/office/drawing/2014/main" id="{EDD870A0-79D6-437A-975D-B1AA2B2F8F26}"/>
              </a:ext>
            </a:extLst>
          </p:cNvPr>
          <p:cNvSpPr/>
          <p:nvPr/>
        </p:nvSpPr>
        <p:spPr>
          <a:xfrm>
            <a:off x="6995410" y="4906781"/>
            <a:ext cx="314793" cy="341026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/>
              <a:t>3</a:t>
            </a:r>
          </a:p>
        </p:txBody>
      </p:sp>
      <p:sp>
        <p:nvSpPr>
          <p:cNvPr id="13" name="سحابة 12">
            <a:extLst>
              <a:ext uri="{FF2B5EF4-FFF2-40B4-BE49-F238E27FC236}">
                <a16:creationId xmlns:a16="http://schemas.microsoft.com/office/drawing/2014/main" id="{25EB4E22-8488-4B4B-9285-762E5B14DDFA}"/>
              </a:ext>
            </a:extLst>
          </p:cNvPr>
          <p:cNvSpPr/>
          <p:nvPr/>
        </p:nvSpPr>
        <p:spPr>
          <a:xfrm>
            <a:off x="3732550" y="4298429"/>
            <a:ext cx="1798820" cy="41972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الكسرة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14" name="تمرير: أفقي 13">
            <a:extLst>
              <a:ext uri="{FF2B5EF4-FFF2-40B4-BE49-F238E27FC236}">
                <a16:creationId xmlns:a16="http://schemas.microsoft.com/office/drawing/2014/main" id="{8D6522DF-D880-4CC8-8A42-867CE99175D0}"/>
              </a:ext>
            </a:extLst>
          </p:cNvPr>
          <p:cNvSpPr/>
          <p:nvPr/>
        </p:nvSpPr>
        <p:spPr>
          <a:xfrm>
            <a:off x="3267856" y="5247807"/>
            <a:ext cx="3222885" cy="878357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حروف جر متصلة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706"/>
            <a:ext cx="8087193" cy="567645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/>
              <a:t>نلاحظ من خلال ما سبق :</a:t>
            </a:r>
          </a:p>
          <a:p>
            <a:pPr marL="0" indent="0" algn="r">
              <a:buNone/>
            </a:pPr>
            <a:r>
              <a:rPr lang="ar-SY" sz="2800" dirty="0"/>
              <a:t>1- أسمي حرفَ ( الكافِ – اللامِ – الباءِ ) المتصل بالاسم حرفَ جر .</a:t>
            </a:r>
            <a:endParaRPr lang="en-US" sz="2800" dirty="0"/>
          </a:p>
          <a:p>
            <a:pPr marL="0" indent="0" algn="r">
              <a:buNone/>
            </a:pPr>
            <a:r>
              <a:rPr lang="en-US" sz="2800" dirty="0"/>
              <a:t> </a:t>
            </a:r>
            <a:r>
              <a:rPr lang="ar-SY" sz="2800" dirty="0"/>
              <a:t>2- حركةُ آخرِ الاسمِ المجرورِ الكسرةُ .</a:t>
            </a:r>
          </a:p>
          <a:p>
            <a:pPr marL="0" indent="0" algn="r">
              <a:buNone/>
            </a:pPr>
            <a:r>
              <a:rPr lang="ar-SY" sz="2800" dirty="0"/>
              <a:t>اقرأ ثم املأ الجدول بالمطلوب .</a:t>
            </a:r>
          </a:p>
          <a:p>
            <a:pPr marL="0" indent="0" algn="r">
              <a:buNone/>
            </a:pPr>
            <a:r>
              <a:rPr lang="ar-SY" sz="2800" dirty="0"/>
              <a:t>تعمل اللجنة الدولية </a:t>
            </a:r>
            <a:r>
              <a:rPr lang="ar-SY" sz="2800" dirty="0">
                <a:solidFill>
                  <a:srgbClr val="FF0000"/>
                </a:solidFill>
              </a:rPr>
              <a:t>للصليبِ</a:t>
            </a:r>
            <a:r>
              <a:rPr lang="ar-SY" sz="2800" dirty="0"/>
              <a:t> الأحمر </a:t>
            </a:r>
            <a:r>
              <a:rPr lang="ar-SY" sz="2800" dirty="0">
                <a:solidFill>
                  <a:srgbClr val="FF0000"/>
                </a:solidFill>
              </a:rPr>
              <a:t>في المجالِ </a:t>
            </a:r>
            <a:r>
              <a:rPr lang="ar-SY" sz="2800" dirty="0"/>
              <a:t>الإنساني .</a:t>
            </a:r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endParaRPr lang="en-US" sz="2800" dirty="0"/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6F0A8488-4FDF-4D3A-A565-C8EBE7B000FE}"/>
              </a:ext>
            </a:extLst>
          </p:cNvPr>
          <p:cNvCxnSpPr/>
          <p:nvPr/>
        </p:nvCxnSpPr>
        <p:spPr>
          <a:xfrm flipH="1">
            <a:off x="457200" y="2038662"/>
            <a:ext cx="808719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D43F0B64-CD96-4BD3-B5FD-DFB208DEA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266864"/>
              </p:ext>
            </p:extLst>
          </p:nvPr>
        </p:nvGraphicFramePr>
        <p:xfrm>
          <a:off x="719527" y="2998036"/>
          <a:ext cx="7225260" cy="160394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408420">
                  <a:extLst>
                    <a:ext uri="{9D8B030D-6E8A-4147-A177-3AD203B41FA5}">
                      <a16:colId xmlns:a16="http://schemas.microsoft.com/office/drawing/2014/main" val="4151934538"/>
                    </a:ext>
                  </a:extLst>
                </a:gridCol>
                <a:gridCol w="2408420">
                  <a:extLst>
                    <a:ext uri="{9D8B030D-6E8A-4147-A177-3AD203B41FA5}">
                      <a16:colId xmlns:a16="http://schemas.microsoft.com/office/drawing/2014/main" val="357918420"/>
                    </a:ext>
                  </a:extLst>
                </a:gridCol>
                <a:gridCol w="2408420">
                  <a:extLst>
                    <a:ext uri="{9D8B030D-6E8A-4147-A177-3AD203B41FA5}">
                      <a16:colId xmlns:a16="http://schemas.microsoft.com/office/drawing/2014/main" val="2712023278"/>
                    </a:ext>
                  </a:extLst>
                </a:gridCol>
              </a:tblGrid>
              <a:tr h="534648">
                <a:tc>
                  <a:txBody>
                    <a:bodyPr/>
                    <a:lstStyle/>
                    <a:p>
                      <a:pPr algn="ctr" rtl="1"/>
                      <a:r>
                        <a:rPr lang="ar-SY" sz="2400" dirty="0"/>
                        <a:t>حرف الجر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dirty="0"/>
                        <a:t>الاسم المجرور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dirty="0"/>
                        <a:t>علامة جره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517059"/>
                  </a:ext>
                </a:extLst>
              </a:tr>
              <a:tr h="534648">
                <a:tc>
                  <a:txBody>
                    <a:bodyPr/>
                    <a:lstStyle/>
                    <a:p>
                      <a:pPr algn="ctr" rtl="1"/>
                      <a:r>
                        <a:rPr lang="ar-SY" sz="2400" dirty="0"/>
                        <a:t>اللام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dirty="0"/>
                        <a:t>الصليبِ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dirty="0"/>
                        <a:t>الكسرة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12896"/>
                  </a:ext>
                </a:extLst>
              </a:tr>
              <a:tr h="534648">
                <a:tc>
                  <a:txBody>
                    <a:bodyPr/>
                    <a:lstStyle/>
                    <a:p>
                      <a:pPr algn="ctr" rtl="1"/>
                      <a:r>
                        <a:rPr lang="ar-SY" sz="2400" dirty="0"/>
                        <a:t>في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dirty="0"/>
                        <a:t>المجالِ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dirty="0"/>
                        <a:t>الكسرة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535032"/>
                  </a:ext>
                </a:extLst>
              </a:tr>
            </a:tbl>
          </a:graphicData>
        </a:graphic>
      </p:graphicFrame>
      <p:pic>
        <p:nvPicPr>
          <p:cNvPr id="9" name="صورة 8">
            <a:extLst>
              <a:ext uri="{FF2B5EF4-FFF2-40B4-BE49-F238E27FC236}">
                <a16:creationId xmlns:a16="http://schemas.microsoft.com/office/drawing/2014/main" id="{408059C7-2CEC-4382-B609-83B93BFB5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836" y="4804349"/>
            <a:ext cx="3612630" cy="160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716"/>
            <a:ext cx="8087193" cy="569144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400" dirty="0"/>
              <a:t>   </a:t>
            </a:r>
          </a:p>
          <a:p>
            <a:pPr marL="0" indent="0" algn="r">
              <a:buNone/>
            </a:pPr>
            <a:r>
              <a:rPr lang="ar-SY" sz="2400" dirty="0"/>
              <a:t>   أعرب الاسمَ المجرورَ في الجملة الآتية ( يرمزُ الزيتونُ </a:t>
            </a:r>
            <a:r>
              <a:rPr lang="ar-SY" sz="2400" dirty="0">
                <a:solidFill>
                  <a:srgbClr val="00B050"/>
                </a:solidFill>
              </a:rPr>
              <a:t>للسلامِ </a:t>
            </a:r>
            <a:r>
              <a:rPr lang="ar-SY" sz="2400" dirty="0"/>
              <a:t>) وفق النموذجِ :</a:t>
            </a:r>
          </a:p>
          <a:p>
            <a:pPr marL="0" indent="0" algn="r">
              <a:buNone/>
            </a:pPr>
            <a:r>
              <a:rPr lang="ar-SY" sz="2400" dirty="0"/>
              <a:t>  يطمعُ المحتلُ </a:t>
            </a:r>
            <a:r>
              <a:rPr lang="ar-SY" sz="2400" dirty="0">
                <a:solidFill>
                  <a:srgbClr val="00B050"/>
                </a:solidFill>
              </a:rPr>
              <a:t>بالخيراتِ</a:t>
            </a:r>
          </a:p>
          <a:p>
            <a:pPr marL="0" indent="0" algn="r">
              <a:buNone/>
            </a:pPr>
            <a:r>
              <a:rPr lang="ar-SY" sz="2400" dirty="0">
                <a:solidFill>
                  <a:srgbClr val="00B050"/>
                </a:solidFill>
              </a:rPr>
              <a:t>  الباء : حرف جر .</a:t>
            </a:r>
          </a:p>
          <a:p>
            <a:pPr marL="0" indent="0" algn="r">
              <a:buNone/>
            </a:pPr>
            <a:r>
              <a:rPr lang="ar-SY" sz="2400" dirty="0">
                <a:solidFill>
                  <a:srgbClr val="00B050"/>
                </a:solidFill>
              </a:rPr>
              <a:t>الخيراتِ : اسمٌ مجرورٌ بحرفِ الجرِ وعلامة جره الكسرةُ الظاهرة على آخرهِ .</a:t>
            </a:r>
          </a:p>
          <a:p>
            <a:pPr marL="0" indent="0" algn="r">
              <a:buNone/>
            </a:pPr>
            <a:endParaRPr lang="ar-SY" sz="2400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ar-SY" sz="2400" dirty="0">
                <a:solidFill>
                  <a:srgbClr val="00B050"/>
                </a:solidFill>
              </a:rPr>
              <a:t>                        - </a:t>
            </a:r>
            <a:r>
              <a:rPr lang="ar-SY" sz="2400" dirty="0"/>
              <a:t>( يرمز الزيتون </a:t>
            </a:r>
            <a:r>
              <a:rPr lang="ar-SY" sz="2400" dirty="0">
                <a:solidFill>
                  <a:srgbClr val="00B050"/>
                </a:solidFill>
              </a:rPr>
              <a:t>للسلامِ </a:t>
            </a:r>
            <a:r>
              <a:rPr lang="ar-SY" sz="2400" dirty="0"/>
              <a:t>)</a:t>
            </a:r>
          </a:p>
          <a:p>
            <a:pPr marL="0" indent="0" algn="r">
              <a:buNone/>
            </a:pPr>
            <a:r>
              <a:rPr lang="ar-SY" sz="2400" dirty="0">
                <a:solidFill>
                  <a:srgbClr val="00B050"/>
                </a:solidFill>
              </a:rPr>
              <a:t>                      اللام : حرف جر .</a:t>
            </a:r>
          </a:p>
          <a:p>
            <a:pPr marL="0" indent="0" algn="r">
              <a:buNone/>
            </a:pPr>
            <a:r>
              <a:rPr lang="ar-SY" sz="2400" dirty="0">
                <a:solidFill>
                  <a:srgbClr val="00B050"/>
                </a:solidFill>
              </a:rPr>
              <a:t>                      السلامِ : اسمٌ مجرورٌ بحرفِ الجرِ وعلامة </a:t>
            </a:r>
            <a:r>
              <a:rPr lang="ar-SY" sz="2400">
                <a:solidFill>
                  <a:srgbClr val="00B050"/>
                </a:solidFill>
              </a:rPr>
              <a:t>جره الكسرةُ</a:t>
            </a:r>
            <a:endParaRPr lang="ar-SY" sz="2400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ar-SY" sz="2400" dirty="0">
                <a:solidFill>
                  <a:srgbClr val="00B050"/>
                </a:solidFill>
              </a:rPr>
              <a:t>                                الظاهرةُ على آخرهِ.</a:t>
            </a:r>
          </a:p>
          <a:p>
            <a:pPr marL="0" indent="0" algn="r">
              <a:buNone/>
            </a:pP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نجمة: 8 نقاط 3">
            <a:extLst>
              <a:ext uri="{FF2B5EF4-FFF2-40B4-BE49-F238E27FC236}">
                <a16:creationId xmlns:a16="http://schemas.microsoft.com/office/drawing/2014/main" id="{8110FD07-65D7-44BF-AD66-FC960546DE67}"/>
              </a:ext>
            </a:extLst>
          </p:cNvPr>
          <p:cNvSpPr/>
          <p:nvPr/>
        </p:nvSpPr>
        <p:spPr>
          <a:xfrm>
            <a:off x="6550702" y="2825114"/>
            <a:ext cx="1708878" cy="910652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200" dirty="0"/>
              <a:t>الحل</a:t>
            </a:r>
            <a:endParaRPr lang="ar-SY" dirty="0"/>
          </a:p>
        </p:txBody>
      </p:sp>
      <p:sp>
        <p:nvSpPr>
          <p:cNvPr id="5" name="انفجار: 8 نقاط 4">
            <a:extLst>
              <a:ext uri="{FF2B5EF4-FFF2-40B4-BE49-F238E27FC236}">
                <a16:creationId xmlns:a16="http://schemas.microsoft.com/office/drawing/2014/main" id="{ED8CBA8C-2662-45EE-AACB-2E6D5B370BF8}"/>
              </a:ext>
            </a:extLst>
          </p:cNvPr>
          <p:cNvSpPr/>
          <p:nvPr/>
        </p:nvSpPr>
        <p:spPr>
          <a:xfrm>
            <a:off x="8259580" y="959369"/>
            <a:ext cx="284813" cy="404735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696"/>
            <a:ext cx="8087193" cy="566146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400" dirty="0"/>
              <a:t>  إلى هنا نكون قد انتهينا من درسنا لهذا اليوم تعالوا لنتذكرَ ما تعلمنا :</a:t>
            </a:r>
          </a:p>
          <a:p>
            <a:pPr marL="0" indent="0" algn="r">
              <a:buNone/>
            </a:pPr>
            <a:r>
              <a:rPr lang="ar-SY" sz="2400" dirty="0"/>
              <a:t>1- تعلمنا أن حروف الجر قسمان , متصلةٌ بالاسم ومنفصلةٌ عن الاسم.</a:t>
            </a:r>
          </a:p>
          <a:p>
            <a:pPr marL="0" indent="0" algn="r">
              <a:buNone/>
            </a:pPr>
            <a:endParaRPr lang="ar-SY" sz="2400" dirty="0"/>
          </a:p>
          <a:p>
            <a:pPr marL="0" indent="0" algn="r">
              <a:buNone/>
            </a:pPr>
            <a:endParaRPr lang="ar-SY" sz="2400" dirty="0"/>
          </a:p>
          <a:p>
            <a:pPr marL="0" indent="0" algn="r">
              <a:buNone/>
            </a:pPr>
            <a:endParaRPr lang="ar-SY" sz="2400" dirty="0"/>
          </a:p>
          <a:p>
            <a:pPr marL="0" indent="0" algn="r">
              <a:buNone/>
            </a:pPr>
            <a:r>
              <a:rPr lang="ar-SY" sz="2400" dirty="0"/>
              <a:t>2- حروف الجر المتصلة بالاسم هي ( الباءُ – الكافُ – اللامُ ).</a:t>
            </a:r>
          </a:p>
          <a:p>
            <a:pPr marL="0" indent="0" algn="r">
              <a:buNone/>
            </a:pPr>
            <a:r>
              <a:rPr lang="ar-SY" sz="2400" dirty="0"/>
              <a:t>3- يُسمى الاسم بعد حرف الجر اسماً مجروراً .</a:t>
            </a:r>
          </a:p>
          <a:p>
            <a:pPr marL="0" indent="0" algn="r">
              <a:buNone/>
            </a:pPr>
            <a:r>
              <a:rPr lang="ar-SY" sz="2400" dirty="0"/>
              <a:t>4- حركةُ الاسم ِالمجرورِ الكسرةُ . </a:t>
            </a:r>
          </a:p>
          <a:p>
            <a:pPr marL="0" indent="0" algn="r">
              <a:buNone/>
            </a:pPr>
            <a:endParaRPr lang="en-US" sz="2400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73D698D-3AED-432A-A893-02A6A8D91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15" y="1361273"/>
            <a:ext cx="6685612" cy="122621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5836AD4-3C3A-4505-B150-BA546E21C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254" y="4091654"/>
            <a:ext cx="5018582" cy="217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5312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131</TotalTime>
  <Words>320</Words>
  <Application>Microsoft Office PowerPoint</Application>
  <PresentationFormat>عرض على الشاشة (4:3)</PresentationFormat>
  <Paragraphs>67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9" baseType="lpstr">
      <vt:lpstr>Arial</vt:lpstr>
      <vt:lpstr>Calibri</vt:lpstr>
      <vt:lpstr>school</vt:lpstr>
      <vt:lpstr>تدريب لغوي حروف الجر المتصلة بالاسم</vt:lpstr>
      <vt:lpstr>طلابي الأعزاء هدفنا لهذا الدرس أن تقرؤوا الجمل منتبهين للحروف المتصلة بالأسماء .</vt:lpstr>
      <vt:lpstr>الأنشطة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19</cp:revision>
  <dcterms:created xsi:type="dcterms:W3CDTF">2020-05-02T02:36:07Z</dcterms:created>
  <dcterms:modified xsi:type="dcterms:W3CDTF">2020-06-01T08:08:45Z</dcterms:modified>
</cp:coreProperties>
</file>