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عازف القيثارة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85" y="509666"/>
            <a:ext cx="8019738" cy="65956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Y" sz="2800"/>
              <a:t>عزيزي </a:t>
            </a:r>
            <a:r>
              <a:rPr lang="ar-SY" sz="2800" dirty="0"/>
              <a:t>التلميذ هدفنا لهذا اليوم أن تقرأ النص قراءة </a:t>
            </a:r>
            <a:r>
              <a:rPr lang="ar-SY" sz="2800"/>
              <a:t>سليمة معبرة </a:t>
            </a:r>
            <a:r>
              <a:rPr lang="ar-SY" sz="2800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34"/>
            <a:ext cx="8229600" cy="495693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تعال نتذكر بعض المعلومات السابقة :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ar-SY" dirty="0"/>
              <a:t> ماذا كان عنوان درسنا السابق ؟</a:t>
            </a:r>
          </a:p>
          <a:p>
            <a:pPr marL="0" indent="0" algn="r">
              <a:buNone/>
            </a:pPr>
            <a:r>
              <a:rPr lang="ar-SY" dirty="0"/>
              <a:t> في أي محافظة تقع مدينة شهبا ؟</a:t>
            </a:r>
          </a:p>
          <a:p>
            <a:pPr marL="0" indent="0" algn="r">
              <a:buNone/>
            </a:pPr>
            <a:r>
              <a:rPr lang="ar-SY" dirty="0"/>
              <a:t> هل تحب الموسيقى ؟ ما رأيك بالقيثارة ؟</a:t>
            </a:r>
          </a:p>
          <a:p>
            <a:pPr marL="0" indent="0" algn="r">
              <a:buNone/>
            </a:pPr>
            <a:r>
              <a:rPr lang="ar-SY" dirty="0"/>
              <a:t>.......................................................................</a:t>
            </a:r>
            <a:endParaRPr lang="en-US" dirty="0"/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id="{61E0A7CC-84E8-4293-B00F-BBC281E7073D}"/>
              </a:ext>
            </a:extLst>
          </p:cNvPr>
          <p:cNvSpPr/>
          <p:nvPr/>
        </p:nvSpPr>
        <p:spPr>
          <a:xfrm>
            <a:off x="1184223" y="1723869"/>
            <a:ext cx="2893102" cy="539646"/>
          </a:xfrm>
          <a:prstGeom prst="clou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الديك الطائر</a:t>
            </a:r>
          </a:p>
        </p:txBody>
      </p:sp>
      <p:sp>
        <p:nvSpPr>
          <p:cNvPr id="5" name="سحابة 4">
            <a:extLst>
              <a:ext uri="{FF2B5EF4-FFF2-40B4-BE49-F238E27FC236}">
                <a16:creationId xmlns:a16="http://schemas.microsoft.com/office/drawing/2014/main" id="{6C16DF45-681B-4D1B-BBDF-1D7F9B2DD2EB}"/>
              </a:ext>
            </a:extLst>
          </p:cNvPr>
          <p:cNvSpPr/>
          <p:nvPr/>
        </p:nvSpPr>
        <p:spPr>
          <a:xfrm>
            <a:off x="1184223" y="2413416"/>
            <a:ext cx="2893102" cy="539646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السويداء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978E26A-906F-429C-91C6-2470986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69" y="4287838"/>
            <a:ext cx="1814513" cy="18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D65FFDB-6C9C-422F-83FA-1581BF249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726" y="419726"/>
            <a:ext cx="8178130" cy="4332156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30B5E05-7D5D-4323-9088-6513A0A7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66" y="4751883"/>
            <a:ext cx="1559596" cy="16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D375AF8-71F9-40C3-8DC8-49B07322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705" y="419725"/>
            <a:ext cx="7629993" cy="4317167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311CB09-868F-41C4-8275-147339C2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39" y="4093431"/>
            <a:ext cx="3515271" cy="20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8E2B013-5B75-480A-80EC-8E4B0D6E7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705" y="524656"/>
            <a:ext cx="8109678" cy="4167265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DEE5ED1-08AE-45D3-B448-6271E10FE79D}"/>
              </a:ext>
            </a:extLst>
          </p:cNvPr>
          <p:cNvSpPr txBox="1"/>
          <p:nvPr/>
        </p:nvSpPr>
        <p:spPr>
          <a:xfrm>
            <a:off x="2728210" y="4916774"/>
            <a:ext cx="407732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/>
              <a:t>المفردات الجديدة </a:t>
            </a:r>
            <a:endParaRPr lang="en-US" sz="2000" b="1" dirty="0"/>
          </a:p>
          <a:p>
            <a:pPr algn="r"/>
            <a:r>
              <a:rPr lang="ar-SY" sz="2000" b="1" dirty="0"/>
              <a:t>الأسطوري : الخيالي الذي لا أصل له .</a:t>
            </a:r>
          </a:p>
          <a:p>
            <a:pPr algn="r"/>
            <a:r>
              <a:rPr lang="ar-SY" sz="2000" b="1" dirty="0"/>
              <a:t>أرجوانية : حمراء </a:t>
            </a:r>
            <a:r>
              <a:rPr lang="ar-SY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666"/>
            <a:ext cx="8102184" cy="5846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Y" sz="3600" dirty="0"/>
              <a:t>اختر الإجابة الصحيحة مما يأتي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282"/>
            <a:ext cx="8229600" cy="5031881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800" dirty="0"/>
              <a:t>يضعُ </a:t>
            </a:r>
            <a:r>
              <a:rPr lang="ar-SY" sz="2800" dirty="0" err="1"/>
              <a:t>أورفيوسُ</a:t>
            </a:r>
            <a:r>
              <a:rPr lang="ar-SY" sz="2800" dirty="0"/>
              <a:t> على رأسه قبعة </a:t>
            </a:r>
            <a:r>
              <a:rPr lang="ar-SY" sz="2800" dirty="0">
                <a:solidFill>
                  <a:srgbClr val="FF0000"/>
                </a:solidFill>
              </a:rPr>
              <a:t>أرجوانية</a:t>
            </a:r>
            <a:r>
              <a:rPr lang="ar-SY" sz="2800" dirty="0"/>
              <a:t> اللون , تعني بالعربية .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800" dirty="0"/>
              <a:t>في المتحف أربع لوحات </a:t>
            </a:r>
            <a:r>
              <a:rPr lang="ar-SY" sz="2800" dirty="0">
                <a:solidFill>
                  <a:schemeClr val="accent6">
                    <a:lumMod val="50000"/>
                  </a:schemeClr>
                </a:solidFill>
              </a:rPr>
              <a:t>أثرية</a:t>
            </a:r>
            <a:r>
              <a:rPr lang="ar-SY" sz="2800" dirty="0"/>
              <a:t> سليمة ضدها .</a:t>
            </a:r>
          </a:p>
          <a:p>
            <a:pPr marL="0" indent="0" algn="r">
              <a:buNone/>
            </a:pPr>
            <a:r>
              <a:rPr lang="ar-SY" sz="2800" dirty="0"/>
              <a:t>  </a:t>
            </a:r>
            <a:endParaRPr lang="en-US" sz="2800" dirty="0"/>
          </a:p>
          <a:p>
            <a:pPr marL="0" indent="0" algn="r">
              <a:buNone/>
            </a:pPr>
            <a:r>
              <a:rPr lang="ar-SY" sz="2800" dirty="0"/>
              <a:t>    عدد أوتار القيثارة .   </a:t>
            </a:r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  </a:t>
            </a:r>
            <a:r>
              <a:rPr lang="ar-SY" sz="2800" dirty="0"/>
              <a:t>  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DCC0690-AC40-4601-BDD0-5B0BC8804C28}"/>
              </a:ext>
            </a:extLst>
          </p:cNvPr>
          <p:cNvSpPr/>
          <p:nvPr/>
        </p:nvSpPr>
        <p:spPr>
          <a:xfrm>
            <a:off x="8289561" y="1244184"/>
            <a:ext cx="269823" cy="38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1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6F939B9-AB59-4713-955E-BF3A00BD6EFE}"/>
              </a:ext>
            </a:extLst>
          </p:cNvPr>
          <p:cNvSpPr/>
          <p:nvPr/>
        </p:nvSpPr>
        <p:spPr>
          <a:xfrm>
            <a:off x="6205928" y="1813810"/>
            <a:ext cx="1888761" cy="44970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زرقاء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2199712-1A57-4C96-A883-DCB17B64D5A8}"/>
              </a:ext>
            </a:extLst>
          </p:cNvPr>
          <p:cNvSpPr/>
          <p:nvPr/>
        </p:nvSpPr>
        <p:spPr>
          <a:xfrm>
            <a:off x="3867462" y="1813810"/>
            <a:ext cx="1948724" cy="44970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حمراء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18B5B09-96E2-410F-9F8C-F1D2AD1DD494}"/>
              </a:ext>
            </a:extLst>
          </p:cNvPr>
          <p:cNvSpPr/>
          <p:nvPr/>
        </p:nvSpPr>
        <p:spPr>
          <a:xfrm>
            <a:off x="1379092" y="1813810"/>
            <a:ext cx="1948724" cy="44970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صفراء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B3DC83C-C0E2-4C2C-A8AC-7D0FA56227C2}"/>
              </a:ext>
            </a:extLst>
          </p:cNvPr>
          <p:cNvSpPr/>
          <p:nvPr/>
        </p:nvSpPr>
        <p:spPr>
          <a:xfrm>
            <a:off x="8289561" y="2396018"/>
            <a:ext cx="269823" cy="38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2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B06984D-5D84-4BBB-85A7-A445E99F362B}"/>
              </a:ext>
            </a:extLst>
          </p:cNvPr>
          <p:cNvSpPr/>
          <p:nvPr/>
        </p:nvSpPr>
        <p:spPr>
          <a:xfrm>
            <a:off x="6205928" y="2833141"/>
            <a:ext cx="1888761" cy="4497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قديمة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97A7EA9-6C87-4234-9EF1-B50050612AEC}"/>
              </a:ext>
            </a:extLst>
          </p:cNvPr>
          <p:cNvSpPr/>
          <p:nvPr/>
        </p:nvSpPr>
        <p:spPr>
          <a:xfrm>
            <a:off x="3867462" y="2848131"/>
            <a:ext cx="1948724" cy="4497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جميلة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95E0C9E-B400-4476-8AB2-A676EB672052}"/>
              </a:ext>
            </a:extLst>
          </p:cNvPr>
          <p:cNvSpPr/>
          <p:nvPr/>
        </p:nvSpPr>
        <p:spPr>
          <a:xfrm>
            <a:off x="1461538" y="2785762"/>
            <a:ext cx="1948724" cy="46469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حديثة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D576EC5-8795-4A8B-9217-A8B5C1B27E67}"/>
              </a:ext>
            </a:extLst>
          </p:cNvPr>
          <p:cNvSpPr/>
          <p:nvPr/>
        </p:nvSpPr>
        <p:spPr>
          <a:xfrm>
            <a:off x="8289561" y="3429000"/>
            <a:ext cx="269823" cy="38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3</a:t>
            </a:r>
          </a:p>
        </p:txBody>
      </p:sp>
      <p:sp>
        <p:nvSpPr>
          <p:cNvPr id="16" name="تمرير: أفقي 15">
            <a:extLst>
              <a:ext uri="{FF2B5EF4-FFF2-40B4-BE49-F238E27FC236}">
                <a16:creationId xmlns:a16="http://schemas.microsoft.com/office/drawing/2014/main" id="{7FC49910-3689-4E3B-A234-66B1DD2BF9DF}"/>
              </a:ext>
            </a:extLst>
          </p:cNvPr>
          <p:cNvSpPr/>
          <p:nvPr/>
        </p:nvSpPr>
        <p:spPr>
          <a:xfrm>
            <a:off x="3327816" y="3835073"/>
            <a:ext cx="3043004" cy="759413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ستة عشر وتراً</a:t>
            </a:r>
          </a:p>
        </p:txBody>
      </p:sp>
      <p:sp>
        <p:nvSpPr>
          <p:cNvPr id="17" name="تمرير: أفقي 16">
            <a:extLst>
              <a:ext uri="{FF2B5EF4-FFF2-40B4-BE49-F238E27FC236}">
                <a16:creationId xmlns:a16="http://schemas.microsoft.com/office/drawing/2014/main" id="{99086576-7634-4AEF-852D-71BE43BE0BEF}"/>
              </a:ext>
            </a:extLst>
          </p:cNvPr>
          <p:cNvSpPr/>
          <p:nvPr/>
        </p:nvSpPr>
        <p:spPr>
          <a:xfrm>
            <a:off x="3327816" y="4752016"/>
            <a:ext cx="3043004" cy="759413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سبعة عشر وتراً</a:t>
            </a:r>
          </a:p>
        </p:txBody>
      </p:sp>
      <p:sp>
        <p:nvSpPr>
          <p:cNvPr id="18" name="تمرير: أفقي 17">
            <a:extLst>
              <a:ext uri="{FF2B5EF4-FFF2-40B4-BE49-F238E27FC236}">
                <a16:creationId xmlns:a16="http://schemas.microsoft.com/office/drawing/2014/main" id="{63C49D26-391C-43B1-843E-620EFE841CFF}"/>
              </a:ext>
            </a:extLst>
          </p:cNvPr>
          <p:cNvSpPr/>
          <p:nvPr/>
        </p:nvSpPr>
        <p:spPr>
          <a:xfrm>
            <a:off x="3327816" y="5576610"/>
            <a:ext cx="3043004" cy="759413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ثمانية عشر وتراً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656"/>
            <a:ext cx="8117174" cy="64457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تدريب لغوي ـــــــــــــــــــــــ الجملة الفعلية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4"/>
            <a:ext cx="8117174" cy="483701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ذكرنا سابقا أن الجملة تقسم إلى قسمين , هما :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وذكرنا أن الجملة الاسمية تتألف من مبتدأ وخبر .</a:t>
            </a:r>
          </a:p>
          <a:p>
            <a:pPr marL="0" indent="0" algn="r">
              <a:buNone/>
            </a:pPr>
            <a:r>
              <a:rPr lang="ar-SY" dirty="0"/>
              <a:t>السؤال الآن مم تتألف الجملة الفعلية ؟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0A61DA4-4CB5-4CD7-9BF2-17CA85F2C1AF}"/>
              </a:ext>
            </a:extLst>
          </p:cNvPr>
          <p:cNvSpPr/>
          <p:nvPr/>
        </p:nvSpPr>
        <p:spPr>
          <a:xfrm>
            <a:off x="5741233" y="1813811"/>
            <a:ext cx="2203554" cy="64457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الجملة الاسمية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10EA0F9-46E2-4670-B3A2-D353FBA6A43F}"/>
              </a:ext>
            </a:extLst>
          </p:cNvPr>
          <p:cNvSpPr/>
          <p:nvPr/>
        </p:nvSpPr>
        <p:spPr>
          <a:xfrm>
            <a:off x="2338466" y="1813811"/>
            <a:ext cx="2413416" cy="64457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الجملة الفعلية</a:t>
            </a: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59E76C50-458F-4F17-9B72-754C7B749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31022"/>
              </p:ext>
            </p:extLst>
          </p:nvPr>
        </p:nvGraphicFramePr>
        <p:xfrm>
          <a:off x="747010" y="4062334"/>
          <a:ext cx="6096000" cy="50367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539035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45467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82724695"/>
                    </a:ext>
                  </a:extLst>
                </a:gridCol>
              </a:tblGrid>
              <a:tr h="50367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فعل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فاعل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>
                          <a:solidFill>
                            <a:schemeClr val="tx1"/>
                          </a:solidFill>
                        </a:rPr>
                        <a:t>مفعول به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58615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601E5900-9C86-4A06-91E7-7DE23689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988" y="4805596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26F7EE-6B46-43BA-B7DD-82788428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4695"/>
            <a:ext cx="8072203" cy="443708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لاحظ الجملة الآتية :</a:t>
            </a:r>
          </a:p>
          <a:p>
            <a:pPr marL="0" indent="0" algn="ctr">
              <a:buNone/>
            </a:pPr>
            <a:r>
              <a:rPr lang="ar-SY" sz="2800" dirty="0"/>
              <a:t>زارَ التلاميذُ مدينةَ شهبا</a:t>
            </a:r>
          </a:p>
          <a:p>
            <a:pPr marL="0" indent="0" algn="ctr">
              <a:buNone/>
            </a:pPr>
            <a:endParaRPr lang="ar-SY" sz="2800" dirty="0"/>
          </a:p>
          <a:p>
            <a:pPr marL="0" indent="0" algn="ct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ماذا نسمي هذه الجملة ؟ ولماذا ؟ </a:t>
            </a:r>
          </a:p>
          <a:p>
            <a:pPr marL="0" indent="0" algn="r">
              <a:buNone/>
            </a:pPr>
            <a:r>
              <a:rPr lang="ar-SY" sz="2800" dirty="0"/>
              <a:t>                  </a:t>
            </a:r>
          </a:p>
          <a:p>
            <a:pPr marL="0" indent="0" algn="ctr">
              <a:buNone/>
            </a:pPr>
            <a:endParaRPr lang="ar-SY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AE3505D-9015-4F64-8BD7-F166D3208E70}"/>
              </a:ext>
            </a:extLst>
          </p:cNvPr>
          <p:cNvSpPr/>
          <p:nvPr/>
        </p:nvSpPr>
        <p:spPr>
          <a:xfrm>
            <a:off x="5681272" y="1858779"/>
            <a:ext cx="1379096" cy="5696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فعل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9C130467-4F65-4BC7-B759-901692F67A3E}"/>
              </a:ext>
            </a:extLst>
          </p:cNvPr>
          <p:cNvCxnSpPr/>
          <p:nvPr/>
        </p:nvCxnSpPr>
        <p:spPr>
          <a:xfrm>
            <a:off x="5666282" y="1439056"/>
            <a:ext cx="209862" cy="31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3B28169-AD30-4C15-8014-BA892B973223}"/>
              </a:ext>
            </a:extLst>
          </p:cNvPr>
          <p:cNvSpPr/>
          <p:nvPr/>
        </p:nvSpPr>
        <p:spPr>
          <a:xfrm>
            <a:off x="3912433" y="1858780"/>
            <a:ext cx="1379096" cy="5696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فاعل</a:t>
            </a: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6C6FBCBC-C7DB-4C26-BADC-68FEEAB6892B}"/>
              </a:ext>
            </a:extLst>
          </p:cNvPr>
          <p:cNvCxnSpPr/>
          <p:nvPr/>
        </p:nvCxnSpPr>
        <p:spPr>
          <a:xfrm>
            <a:off x="4961744" y="1439056"/>
            <a:ext cx="0" cy="31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F885B81-F494-4183-9BC2-C8AB81DA7C03}"/>
              </a:ext>
            </a:extLst>
          </p:cNvPr>
          <p:cNvSpPr/>
          <p:nvPr/>
        </p:nvSpPr>
        <p:spPr>
          <a:xfrm>
            <a:off x="1963711" y="1858780"/>
            <a:ext cx="1379096" cy="5696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مفعول به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3BF4948A-F80C-4BCA-A00F-A01505C888B4}"/>
              </a:ext>
            </a:extLst>
          </p:cNvPr>
          <p:cNvCxnSpPr/>
          <p:nvPr/>
        </p:nvCxnSpPr>
        <p:spPr>
          <a:xfrm flipH="1">
            <a:off x="3028013" y="1439056"/>
            <a:ext cx="884420" cy="31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1F98A28-8386-40F0-B38B-D1C679166AED}"/>
              </a:ext>
            </a:extLst>
          </p:cNvPr>
          <p:cNvSpPr/>
          <p:nvPr/>
        </p:nvSpPr>
        <p:spPr>
          <a:xfrm>
            <a:off x="4766872" y="3237875"/>
            <a:ext cx="193373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جملة فعلية</a:t>
            </a:r>
          </a:p>
        </p:txBody>
      </p:sp>
      <p:sp>
        <p:nvSpPr>
          <p:cNvPr id="16" name="سهم: لليسار 15">
            <a:extLst>
              <a:ext uri="{FF2B5EF4-FFF2-40B4-BE49-F238E27FC236}">
                <a16:creationId xmlns:a16="http://schemas.microsoft.com/office/drawing/2014/main" id="{FF0093BF-2DC7-4FCB-9705-FEDFC8294CA5}"/>
              </a:ext>
            </a:extLst>
          </p:cNvPr>
          <p:cNvSpPr/>
          <p:nvPr/>
        </p:nvSpPr>
        <p:spPr>
          <a:xfrm>
            <a:off x="3192904" y="3237875"/>
            <a:ext cx="1379096" cy="86943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السبب</a:t>
            </a:r>
          </a:p>
        </p:txBody>
      </p:sp>
      <p:sp>
        <p:nvSpPr>
          <p:cNvPr id="17" name="تمرير: أفقي 16">
            <a:extLst>
              <a:ext uri="{FF2B5EF4-FFF2-40B4-BE49-F238E27FC236}">
                <a16:creationId xmlns:a16="http://schemas.microsoft.com/office/drawing/2014/main" id="{5224412E-B50C-4800-AE2F-3A6447267526}"/>
              </a:ext>
            </a:extLst>
          </p:cNvPr>
          <p:cNvSpPr/>
          <p:nvPr/>
        </p:nvSpPr>
        <p:spPr>
          <a:xfrm>
            <a:off x="599607" y="3237875"/>
            <a:ext cx="2428406" cy="914400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لأنها بدأت بفعل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D71B61A-8F37-4557-A425-32A429D6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77" y="4416819"/>
            <a:ext cx="1933731" cy="18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36896C-BA71-4278-90D7-28F0279D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79" y="526169"/>
            <a:ext cx="8102184" cy="4123015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إلى هنا نكون قد انتهينا من درسنا لهذا اليوم</a:t>
            </a:r>
          </a:p>
          <a:p>
            <a:pPr marL="0" indent="0" algn="r">
              <a:buNone/>
            </a:pPr>
            <a:r>
              <a:rPr lang="ar-SY" dirty="0"/>
              <a:t>لا تنسوا قراءة الدرس قراءة سليمة معبرة بالإضافة للواجب المنزلي .</a:t>
            </a:r>
          </a:p>
          <a:p>
            <a:pPr marL="0" indent="0" algn="r">
              <a:buNone/>
            </a:pPr>
            <a:endParaRPr lang="ar-SY" dirty="0"/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id="{D936820C-9DFD-47F4-ABE7-53C529D4CA58}"/>
              </a:ext>
            </a:extLst>
          </p:cNvPr>
          <p:cNvSpPr/>
          <p:nvPr/>
        </p:nvSpPr>
        <p:spPr>
          <a:xfrm>
            <a:off x="1394086" y="1674073"/>
            <a:ext cx="5441430" cy="1973362"/>
          </a:xfrm>
          <a:prstGeom prst="cloud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إلى اللقاء في درس جديد</a:t>
            </a:r>
          </a:p>
          <a:p>
            <a:pPr algn="ctr"/>
            <a:r>
              <a:rPr lang="ar-SY" sz="2400" b="1" dirty="0">
                <a:solidFill>
                  <a:schemeClr val="tx1"/>
                </a:solidFill>
              </a:rPr>
              <a:t>دمتم في رعاية الله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C6D4E97-B846-4641-B09A-A2D69FC1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52" y="3837482"/>
            <a:ext cx="4017364" cy="24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738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134</TotalTime>
  <Words>209</Words>
  <Application>Microsoft Office PowerPoint</Application>
  <PresentationFormat>عرض على الشاشة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عازف القيثارة</vt:lpstr>
      <vt:lpstr>عزيزي التلميذ هدفنا لهذا اليوم أن تقرأ النص قراءة سليمة معبرة .</vt:lpstr>
      <vt:lpstr>عرض تقديمي في PowerPoint</vt:lpstr>
      <vt:lpstr>عرض تقديمي في PowerPoint</vt:lpstr>
      <vt:lpstr>عرض تقديمي في PowerPoint</vt:lpstr>
      <vt:lpstr>اختر الإجابة الصحيحة مما يأتي :</vt:lpstr>
      <vt:lpstr>تدريب لغوي ـــــــــــــــــــــــ الجملة الفعلية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16</cp:revision>
  <dcterms:created xsi:type="dcterms:W3CDTF">2020-05-02T02:36:07Z</dcterms:created>
  <dcterms:modified xsi:type="dcterms:W3CDTF">2020-05-30T09:44:53Z</dcterms:modified>
</cp:coreProperties>
</file>