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FF"/>
    <a:srgbClr val="FFFF93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411" y="4887773"/>
            <a:ext cx="2916978" cy="7524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dirty="0">
                <a:solidFill>
                  <a:schemeClr val="tx1"/>
                </a:solidFill>
              </a:rPr>
              <a:t>المسافة والطول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0479D9A-5913-4D1E-AF3B-00F80779DB8E}"/>
              </a:ext>
            </a:extLst>
          </p:cNvPr>
          <p:cNvSpPr txBox="1"/>
          <p:nvPr/>
        </p:nvSpPr>
        <p:spPr>
          <a:xfrm>
            <a:off x="1414848" y="1859340"/>
            <a:ext cx="6314303" cy="156966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tx1"/>
                </a:solidFill>
              </a:rPr>
              <a:t>هيا بنا نتعرف إلى 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 قياس المسافة بالكيلو متر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 التحويل بين وحدات الطول ( كم , م , سم )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96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838" y="1046934"/>
            <a:ext cx="5572897" cy="2042255"/>
          </a:xfrm>
          <a:solidFill>
            <a:srgbClr val="FFFFA7"/>
          </a:solidFill>
          <a:ln w="19050"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SA" sz="2800" dirty="0"/>
              <a:t>  سأل صلاح والده عن شاخصة موجودة على طرف الطريق فقال: </a:t>
            </a:r>
          </a:p>
          <a:p>
            <a:pPr marL="0" indent="0" algn="r" rtl="1">
              <a:buNone/>
            </a:pPr>
            <a:r>
              <a:rPr lang="ar-SA" sz="2800" dirty="0"/>
              <a:t>الشاخصة تعني وجود محطة وقود تبعد مسافة 3 كم عنها. وأن الرمز (كم) هو اختصار لكلمة الكيلو متر وهو واحدة قياس مترية وتستعمل لقياس المسافات الطولية.</a:t>
            </a:r>
            <a:endParaRPr lang="en-US" sz="28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0DB3324-5A32-4091-ACD9-697F53880C12}"/>
              </a:ext>
            </a:extLst>
          </p:cNvPr>
          <p:cNvSpPr txBox="1"/>
          <p:nvPr/>
        </p:nvSpPr>
        <p:spPr>
          <a:xfrm>
            <a:off x="3200400" y="3641853"/>
            <a:ext cx="354638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tx1"/>
                </a:solidFill>
              </a:rPr>
              <a:t>1 كيلو متر = 1000 متر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17E1797-51A3-42F9-BE32-B22C11545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rcRect l="7146" t="8051" r="6540" b="8101"/>
          <a:stretch/>
        </p:blipFill>
        <p:spPr>
          <a:xfrm>
            <a:off x="667265" y="1046934"/>
            <a:ext cx="1927654" cy="241853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545" y="525930"/>
            <a:ext cx="5894173" cy="615048"/>
          </a:xfrm>
          <a:solidFill>
            <a:srgbClr val="FFFF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ar-SA" sz="3200" dirty="0"/>
              <a:t>وقد تعلمت سابقاً أن 1 متر = 100 سنتيميتر</a:t>
            </a:r>
            <a:endParaRPr lang="en-US" sz="3200" dirty="0"/>
          </a:p>
        </p:txBody>
      </p:sp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2004103C-90D6-4923-8160-8D2702C1C2D7}"/>
              </a:ext>
            </a:extLst>
          </p:cNvPr>
          <p:cNvSpPr/>
          <p:nvPr/>
        </p:nvSpPr>
        <p:spPr>
          <a:xfrm rot="4948451">
            <a:off x="4365649" y="1139477"/>
            <a:ext cx="695967" cy="1662623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ثلث قائم الزاوية 8">
            <a:extLst>
              <a:ext uri="{FF2B5EF4-FFF2-40B4-BE49-F238E27FC236}">
                <a16:creationId xmlns:a16="http://schemas.microsoft.com/office/drawing/2014/main" id="{9BA39B61-B580-4687-A908-C575B581A40F}"/>
              </a:ext>
            </a:extLst>
          </p:cNvPr>
          <p:cNvSpPr/>
          <p:nvPr/>
        </p:nvSpPr>
        <p:spPr>
          <a:xfrm rot="4890880">
            <a:off x="1192626" y="2878485"/>
            <a:ext cx="675377" cy="1786733"/>
          </a:xfrm>
          <a:prstGeom prst="rt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ثلث قائم الزاوية 9">
            <a:extLst>
              <a:ext uri="{FF2B5EF4-FFF2-40B4-BE49-F238E27FC236}">
                <a16:creationId xmlns:a16="http://schemas.microsoft.com/office/drawing/2014/main" id="{17702279-8FAA-4E75-AB0F-E2E75BCEEB57}"/>
              </a:ext>
            </a:extLst>
          </p:cNvPr>
          <p:cNvSpPr/>
          <p:nvPr/>
        </p:nvSpPr>
        <p:spPr>
          <a:xfrm rot="4998515">
            <a:off x="2782587" y="2021084"/>
            <a:ext cx="713939" cy="1683843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45E68B8E-61BE-4E1D-9AA6-1575B1E55D54}"/>
              </a:ext>
            </a:extLst>
          </p:cNvPr>
          <p:cNvCxnSpPr>
            <a:cxnSpLocks/>
          </p:cNvCxnSpPr>
          <p:nvPr/>
        </p:nvCxnSpPr>
        <p:spPr>
          <a:xfrm flipH="1">
            <a:off x="2261775" y="1699637"/>
            <a:ext cx="1476840" cy="725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3D467FA5-23F1-41F4-8676-1A34C346D228}"/>
              </a:ext>
            </a:extLst>
          </p:cNvPr>
          <p:cNvCxnSpPr>
            <a:cxnSpLocks/>
          </p:cNvCxnSpPr>
          <p:nvPr/>
        </p:nvCxnSpPr>
        <p:spPr>
          <a:xfrm flipH="1">
            <a:off x="596899" y="2737021"/>
            <a:ext cx="1466680" cy="69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2B0750B-AA92-42BA-BC9F-53793CEC73A6}"/>
              </a:ext>
            </a:extLst>
          </p:cNvPr>
          <p:cNvSpPr txBox="1"/>
          <p:nvPr/>
        </p:nvSpPr>
        <p:spPr>
          <a:xfrm>
            <a:off x="1940011" y="1609918"/>
            <a:ext cx="1149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× 1000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4E0E447-B5DB-4BCC-BB47-98832B5F1B92}"/>
              </a:ext>
            </a:extLst>
          </p:cNvPr>
          <p:cNvSpPr txBox="1"/>
          <p:nvPr/>
        </p:nvSpPr>
        <p:spPr>
          <a:xfrm>
            <a:off x="596899" y="2457978"/>
            <a:ext cx="947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× 100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9427854-75A9-4B04-AC57-7B8BC6804154}"/>
              </a:ext>
            </a:extLst>
          </p:cNvPr>
          <p:cNvSpPr txBox="1"/>
          <p:nvPr/>
        </p:nvSpPr>
        <p:spPr>
          <a:xfrm>
            <a:off x="5782236" y="1343516"/>
            <a:ext cx="248197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chemeClr val="tx1"/>
                </a:solidFill>
              </a:rPr>
              <a:t>3 كم = ......... م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E425CD0-9632-4809-87B4-0D7BF1D08B0E}"/>
              </a:ext>
            </a:extLst>
          </p:cNvPr>
          <p:cNvSpPr txBox="1"/>
          <p:nvPr/>
        </p:nvSpPr>
        <p:spPr>
          <a:xfrm>
            <a:off x="5782236" y="1996675"/>
            <a:ext cx="247625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chemeClr val="tx1"/>
                </a:solidFill>
              </a:rPr>
              <a:t>7 كم = ......... م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39DAB0E-2F05-4B72-8AFC-58B7A80A9CB0}"/>
              </a:ext>
            </a:extLst>
          </p:cNvPr>
          <p:cNvSpPr txBox="1"/>
          <p:nvPr/>
        </p:nvSpPr>
        <p:spPr>
          <a:xfrm>
            <a:off x="5782236" y="2649834"/>
            <a:ext cx="252980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5000 م = ...... كم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A039741-8FCB-4EBD-AA03-19AB3FC252E0}"/>
              </a:ext>
            </a:extLst>
          </p:cNvPr>
          <p:cNvSpPr txBox="1"/>
          <p:nvPr/>
        </p:nvSpPr>
        <p:spPr>
          <a:xfrm>
            <a:off x="3576047" y="3515669"/>
            <a:ext cx="247841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/>
              <a:t>3</a:t>
            </a:r>
            <a:r>
              <a:rPr lang="ar-SA" sz="2800" dirty="0"/>
              <a:t>00 سم = ....... م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C81ABF2-9247-480C-B9EC-15C07EA47DCE}"/>
              </a:ext>
            </a:extLst>
          </p:cNvPr>
          <p:cNvSpPr txBox="1"/>
          <p:nvPr/>
        </p:nvSpPr>
        <p:spPr>
          <a:xfrm>
            <a:off x="3570915" y="4309202"/>
            <a:ext cx="24784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8000 م = ..... كم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D68F48A-C36A-430B-B498-9CA2C470A3EF}"/>
              </a:ext>
            </a:extLst>
          </p:cNvPr>
          <p:cNvSpPr txBox="1"/>
          <p:nvPr/>
        </p:nvSpPr>
        <p:spPr>
          <a:xfrm>
            <a:off x="835366" y="3417023"/>
            <a:ext cx="524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سم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F4EABD4-9D28-4FC6-B42B-2A72A9E7F32C}"/>
              </a:ext>
            </a:extLst>
          </p:cNvPr>
          <p:cNvSpPr txBox="1"/>
          <p:nvPr/>
        </p:nvSpPr>
        <p:spPr>
          <a:xfrm>
            <a:off x="2457888" y="2559790"/>
            <a:ext cx="282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0112AA-BC4B-4C50-9FF7-379100B081A4}"/>
              </a:ext>
            </a:extLst>
          </p:cNvPr>
          <p:cNvSpPr txBox="1"/>
          <p:nvPr/>
        </p:nvSpPr>
        <p:spPr>
          <a:xfrm>
            <a:off x="4006241" y="1707776"/>
            <a:ext cx="4847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كم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0BA05F-3163-4699-9798-F0E59EF9F829}"/>
              </a:ext>
            </a:extLst>
          </p:cNvPr>
          <p:cNvSpPr txBox="1"/>
          <p:nvPr/>
        </p:nvSpPr>
        <p:spPr>
          <a:xfrm>
            <a:off x="4320962" y="2071583"/>
            <a:ext cx="11839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كيلومتر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E4FCC4-24FD-4313-96FC-4596BC197997}"/>
              </a:ext>
            </a:extLst>
          </p:cNvPr>
          <p:cNvSpPr txBox="1"/>
          <p:nvPr/>
        </p:nvSpPr>
        <p:spPr>
          <a:xfrm>
            <a:off x="2802722" y="2957580"/>
            <a:ext cx="7733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متر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805D8C7-7CE8-47C1-AD99-37FFB9D28017}"/>
              </a:ext>
            </a:extLst>
          </p:cNvPr>
          <p:cNvSpPr txBox="1"/>
          <p:nvPr/>
        </p:nvSpPr>
        <p:spPr>
          <a:xfrm>
            <a:off x="1087402" y="3863158"/>
            <a:ext cx="10492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سنتيمتر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DFF9CAB-264B-4BAB-A74B-7DCBE9AAF2E3}"/>
              </a:ext>
            </a:extLst>
          </p:cNvPr>
          <p:cNvSpPr txBox="1"/>
          <p:nvPr/>
        </p:nvSpPr>
        <p:spPr>
          <a:xfrm>
            <a:off x="6351769" y="1345546"/>
            <a:ext cx="852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3000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0013E54-CBEE-43F9-A237-8929328CD870}"/>
              </a:ext>
            </a:extLst>
          </p:cNvPr>
          <p:cNvSpPr txBox="1"/>
          <p:nvPr/>
        </p:nvSpPr>
        <p:spPr>
          <a:xfrm>
            <a:off x="6337365" y="1937150"/>
            <a:ext cx="1160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7000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4CB43A-0001-4263-9720-2066E23E151B}"/>
              </a:ext>
            </a:extLst>
          </p:cNvPr>
          <p:cNvSpPr txBox="1"/>
          <p:nvPr/>
        </p:nvSpPr>
        <p:spPr>
          <a:xfrm>
            <a:off x="6319043" y="2628232"/>
            <a:ext cx="728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F821E81-0C1D-4D93-8D63-53FD96DE9B4C}"/>
              </a:ext>
            </a:extLst>
          </p:cNvPr>
          <p:cNvSpPr txBox="1"/>
          <p:nvPr/>
        </p:nvSpPr>
        <p:spPr>
          <a:xfrm>
            <a:off x="4017338" y="3481572"/>
            <a:ext cx="441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5C55B0-E030-4913-BBB5-C56AFA8431AD}"/>
              </a:ext>
            </a:extLst>
          </p:cNvPr>
          <p:cNvSpPr txBox="1"/>
          <p:nvPr/>
        </p:nvSpPr>
        <p:spPr>
          <a:xfrm>
            <a:off x="4094943" y="4282809"/>
            <a:ext cx="477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70C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3" grpId="0"/>
      <p:bldP spid="5" grpId="0"/>
      <p:bldP spid="6" grpId="0"/>
      <p:bldP spid="7" grpId="0"/>
      <p:bldP spid="8" grpId="0"/>
      <p:bldP spid="11" grpId="0"/>
      <p:bldP spid="13" grpId="0"/>
      <p:bldP spid="15" grpId="0"/>
      <p:bldP spid="16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902" y="766119"/>
            <a:ext cx="5659395" cy="665256"/>
          </a:xfrm>
          <a:solidFill>
            <a:srgbClr val="FFC1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ar-SA" sz="3200" dirty="0"/>
              <a:t>ضع العدد المناسب في كل فراغ مما يأتي :</a:t>
            </a:r>
            <a:endParaRPr lang="en-US" sz="32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7F75DB2-102E-49F6-825E-E4A75C406C59}"/>
              </a:ext>
            </a:extLst>
          </p:cNvPr>
          <p:cNvSpPr txBox="1"/>
          <p:nvPr/>
        </p:nvSpPr>
        <p:spPr>
          <a:xfrm>
            <a:off x="2804984" y="1887195"/>
            <a:ext cx="3991232" cy="3539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     2كم   = .............</a:t>
            </a:r>
            <a:r>
              <a:rPr lang="ar-SA" sz="3200" dirty="0">
                <a:solidFill>
                  <a:srgbClr val="0070C0"/>
                </a:solidFill>
              </a:rPr>
              <a:t>م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SA" sz="3200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     6م    = ...........</a:t>
            </a:r>
            <a:r>
              <a:rPr lang="ar-SA" sz="3200" dirty="0">
                <a:solidFill>
                  <a:srgbClr val="0070C0"/>
                </a:solidFill>
              </a:rPr>
              <a:t>سم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SA" sz="3200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9000 م  =.............</a:t>
            </a:r>
            <a:r>
              <a:rPr lang="ar-SA" sz="3200" dirty="0">
                <a:solidFill>
                  <a:srgbClr val="0070C0"/>
                </a:solidFill>
              </a:rPr>
              <a:t>كم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SA" sz="3200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2000سم = ............</a:t>
            </a:r>
            <a:r>
              <a:rPr lang="ar-SA" sz="3200" dirty="0">
                <a:solidFill>
                  <a:srgbClr val="0070C0"/>
                </a:solidFill>
              </a:rPr>
              <a:t>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4207B4D-DDE1-4C4D-87AD-E363ACF4F73B}"/>
              </a:ext>
            </a:extLst>
          </p:cNvPr>
          <p:cNvSpPr txBox="1"/>
          <p:nvPr/>
        </p:nvSpPr>
        <p:spPr>
          <a:xfrm>
            <a:off x="3601995" y="1904025"/>
            <a:ext cx="9700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DAD3E55-794D-41F5-B934-998C95D2FCCA}"/>
              </a:ext>
            </a:extLst>
          </p:cNvPr>
          <p:cNvSpPr txBox="1"/>
          <p:nvPr/>
        </p:nvSpPr>
        <p:spPr>
          <a:xfrm>
            <a:off x="3747186" y="2842569"/>
            <a:ext cx="6796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729E5E5-B814-477D-9788-C37BF28AE524}"/>
              </a:ext>
            </a:extLst>
          </p:cNvPr>
          <p:cNvSpPr txBox="1"/>
          <p:nvPr/>
        </p:nvSpPr>
        <p:spPr>
          <a:xfrm>
            <a:off x="3731379" y="3776884"/>
            <a:ext cx="343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60ADBFF-E10E-4EEF-8A18-98C6384EF4E4}"/>
              </a:ext>
            </a:extLst>
          </p:cNvPr>
          <p:cNvSpPr txBox="1"/>
          <p:nvPr/>
        </p:nvSpPr>
        <p:spPr>
          <a:xfrm>
            <a:off x="3747186" y="4772755"/>
            <a:ext cx="580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606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47501017-E995-4BAF-8A25-FCAA5DB5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7" y="1576161"/>
            <a:ext cx="776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آمل أن </a:t>
            </a:r>
            <a:r>
              <a:rPr lang="ar-SA" sz="3200" dirty="0" err="1"/>
              <a:t>تكونو</a:t>
            </a:r>
            <a:r>
              <a:rPr lang="ar-SA" sz="3200" dirty="0"/>
              <a:t>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ولا ننسى ان ننفذ الواجب المنزلي بمساعدة الأهل</a:t>
            </a:r>
          </a:p>
        </p:txBody>
      </p:sp>
      <p:sp>
        <p:nvSpPr>
          <p:cNvPr id="5" name="عنوان 3">
            <a:extLst>
              <a:ext uri="{FF2B5EF4-FFF2-40B4-BE49-F238E27FC236}">
                <a16:creationId xmlns:a16="http://schemas.microsoft.com/office/drawing/2014/main" id="{D9CC1B17-8D6F-40E0-BEAC-17581EF6AA70}"/>
              </a:ext>
            </a:extLst>
          </p:cNvPr>
          <p:cNvSpPr txBox="1">
            <a:spLocks/>
          </p:cNvSpPr>
          <p:nvPr/>
        </p:nvSpPr>
        <p:spPr>
          <a:xfrm>
            <a:off x="2514600" y="447633"/>
            <a:ext cx="4114800" cy="845349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>
                <a:solidFill>
                  <a:schemeClr val="tx1"/>
                </a:solidFill>
              </a:rPr>
              <a:t>وفي الختام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id="{E1216451-CDC5-4941-BE43-D484A3A4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929" y="3429000"/>
            <a:ext cx="4646141" cy="1451919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31549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635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166</TotalTime>
  <Words>184</Words>
  <Application>Microsoft Office PowerPoint</Application>
  <PresentationFormat>عرض على الشاشة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school</vt:lpstr>
      <vt:lpstr>المسافة والطول</vt:lpstr>
      <vt:lpstr>عرض تقديمي في PowerPoint</vt:lpstr>
      <vt:lpstr>عرض تقديمي في PowerPoint</vt:lpstr>
      <vt:lpstr>وقد تعلمت سابقاً أن 1 متر = 100 سنتيميتر</vt:lpstr>
      <vt:lpstr>ضع العدد المناسب في كل فراغ مما يأتي :</vt:lpstr>
      <vt:lpstr>آمل أن تكونو قد استفدتم من هذا الدرس يا طلابي الأعزاء      ولا ننسى ان ننفذ الواجب المنزلي بمساعدة الأهل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18</cp:revision>
  <dcterms:created xsi:type="dcterms:W3CDTF">2020-05-02T02:36:07Z</dcterms:created>
  <dcterms:modified xsi:type="dcterms:W3CDTF">2020-05-29T14:35:10Z</dcterms:modified>
</cp:coreProperties>
</file>