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  <a:srgbClr val="FFFFC1"/>
    <a:srgbClr val="FFFFCC"/>
    <a:srgbClr val="FFB7FF"/>
    <a:srgbClr val="FFFFA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4148" y="4857559"/>
            <a:ext cx="1953151" cy="752409"/>
          </a:xfr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ar-SA" dirty="0"/>
              <a:t>الكتلة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3C4D8AC-CBD4-4761-9099-25FD95713F27}"/>
              </a:ext>
            </a:extLst>
          </p:cNvPr>
          <p:cNvSpPr txBox="1"/>
          <p:nvPr/>
        </p:nvSpPr>
        <p:spPr>
          <a:xfrm>
            <a:off x="2446638" y="1600200"/>
            <a:ext cx="4250724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4000" dirty="0">
                <a:solidFill>
                  <a:schemeClr val="tx1"/>
                </a:solidFill>
              </a:rPr>
              <a:t>هيا بنا نتعرف إلى 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chemeClr val="tx1"/>
                </a:solidFill>
              </a:rPr>
              <a:t>  قياس الكتلة بالطن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4000" dirty="0">
                <a:solidFill>
                  <a:schemeClr val="tx1"/>
                </a:solidFill>
              </a:rPr>
              <a:t>  التحويل بين وحدات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DB04504-5C15-4102-9AE9-E744BE51A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7" t="3638" r="6081" b="5470"/>
          <a:stretch/>
        </p:blipFill>
        <p:spPr>
          <a:xfrm>
            <a:off x="659542" y="1600200"/>
            <a:ext cx="1594020" cy="158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21A94EB-BD8D-423C-853F-DAE397238E16}"/>
              </a:ext>
            </a:extLst>
          </p:cNvPr>
          <p:cNvSpPr txBox="1"/>
          <p:nvPr/>
        </p:nvSpPr>
        <p:spPr>
          <a:xfrm>
            <a:off x="2571752" y="1417638"/>
            <a:ext cx="5912706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/>
              <a:t>سألت علا أباها عن لافته موجودة جانب الطريق . فقال لها إن </a:t>
            </a:r>
            <a:r>
              <a:rPr lang="ar-SA" sz="2800" dirty="0" err="1"/>
              <a:t>اللافته</a:t>
            </a:r>
            <a:r>
              <a:rPr lang="ar-SA" sz="2800" dirty="0"/>
              <a:t> تعني أنه غير مسموح بمرور الشاحنات التي كتلتها أكثر من 2طن . وأن رمز (طن) هو وحدة لقياس الكتل وتستخدم لقياس الكتل الكبيرة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9A88A7-CFAA-4EC5-A236-FCE83F418D97}"/>
              </a:ext>
            </a:extLst>
          </p:cNvPr>
          <p:cNvSpPr txBox="1"/>
          <p:nvPr/>
        </p:nvSpPr>
        <p:spPr>
          <a:xfrm>
            <a:off x="2954811" y="4018122"/>
            <a:ext cx="3756454" cy="584775"/>
          </a:xfrm>
          <a:prstGeom prst="rect">
            <a:avLst/>
          </a:prstGeom>
          <a:solidFill>
            <a:srgbClr val="99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1">
            <a:spAutoFit/>
          </a:bodyPr>
          <a:lstStyle/>
          <a:p>
            <a:pPr algn="r"/>
            <a:r>
              <a:rPr lang="ar-SA" sz="3200" dirty="0"/>
              <a:t>1 طن = 1000 كيلو غرام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80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058" y="726091"/>
            <a:ext cx="5399903" cy="500017"/>
          </a:xfrm>
          <a:solidFill>
            <a:srgbClr val="FFFFA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sz="11200" dirty="0"/>
              <a:t>تعلمت سابقاً أن 1 كيلو غرام = 1000 غرام .</a:t>
            </a:r>
            <a:endParaRPr lang="en-US" sz="11200" dirty="0"/>
          </a:p>
        </p:txBody>
      </p:sp>
      <p:sp>
        <p:nvSpPr>
          <p:cNvPr id="4" name="مثلث قائم الزاوية 3">
            <a:extLst>
              <a:ext uri="{FF2B5EF4-FFF2-40B4-BE49-F238E27FC236}">
                <a16:creationId xmlns:a16="http://schemas.microsoft.com/office/drawing/2014/main" id="{A7C343C8-FF46-4B16-8326-6C819C3C8ED5}"/>
              </a:ext>
            </a:extLst>
          </p:cNvPr>
          <p:cNvSpPr/>
          <p:nvPr/>
        </p:nvSpPr>
        <p:spPr>
          <a:xfrm rot="4948451">
            <a:off x="4364072" y="1236093"/>
            <a:ext cx="695967" cy="1662623"/>
          </a:xfrm>
          <a:prstGeom prst="rt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ثلث قائم الزاوية 4">
            <a:extLst>
              <a:ext uri="{FF2B5EF4-FFF2-40B4-BE49-F238E27FC236}">
                <a16:creationId xmlns:a16="http://schemas.microsoft.com/office/drawing/2014/main" id="{A3D2DF92-B1F0-4D48-B2ED-29EAE3E29EA5}"/>
              </a:ext>
            </a:extLst>
          </p:cNvPr>
          <p:cNvSpPr/>
          <p:nvPr/>
        </p:nvSpPr>
        <p:spPr>
          <a:xfrm rot="4948451">
            <a:off x="2785255" y="2143823"/>
            <a:ext cx="695967" cy="1662623"/>
          </a:xfrm>
          <a:prstGeom prst="rt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id="{B27BEC03-E38F-47E8-85C4-FEEF463F8524}"/>
              </a:ext>
            </a:extLst>
          </p:cNvPr>
          <p:cNvSpPr/>
          <p:nvPr/>
        </p:nvSpPr>
        <p:spPr>
          <a:xfrm rot="4948451">
            <a:off x="1206438" y="3051554"/>
            <a:ext cx="695967" cy="1662623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BF48B659-F87F-4894-968B-BBF48894FF39}"/>
              </a:ext>
            </a:extLst>
          </p:cNvPr>
          <p:cNvCxnSpPr>
            <a:cxnSpLocks/>
          </p:cNvCxnSpPr>
          <p:nvPr/>
        </p:nvCxnSpPr>
        <p:spPr>
          <a:xfrm flipH="1">
            <a:off x="2261775" y="1699637"/>
            <a:ext cx="1476840" cy="725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46E7A4E8-309B-4DFF-B29D-FF3E9F6AA4BF}"/>
              </a:ext>
            </a:extLst>
          </p:cNvPr>
          <p:cNvCxnSpPr>
            <a:cxnSpLocks/>
          </p:cNvCxnSpPr>
          <p:nvPr/>
        </p:nvCxnSpPr>
        <p:spPr>
          <a:xfrm flipH="1">
            <a:off x="644629" y="2755557"/>
            <a:ext cx="1342278" cy="62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BA6D183-0E37-4F29-A429-65AC3667B82B}"/>
              </a:ext>
            </a:extLst>
          </p:cNvPr>
          <p:cNvSpPr txBox="1"/>
          <p:nvPr/>
        </p:nvSpPr>
        <p:spPr>
          <a:xfrm>
            <a:off x="1940011" y="1609918"/>
            <a:ext cx="1149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× 1000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AEAFD19-3E4D-4934-AF21-EA1EAB8881BF}"/>
              </a:ext>
            </a:extLst>
          </p:cNvPr>
          <p:cNvSpPr txBox="1"/>
          <p:nvPr/>
        </p:nvSpPr>
        <p:spPr>
          <a:xfrm>
            <a:off x="644629" y="2352692"/>
            <a:ext cx="11498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/>
              <a:t>× 1000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B1E54BC-F706-4018-BE48-BB34482F5919}"/>
              </a:ext>
            </a:extLst>
          </p:cNvPr>
          <p:cNvSpPr txBox="1"/>
          <p:nvPr/>
        </p:nvSpPr>
        <p:spPr>
          <a:xfrm>
            <a:off x="5739554" y="1884014"/>
            <a:ext cx="25478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2 طن = 2000 كغ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8BBA985-342F-42CD-9FB9-7A2BDC097AA6}"/>
              </a:ext>
            </a:extLst>
          </p:cNvPr>
          <p:cNvSpPr txBox="1"/>
          <p:nvPr/>
        </p:nvSpPr>
        <p:spPr>
          <a:xfrm>
            <a:off x="5739554" y="2709289"/>
            <a:ext cx="2547824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6 طن = 6000 كغ 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5E97A4D6-FB30-4AC9-BA57-2259DD4600FC}"/>
              </a:ext>
            </a:extLst>
          </p:cNvPr>
          <p:cNvSpPr txBox="1"/>
          <p:nvPr/>
        </p:nvSpPr>
        <p:spPr>
          <a:xfrm>
            <a:off x="3440170" y="3588360"/>
            <a:ext cx="254377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SA" sz="2800" dirty="0"/>
              <a:t>7000 غ = 7 كغ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9C4DDE9-5551-4842-B59D-18B4B30603EE}"/>
              </a:ext>
            </a:extLst>
          </p:cNvPr>
          <p:cNvSpPr txBox="1"/>
          <p:nvPr/>
        </p:nvSpPr>
        <p:spPr>
          <a:xfrm>
            <a:off x="3423090" y="4433836"/>
            <a:ext cx="25608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dirty="0"/>
              <a:t>2000 كغ = 2 طن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A8ECD80-5D49-4915-8479-2B079C6D40DE}"/>
              </a:ext>
            </a:extLst>
          </p:cNvPr>
          <p:cNvSpPr txBox="1"/>
          <p:nvPr/>
        </p:nvSpPr>
        <p:spPr>
          <a:xfrm>
            <a:off x="4659627" y="2078353"/>
            <a:ext cx="664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طن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8BCA0BD-CB85-4DD4-8B5F-80810DCE5E59}"/>
              </a:ext>
            </a:extLst>
          </p:cNvPr>
          <p:cNvSpPr txBox="1"/>
          <p:nvPr/>
        </p:nvSpPr>
        <p:spPr>
          <a:xfrm>
            <a:off x="3907199" y="1769979"/>
            <a:ext cx="6648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طن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F947C08-2361-458F-8F0D-4097289A3A15}"/>
              </a:ext>
            </a:extLst>
          </p:cNvPr>
          <p:cNvSpPr txBox="1"/>
          <p:nvPr/>
        </p:nvSpPr>
        <p:spPr>
          <a:xfrm>
            <a:off x="2346010" y="2660790"/>
            <a:ext cx="66480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كغ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283F77A2-9F97-47ED-95DB-A24936D1D1D1}"/>
              </a:ext>
            </a:extLst>
          </p:cNvPr>
          <p:cNvSpPr txBox="1"/>
          <p:nvPr/>
        </p:nvSpPr>
        <p:spPr>
          <a:xfrm>
            <a:off x="843596" y="3561918"/>
            <a:ext cx="4303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غ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74B5820-949E-4AA7-B121-FC51AF9B8B8F}"/>
              </a:ext>
            </a:extLst>
          </p:cNvPr>
          <p:cNvSpPr txBox="1"/>
          <p:nvPr/>
        </p:nvSpPr>
        <p:spPr>
          <a:xfrm>
            <a:off x="2901831" y="2975134"/>
            <a:ext cx="14294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كيلوغرام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D946365-31C5-4D8C-AB2D-19C45E2B9812}"/>
              </a:ext>
            </a:extLst>
          </p:cNvPr>
          <p:cNvSpPr txBox="1"/>
          <p:nvPr/>
        </p:nvSpPr>
        <p:spPr>
          <a:xfrm>
            <a:off x="1349655" y="3818703"/>
            <a:ext cx="8897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غرام</a:t>
            </a: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9" grpId="0"/>
      <p:bldP spid="17" grpId="0"/>
      <p:bldP spid="12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455" y="605481"/>
            <a:ext cx="7562335" cy="788807"/>
          </a:xfrm>
          <a:solidFill>
            <a:srgbClr val="FFFFC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r>
              <a:rPr lang="ar-SA" sz="2800" dirty="0"/>
              <a:t>تأمل الميزانين ولاحظ الكتلة التي يشير إليها المؤشر في كل منهما .</a:t>
            </a:r>
            <a:endParaRPr lang="en-US" sz="2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D1AD337-573A-402D-B8DD-E75EE0381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1" b="2279"/>
          <a:stretch/>
        </p:blipFill>
        <p:spPr>
          <a:xfrm>
            <a:off x="2308490" y="1774782"/>
            <a:ext cx="1773677" cy="2970213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8E7AC1E7-3AAA-46BE-9BAE-1A4E43815A1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92623" y="2146257"/>
            <a:ext cx="1716088" cy="2598738"/>
            <a:chOff x="2966" y="1352"/>
            <a:chExt cx="1081" cy="1637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E8B2CD10-570C-4156-BCD1-39B7D7E1F7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66" y="1352"/>
              <a:ext cx="1081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6991428E-FF8A-4EA9-9C35-D01794308F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" y="1294"/>
              <a:ext cx="1349" cy="1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0EA7D43-D0A0-46CF-8B2D-0EE643FFD64F}"/>
              </a:ext>
            </a:extLst>
          </p:cNvPr>
          <p:cNvSpPr txBox="1"/>
          <p:nvPr/>
        </p:nvSpPr>
        <p:spPr>
          <a:xfrm>
            <a:off x="5349079" y="4449123"/>
            <a:ext cx="54778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1000" b="1" dirty="0"/>
              <a:t>.........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24C3699-03BD-4A70-A1ED-A394F66FA92A}"/>
              </a:ext>
            </a:extLst>
          </p:cNvPr>
          <p:cNvSpPr txBox="1"/>
          <p:nvPr/>
        </p:nvSpPr>
        <p:spPr>
          <a:xfrm>
            <a:off x="5076653" y="4308734"/>
            <a:ext cx="10926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93A3159-3EFD-4A78-81C7-3E1077814A98}"/>
              </a:ext>
            </a:extLst>
          </p:cNvPr>
          <p:cNvSpPr txBox="1"/>
          <p:nvPr/>
        </p:nvSpPr>
        <p:spPr>
          <a:xfrm>
            <a:off x="3347798" y="4283330"/>
            <a:ext cx="3459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696" y="608269"/>
            <a:ext cx="5758249" cy="68580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ar-SA" sz="3200" dirty="0">
                <a:solidFill>
                  <a:schemeClr val="tx1"/>
                </a:solidFill>
              </a:rPr>
              <a:t>ضع العدد المناسب في كل فراغ مما يأتي :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6696" y="1611638"/>
            <a:ext cx="5745892" cy="246517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 rtl="1"/>
            <a:r>
              <a:rPr lang="ar-SA" dirty="0">
                <a:solidFill>
                  <a:schemeClr val="tx1"/>
                </a:solidFill>
              </a:rPr>
              <a:t>   2 طن  = ............... كغ</a:t>
            </a:r>
          </a:p>
          <a:p>
            <a:pPr algn="r" rtl="1"/>
            <a:r>
              <a:rPr lang="ar-SA" dirty="0">
                <a:solidFill>
                  <a:schemeClr val="tx1"/>
                </a:solidFill>
              </a:rPr>
              <a:t>5000 غ = ................ كغ</a:t>
            </a:r>
          </a:p>
          <a:p>
            <a:pPr algn="r" rtl="1"/>
            <a:r>
              <a:rPr lang="ar-SA" dirty="0">
                <a:solidFill>
                  <a:schemeClr val="tx1"/>
                </a:solidFill>
              </a:rPr>
              <a:t>4000 كغ= ............... طن</a:t>
            </a:r>
          </a:p>
          <a:p>
            <a:pPr algn="r" rtl="1"/>
            <a:r>
              <a:rPr lang="ar-SA" dirty="0">
                <a:solidFill>
                  <a:schemeClr val="tx1"/>
                </a:solidFill>
              </a:rPr>
              <a:t>  4 طن   = ............... كغ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91AC1DE-0E2D-4D27-B5AA-1B12FF7DC19A}"/>
              </a:ext>
            </a:extLst>
          </p:cNvPr>
          <p:cNvSpPr txBox="1"/>
          <p:nvPr/>
        </p:nvSpPr>
        <p:spPr>
          <a:xfrm>
            <a:off x="3669956" y="1574435"/>
            <a:ext cx="119860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FF0000"/>
                </a:solidFill>
              </a:rPr>
              <a:t>2000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1DFF51E-0BDB-42F0-AEE7-84B77DC6A8EE}"/>
              </a:ext>
            </a:extLst>
          </p:cNvPr>
          <p:cNvSpPr txBox="1"/>
          <p:nvPr/>
        </p:nvSpPr>
        <p:spPr>
          <a:xfrm>
            <a:off x="3829142" y="2147187"/>
            <a:ext cx="45102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C5FFF1E-ABF0-4462-8236-1B1AB33BBFB7}"/>
              </a:ext>
            </a:extLst>
          </p:cNvPr>
          <p:cNvSpPr txBox="1"/>
          <p:nvPr/>
        </p:nvSpPr>
        <p:spPr>
          <a:xfrm>
            <a:off x="3816421" y="2682736"/>
            <a:ext cx="38305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FF518C0B-FEFE-4693-92B0-A06989ECBA8B}"/>
              </a:ext>
            </a:extLst>
          </p:cNvPr>
          <p:cNvSpPr txBox="1"/>
          <p:nvPr/>
        </p:nvSpPr>
        <p:spPr>
          <a:xfrm>
            <a:off x="3816421" y="3267512"/>
            <a:ext cx="10521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7030A0"/>
                </a:solidFill>
              </a:rPr>
              <a:t>4000</a:t>
            </a:r>
          </a:p>
        </p:txBody>
      </p:sp>
    </p:spTree>
    <p:extLst>
      <p:ext uri="{BB962C8B-B14F-4D97-AF65-F5344CB8AC3E}">
        <p14:creationId xmlns:p14="http://schemas.microsoft.com/office/powerpoint/2010/main" val="18646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2E9C560-0F82-40DD-8403-7AEBDF379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509417"/>
            <a:ext cx="4114800" cy="936324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3200" dirty="0">
                <a:solidFill>
                  <a:schemeClr val="tx1"/>
                </a:solidFill>
              </a:rPr>
              <a:t>وفي الختام</a:t>
            </a: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AAA101EB-8308-4460-AC25-568DCA241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789" y="3429000"/>
            <a:ext cx="4670854" cy="1569661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الى اللقاء في درس آخر </a:t>
            </a:r>
          </a:p>
          <a:p>
            <a:pPr marL="0" indent="0" algn="r">
              <a:buNone/>
            </a:pPr>
            <a:r>
              <a:rPr lang="ar-SA" sz="2400" dirty="0">
                <a:solidFill>
                  <a:schemeClr val="tx1"/>
                </a:solidFill>
              </a:rPr>
              <a:t>          ودمتم في أمان الله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92AC454-696E-47E7-8616-DAE8CC8E6207}"/>
              </a:ext>
            </a:extLst>
          </p:cNvPr>
          <p:cNvSpPr/>
          <p:nvPr/>
        </p:nvSpPr>
        <p:spPr>
          <a:xfrm>
            <a:off x="636373" y="1652540"/>
            <a:ext cx="774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آمل أن </a:t>
            </a:r>
            <a:r>
              <a:rPr lang="ar-SA" sz="3200" dirty="0" err="1"/>
              <a:t>تكونو</a:t>
            </a:r>
            <a:r>
              <a:rPr lang="ar-SA" sz="3200" dirty="0"/>
              <a:t> قد استفدتم من هذا الدرس يا طلابي الأعزاء</a:t>
            </a:r>
          </a:p>
          <a:p>
            <a:pPr algn="r" rtl="1"/>
            <a:endParaRPr lang="ar-SA" sz="3200" dirty="0"/>
          </a:p>
          <a:p>
            <a:pPr algn="r" rtl="1"/>
            <a:r>
              <a:rPr lang="ar-SA" sz="3200" dirty="0"/>
              <a:t>    ولا ننسى ان ننفذ الواجب المنزلي بمساعدة الأهل</a:t>
            </a:r>
          </a:p>
        </p:txBody>
      </p:sp>
    </p:spTree>
    <p:extLst>
      <p:ext uri="{BB962C8B-B14F-4D97-AF65-F5344CB8AC3E}">
        <p14:creationId xmlns:p14="http://schemas.microsoft.com/office/powerpoint/2010/main" val="292304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6412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123</TotalTime>
  <Words>182</Words>
  <Application>Microsoft Office PowerPoint</Application>
  <PresentationFormat>عرض على الشاشة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1" baseType="lpstr">
      <vt:lpstr>Arial</vt:lpstr>
      <vt:lpstr>Calibri</vt:lpstr>
      <vt:lpstr>school</vt:lpstr>
      <vt:lpstr>الكتلة</vt:lpstr>
      <vt:lpstr>عرض تقديمي في PowerPoint</vt:lpstr>
      <vt:lpstr>عرض تقديمي في PowerPoint</vt:lpstr>
      <vt:lpstr>عرض تقديمي في PowerPoint</vt:lpstr>
      <vt:lpstr>تأمل الميزانين ولاحظ الكتلة التي يشير إليها المؤشر في كل منهما .</vt:lpstr>
      <vt:lpstr>ضع العدد المناسب في كل فراغ مما يأتي :</vt:lpstr>
      <vt:lpstr>وفي الختام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ACER</cp:lastModifiedBy>
  <cp:revision>15</cp:revision>
  <dcterms:created xsi:type="dcterms:W3CDTF">2020-05-02T02:36:07Z</dcterms:created>
  <dcterms:modified xsi:type="dcterms:W3CDTF">2020-05-29T15:05:30Z</dcterms:modified>
</cp:coreProperties>
</file>