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B9B9"/>
    <a:srgbClr val="FFFFA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8108" y="4758704"/>
            <a:ext cx="2101432" cy="92540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السعة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092" y="1600201"/>
            <a:ext cx="5535827" cy="209447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SA" dirty="0"/>
              <a:t> هيا بنا نتعرف إلى :</a:t>
            </a:r>
          </a:p>
          <a:p>
            <a:pPr algn="r" rtl="1"/>
            <a:r>
              <a:rPr lang="ar-SA" dirty="0"/>
              <a:t> قياس السعة بالليترات والميليلترات .</a:t>
            </a:r>
          </a:p>
          <a:p>
            <a:pPr algn="r" rtl="1"/>
            <a:r>
              <a:rPr lang="ar-SA" dirty="0"/>
              <a:t>التحويل بينهما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187" y="1186863"/>
            <a:ext cx="6062421" cy="5847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200" dirty="0">
                <a:solidFill>
                  <a:schemeClr val="tx1"/>
                </a:solidFill>
              </a:rPr>
              <a:t>نقيس حاجة جسم الإنسان من الماء بالليتر (ل)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4726C8A-4515-45B3-9E45-C92354EE5B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9426" y="500300"/>
            <a:ext cx="1490338" cy="2249487"/>
            <a:chOff x="287" y="492"/>
            <a:chExt cx="1225" cy="173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179F460-4FD1-4284-9D40-0C1AAA1C47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5" y="533"/>
              <a:ext cx="1066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7286168-DEA8-4F95-A598-AC1CC85D1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492"/>
              <a:ext cx="1225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>
            <a:extLst>
              <a:ext uri="{FF2B5EF4-FFF2-40B4-BE49-F238E27FC236}">
                <a16:creationId xmlns:a16="http://schemas.microsoft.com/office/drawing/2014/main" id="{2996FBC4-DE69-4191-85AF-96E5E15A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1" r="100000">
                        <a14:foregroundMark x1="33333" y1="1651" x2="99225" y2="75472"/>
                        <a14:foregroundMark x1="6202" y1="11557" x2="65116" y2="99764"/>
                        <a14:backgroundMark x1="5814" y1="79009" x2="55426" y2="84906"/>
                        <a14:backgroundMark x1="56589" y1="85613" x2="55426" y2="99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613" y="1856101"/>
            <a:ext cx="1275545" cy="20962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5A2ABFF-964D-4D41-BFB3-C2DA5E4DE017}"/>
              </a:ext>
            </a:extLst>
          </p:cNvPr>
          <p:cNvSpPr txBox="1"/>
          <p:nvPr/>
        </p:nvSpPr>
        <p:spPr>
          <a:xfrm>
            <a:off x="3891607" y="2904222"/>
            <a:ext cx="457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نقيس جرعة الدواء بالمليليتر (مل)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BA2F977-5548-4B46-A1A4-E026B5277C4B}"/>
              </a:ext>
            </a:extLst>
          </p:cNvPr>
          <p:cNvSpPr txBox="1"/>
          <p:nvPr/>
        </p:nvSpPr>
        <p:spPr>
          <a:xfrm>
            <a:off x="2581482" y="3865847"/>
            <a:ext cx="435604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tx1"/>
                </a:solidFill>
              </a:rPr>
              <a:t>نستعمل الليتر لقياس السعات الكبيرة </a:t>
            </a:r>
          </a:p>
          <a:p>
            <a:pPr algn="r"/>
            <a:r>
              <a:rPr lang="ar-SA" sz="2400" b="1" dirty="0">
                <a:solidFill>
                  <a:schemeClr val="tx1"/>
                </a:solidFill>
              </a:rPr>
              <a:t>ونستعمل الميليلتر لقياس السعات الصغيرة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1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3" y="1189151"/>
            <a:ext cx="7500551" cy="652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200" dirty="0">
                <a:solidFill>
                  <a:schemeClr val="tx1"/>
                </a:solidFill>
              </a:rPr>
              <a:t>الوحدة الأساسية لقياس السعة في النظام المتري هي الليتر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11ACCBA-9F53-4091-9489-75C84DEDFF4F}"/>
              </a:ext>
            </a:extLst>
          </p:cNvPr>
          <p:cNvSpPr txBox="1"/>
          <p:nvPr/>
        </p:nvSpPr>
        <p:spPr>
          <a:xfrm>
            <a:off x="4572000" y="2540373"/>
            <a:ext cx="3299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</a:rPr>
              <a:t>1 ليتر = 1000 ميليلتر</a:t>
            </a: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C96FD44E-003A-4BAA-A7D8-9236C885731C}"/>
              </a:ext>
            </a:extLst>
          </p:cNvPr>
          <p:cNvSpPr/>
          <p:nvPr/>
        </p:nvSpPr>
        <p:spPr>
          <a:xfrm rot="4948451">
            <a:off x="3104413" y="1800678"/>
            <a:ext cx="695967" cy="1662623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363E04DD-F210-4BBC-9A22-6DAB07A97F80}"/>
              </a:ext>
            </a:extLst>
          </p:cNvPr>
          <p:cNvSpPr/>
          <p:nvPr/>
        </p:nvSpPr>
        <p:spPr>
          <a:xfrm rot="4948451">
            <a:off x="1545912" y="2701023"/>
            <a:ext cx="695967" cy="1662623"/>
          </a:xfrm>
          <a:prstGeom prst="rt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57EE8B1-C5D3-40A3-AD6A-A2E9D31EF494}"/>
              </a:ext>
            </a:extLst>
          </p:cNvPr>
          <p:cNvSpPr txBox="1"/>
          <p:nvPr/>
        </p:nvSpPr>
        <p:spPr>
          <a:xfrm>
            <a:off x="1127299" y="2185074"/>
            <a:ext cx="1149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× 1000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76F7E100-467C-4463-ACD9-AAC4A2EF1852}"/>
              </a:ext>
            </a:extLst>
          </p:cNvPr>
          <p:cNvCxnSpPr>
            <a:cxnSpLocks/>
          </p:cNvCxnSpPr>
          <p:nvPr/>
        </p:nvCxnSpPr>
        <p:spPr>
          <a:xfrm flipH="1">
            <a:off x="1127744" y="2481882"/>
            <a:ext cx="1295886" cy="571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371E3F-1164-4A4D-94A1-47914E09185E}"/>
              </a:ext>
            </a:extLst>
          </p:cNvPr>
          <p:cNvSpPr txBox="1"/>
          <p:nvPr/>
        </p:nvSpPr>
        <p:spPr>
          <a:xfrm>
            <a:off x="3076041" y="2674024"/>
            <a:ext cx="7527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ليتر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069DBC1-8E69-472B-816A-2EF4980C9084}"/>
              </a:ext>
            </a:extLst>
          </p:cNvPr>
          <p:cNvSpPr txBox="1"/>
          <p:nvPr/>
        </p:nvSpPr>
        <p:spPr>
          <a:xfrm>
            <a:off x="1424217" y="3578676"/>
            <a:ext cx="10863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ميليلتر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858107-0C6F-47EE-B3AE-A19E71F8A55A}"/>
              </a:ext>
            </a:extLst>
          </p:cNvPr>
          <p:cNvSpPr txBox="1"/>
          <p:nvPr/>
        </p:nvSpPr>
        <p:spPr>
          <a:xfrm>
            <a:off x="2708054" y="2351068"/>
            <a:ext cx="5436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9F9188-8644-48D0-92A5-8AC48E65336B}"/>
              </a:ext>
            </a:extLst>
          </p:cNvPr>
          <p:cNvSpPr txBox="1"/>
          <p:nvPr/>
        </p:nvSpPr>
        <p:spPr>
          <a:xfrm>
            <a:off x="1146190" y="3239946"/>
            <a:ext cx="556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مل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411" y="570452"/>
            <a:ext cx="1000896" cy="590335"/>
          </a:xfr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ar-SA" dirty="0"/>
              <a:t>أمثلة</a:t>
            </a:r>
            <a:endParaRPr lang="en-US" dirty="0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F7E2C62A-4EE3-4EFF-A74E-4293C284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2176" r="-3208" b="7324"/>
          <a:stretch/>
        </p:blipFill>
        <p:spPr bwMode="auto">
          <a:xfrm>
            <a:off x="537082" y="472346"/>
            <a:ext cx="2046125" cy="2614345"/>
          </a:xfrm>
          <a:prstGeom prst="roundRect">
            <a:avLst>
              <a:gd name="adj" fmla="val 426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D8D15A7-3590-477D-95A7-E7EE3AF76C56}"/>
              </a:ext>
            </a:extLst>
          </p:cNvPr>
          <p:cNvSpPr txBox="1"/>
          <p:nvPr/>
        </p:nvSpPr>
        <p:spPr>
          <a:xfrm>
            <a:off x="3317789" y="2982291"/>
            <a:ext cx="25084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/>
              <a:t> </a:t>
            </a:r>
            <a:r>
              <a:rPr lang="ar-SA" sz="2800" dirty="0"/>
              <a:t>2 ل = 2000 مل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1E09C2-E31D-44E4-A15E-B57E70CF4ABF}"/>
              </a:ext>
            </a:extLst>
          </p:cNvPr>
          <p:cNvSpPr txBox="1"/>
          <p:nvPr/>
        </p:nvSpPr>
        <p:spPr>
          <a:xfrm>
            <a:off x="3317789" y="3589044"/>
            <a:ext cx="250842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3 ل = 3000 مل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5A090B1-D5B0-49E7-B646-1F8690318CA4}"/>
              </a:ext>
            </a:extLst>
          </p:cNvPr>
          <p:cNvSpPr txBox="1"/>
          <p:nvPr/>
        </p:nvSpPr>
        <p:spPr>
          <a:xfrm>
            <a:off x="3317788" y="4239480"/>
            <a:ext cx="25084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5000 مل = 5 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87B266-00DD-4495-BF41-02D35FCF741D}"/>
              </a:ext>
            </a:extLst>
          </p:cNvPr>
          <p:cNvSpPr txBox="1"/>
          <p:nvPr/>
        </p:nvSpPr>
        <p:spPr>
          <a:xfrm>
            <a:off x="3317789" y="4914900"/>
            <a:ext cx="25084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9000 مل = 9 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5F3468-621D-4DD1-AD1E-6CB9FD24A35E}"/>
              </a:ext>
            </a:extLst>
          </p:cNvPr>
          <p:cNvSpPr txBox="1"/>
          <p:nvPr/>
        </p:nvSpPr>
        <p:spPr>
          <a:xfrm>
            <a:off x="2583208" y="1532930"/>
            <a:ext cx="58441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tx1"/>
                </a:solidFill>
              </a:rPr>
              <a:t>نقول إن سعة الإناء المجاور هي 6 ل </a:t>
            </a:r>
          </a:p>
          <a:p>
            <a:pPr algn="r"/>
            <a:r>
              <a:rPr lang="ar-SA" sz="3200" dirty="0">
                <a:solidFill>
                  <a:schemeClr val="tx1"/>
                </a:solidFill>
              </a:rPr>
              <a:t>و أن حجم الماء في الإناء المجاور هو 1 ل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B5D57C-2446-4A61-BD0D-126894EB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902" y="766119"/>
            <a:ext cx="5659395" cy="665256"/>
          </a:xfrm>
          <a:solidFill>
            <a:srgbClr val="FFC1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ar-SA" sz="3200" dirty="0"/>
              <a:t>ضع العدد المناسب في كل فراغ مما يأتي :</a:t>
            </a:r>
            <a:endParaRPr lang="en-US" sz="32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2FB466D-D584-472F-A47C-058C7BE37F79}"/>
              </a:ext>
            </a:extLst>
          </p:cNvPr>
          <p:cNvSpPr txBox="1"/>
          <p:nvPr/>
        </p:nvSpPr>
        <p:spPr>
          <a:xfrm>
            <a:off x="2804984" y="1887195"/>
            <a:ext cx="3991232" cy="3539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     7ل  = .............</a:t>
            </a:r>
            <a:r>
              <a:rPr lang="ar-SA" sz="3200" dirty="0">
                <a:solidFill>
                  <a:srgbClr val="0070C0"/>
                </a:solidFill>
              </a:rPr>
              <a:t>مل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SA" sz="3200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     5ل    = ...........</a:t>
            </a:r>
            <a:r>
              <a:rPr lang="ar-SA" sz="3200" dirty="0">
                <a:solidFill>
                  <a:srgbClr val="0070C0"/>
                </a:solidFill>
              </a:rPr>
              <a:t>مل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SA" sz="3200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8000 مل  =............</a:t>
            </a:r>
            <a:r>
              <a:rPr lang="ar-SA" sz="3200" dirty="0">
                <a:solidFill>
                  <a:srgbClr val="0070C0"/>
                </a:solidFill>
              </a:rPr>
              <a:t>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SA" sz="3200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>
                <a:solidFill>
                  <a:schemeClr val="tx1"/>
                </a:solidFill>
              </a:rPr>
              <a:t>9000مل = ............</a:t>
            </a:r>
            <a:r>
              <a:rPr lang="ar-SA" sz="3200" dirty="0">
                <a:solidFill>
                  <a:srgbClr val="0070C0"/>
                </a:solidFill>
              </a:rPr>
              <a:t>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27A0EDA-B32A-4604-83A2-EBEF26BD7CCD}"/>
              </a:ext>
            </a:extLst>
          </p:cNvPr>
          <p:cNvSpPr txBox="1"/>
          <p:nvPr/>
        </p:nvSpPr>
        <p:spPr>
          <a:xfrm>
            <a:off x="3540699" y="2859741"/>
            <a:ext cx="937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8B90D30-B776-4FE9-B123-89D60A7C9A0E}"/>
              </a:ext>
            </a:extLst>
          </p:cNvPr>
          <p:cNvSpPr txBox="1"/>
          <p:nvPr/>
        </p:nvSpPr>
        <p:spPr>
          <a:xfrm>
            <a:off x="3612417" y="3832287"/>
            <a:ext cx="343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7A8058-318F-4745-B9CB-161F89D94278}"/>
              </a:ext>
            </a:extLst>
          </p:cNvPr>
          <p:cNvSpPr txBox="1"/>
          <p:nvPr/>
        </p:nvSpPr>
        <p:spPr>
          <a:xfrm>
            <a:off x="3666205" y="4737217"/>
            <a:ext cx="343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02BC601-B99B-462A-A73B-29256088B1F2}"/>
              </a:ext>
            </a:extLst>
          </p:cNvPr>
          <p:cNvSpPr txBox="1"/>
          <p:nvPr/>
        </p:nvSpPr>
        <p:spPr>
          <a:xfrm>
            <a:off x="3567593" y="1915996"/>
            <a:ext cx="10692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25635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91143630-3AD4-4F02-A9CC-09A80B6B8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600" y="534130"/>
            <a:ext cx="4114800" cy="812757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>
                <a:solidFill>
                  <a:schemeClr val="tx1"/>
                </a:solidFill>
              </a:rPr>
              <a:t>وفي الختام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22EDCA5F-2341-411D-82ED-B6CEA4C2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17" y="3340315"/>
            <a:ext cx="4775886" cy="1708021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  <p:sp>
        <p:nvSpPr>
          <p:cNvPr id="6" name="عنوان 3">
            <a:extLst>
              <a:ext uri="{FF2B5EF4-FFF2-40B4-BE49-F238E27FC236}">
                <a16:creationId xmlns:a16="http://schemas.microsoft.com/office/drawing/2014/main" id="{D6A73B7B-22AC-4815-B8FB-A5FCDC2EB8E4}"/>
              </a:ext>
            </a:extLst>
          </p:cNvPr>
          <p:cNvSpPr txBox="1">
            <a:spLocks/>
          </p:cNvSpPr>
          <p:nvPr/>
        </p:nvSpPr>
        <p:spPr>
          <a:xfrm>
            <a:off x="691977" y="1715724"/>
            <a:ext cx="7760043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3200" dirty="0"/>
              <a:t>آمل أن </a:t>
            </a:r>
            <a:r>
              <a:rPr lang="ar-SA" sz="3200" dirty="0" err="1"/>
              <a:t>تكونو</a:t>
            </a:r>
            <a:r>
              <a:rPr lang="ar-SA" sz="3200" dirty="0"/>
              <a:t>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</p:spTree>
    <p:extLst>
      <p:ext uri="{BB962C8B-B14F-4D97-AF65-F5344CB8AC3E}">
        <p14:creationId xmlns:p14="http://schemas.microsoft.com/office/powerpoint/2010/main" val="14766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807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273</TotalTime>
  <Words>166</Words>
  <Application>Microsoft Office PowerPoint</Application>
  <PresentationFormat>عرض على الشاشة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school</vt:lpstr>
      <vt:lpstr>السعة</vt:lpstr>
      <vt:lpstr>عرض تقديمي في PowerPoint</vt:lpstr>
      <vt:lpstr>نقيس حاجة جسم الإنسان من الماء بالليتر (ل)</vt:lpstr>
      <vt:lpstr>الوحدة الأساسية لقياس السعة في النظام المتري هي الليتر</vt:lpstr>
      <vt:lpstr>أمثلة</vt:lpstr>
      <vt:lpstr>ضع العدد المناسب في كل فراغ مما يأتي :</vt:lpstr>
      <vt:lpstr>وفي الختام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19</cp:revision>
  <dcterms:created xsi:type="dcterms:W3CDTF">2020-05-02T02:36:07Z</dcterms:created>
  <dcterms:modified xsi:type="dcterms:W3CDTF">2020-05-29T15:19:40Z</dcterms:modified>
</cp:coreProperties>
</file>