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74" r:id="rId5"/>
    <p:sldId id="275" r:id="rId6"/>
    <p:sldId id="27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6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9.jp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الخامس</a:t>
            </a:r>
          </a:p>
          <a:p>
            <a:pPr algn="ctr" rtl="1"/>
            <a:r>
              <a:rPr lang="ar-SA" sz="3200" dirty="0" smtClean="0"/>
              <a:t>الضرب بالشكل العامودي</a:t>
            </a:r>
            <a:endParaRPr lang="ar-AE" sz="32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26"/>
    </mc:Choice>
    <mc:Fallback>
      <p:transition spd="slow" advTm="1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تكتب عملية الضرب بالشكل العامودي</a:t>
            </a: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00B050"/>
                </a:solidFill>
              </a:rPr>
              <a:t>ان تقارن بين الضرب العامودي والافقي</a:t>
            </a:r>
          </a:p>
          <a:p>
            <a:pPr marL="0" indent="0" algn="r" rtl="1">
              <a:buNone/>
            </a:pPr>
            <a:r>
              <a:rPr lang="ar-AE" sz="2400" dirty="0" smtClean="0">
                <a:solidFill>
                  <a:srgbClr val="00B050"/>
                </a:solidFill>
              </a:rPr>
              <a:t>3.ان توجد ناتج الضرب </a:t>
            </a:r>
          </a:p>
          <a:p>
            <a:pPr marL="0" indent="0" algn="r" rtl="1">
              <a:buNone/>
            </a:pPr>
            <a:endParaRPr lang="ar-SA" sz="2400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الضرب بالشكل العامودي</a:t>
            </a:r>
            <a:endParaRPr lang="ar-AE" sz="32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7"/>
    </mc:Choice>
    <mc:Fallback>
      <p:transition spd="slow" advTm="4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70436" y="4698005"/>
            <a:ext cx="345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dirty="0" smtClean="0">
                <a:solidFill>
                  <a:srgbClr val="FF0000"/>
                </a:solidFill>
              </a:rPr>
              <a:t>    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smtClean="0">
                <a:solidFill>
                  <a:srgbClr val="FF0000"/>
                </a:solidFill>
              </a:rPr>
              <a:t>8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ar-AE" sz="3600" dirty="0" smtClean="0">
                <a:solidFill>
                  <a:srgbClr val="FF0000"/>
                </a:solidFill>
              </a:rPr>
              <a:t>2   4=</a:t>
            </a:r>
            <a:endParaRPr lang="ar-AE" sz="3600" dirty="0">
              <a:solidFill>
                <a:srgbClr val="FF0000"/>
              </a:solidFill>
            </a:endParaRPr>
          </a:p>
        </p:txBody>
      </p:sp>
      <p:sp>
        <p:nvSpPr>
          <p:cNvPr id="12" name="مخطط انسيابي: شريط مثقب 11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الضرب بالشكل العامودي</a:t>
            </a:r>
            <a:endParaRPr lang="ar-AE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77" y="2110740"/>
            <a:ext cx="1051560" cy="1051560"/>
          </a:xfrm>
          <a:prstGeom prst="rect">
            <a:avLst/>
          </a:prstGeom>
        </p:spPr>
      </p:pic>
      <p:sp>
        <p:nvSpPr>
          <p:cNvPr id="15" name="ضرب 14"/>
          <p:cNvSpPr/>
          <p:nvPr/>
        </p:nvSpPr>
        <p:spPr>
          <a:xfrm>
            <a:off x="6172933" y="4787063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78" y="3162300"/>
            <a:ext cx="1051560" cy="105156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17" y="3162300"/>
            <a:ext cx="1051560" cy="105156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56" y="3206333"/>
            <a:ext cx="1051560" cy="105156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56" y="2110740"/>
            <a:ext cx="1051560" cy="105156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17" y="2135176"/>
            <a:ext cx="1051560" cy="105156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78" y="3134980"/>
            <a:ext cx="1086499" cy="1086499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96" y="2068178"/>
            <a:ext cx="1051560" cy="1051560"/>
          </a:xfrm>
          <a:prstGeom prst="rect">
            <a:avLst/>
          </a:prstGeom>
        </p:spPr>
      </p:pic>
      <p:sp>
        <p:nvSpPr>
          <p:cNvPr id="7" name="وسيلة شرح بيضاوية 6"/>
          <p:cNvSpPr/>
          <p:nvPr/>
        </p:nvSpPr>
        <p:spPr>
          <a:xfrm>
            <a:off x="902422" y="1722120"/>
            <a:ext cx="2870437" cy="18288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عند اجراء عملية الضرب يمكن كتابتها بأحد  الشكلين العامودي او الافقي</a:t>
            </a:r>
            <a:endParaRPr lang="ar-AE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99"/>
    </mc:Choice>
    <mc:Fallback>
      <p:transition spd="slow" advTm="29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12" grpId="0" animBg="1"/>
      <p:bldP spid="7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خطط انسيابي: شريط مثقب 11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الضرب بالشكل العامودي</a:t>
            </a:r>
            <a:endParaRPr lang="ar-AE" sz="3200" dirty="0"/>
          </a:p>
        </p:txBody>
      </p:sp>
      <p:cxnSp>
        <p:nvCxnSpPr>
          <p:cNvPr id="4" name="رابط مستقيم 3"/>
          <p:cNvCxnSpPr/>
          <p:nvPr/>
        </p:nvCxnSpPr>
        <p:spPr>
          <a:xfrm flipH="1">
            <a:off x="4663440" y="1844040"/>
            <a:ext cx="15240" cy="4798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4770979" y="2204349"/>
            <a:ext cx="34112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3 </a:t>
            </a:r>
            <a:r>
              <a:rPr lang="ar-SA" sz="2800" dirty="0" smtClean="0"/>
              <a:t>مجموعات في كل منها </a:t>
            </a:r>
            <a:r>
              <a:rPr lang="ar-SA" sz="2800" dirty="0" smtClean="0"/>
              <a:t>4</a:t>
            </a:r>
            <a:endParaRPr lang="ar-SA" sz="2800" dirty="0" smtClean="0"/>
          </a:p>
          <a:p>
            <a:pPr algn="r" rtl="1"/>
            <a:r>
              <a:rPr lang="ar-SA" sz="2800" dirty="0" smtClean="0"/>
              <a:t> </a:t>
            </a:r>
            <a:r>
              <a:rPr lang="ar-SA" sz="2800" dirty="0" smtClean="0"/>
              <a:t>3     4=</a:t>
            </a:r>
            <a:endParaRPr lang="ar-AE" sz="2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94" y="3034504"/>
            <a:ext cx="744701" cy="465634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105400" y="1478283"/>
            <a:ext cx="3213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اوجد ناتج </a:t>
            </a:r>
            <a:r>
              <a:rPr lang="ar-SA" sz="3200" dirty="0" err="1" smtClean="0"/>
              <a:t>مايلي</a:t>
            </a:r>
            <a:endParaRPr lang="ar-AE" sz="3200" dirty="0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78" y="3118368"/>
            <a:ext cx="744701" cy="46563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06" y="2498478"/>
            <a:ext cx="744701" cy="4656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3" y="2555450"/>
            <a:ext cx="744701" cy="465634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0" y="2564378"/>
            <a:ext cx="744701" cy="46563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44" y="2529200"/>
            <a:ext cx="744701" cy="46563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51" y="1980321"/>
            <a:ext cx="744701" cy="46563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4" y="1963052"/>
            <a:ext cx="744701" cy="46563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49" y="1954778"/>
            <a:ext cx="744701" cy="465634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50" y="1962478"/>
            <a:ext cx="744701" cy="46563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49" y="3107825"/>
            <a:ext cx="744701" cy="465634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56" y="3082086"/>
            <a:ext cx="744701" cy="465634"/>
          </a:xfrm>
          <a:prstGeom prst="rect">
            <a:avLst/>
          </a:prstGeom>
        </p:spPr>
      </p:pic>
      <p:sp>
        <p:nvSpPr>
          <p:cNvPr id="31" name="ضرب 30"/>
          <p:cNvSpPr/>
          <p:nvPr/>
        </p:nvSpPr>
        <p:spPr>
          <a:xfrm>
            <a:off x="7326219" y="2720186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98" y="3903369"/>
            <a:ext cx="1817781" cy="1283808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4791469" y="3674292"/>
            <a:ext cx="28087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2 مجموعة في كل منها 3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   2       3</a:t>
            </a:r>
            <a:r>
              <a:rPr lang="ar-SA" sz="2400" dirty="0" smtClean="0"/>
              <a:t>=</a:t>
            </a:r>
            <a:endParaRPr lang="ar-AE" sz="2400" dirty="0"/>
          </a:p>
        </p:txBody>
      </p:sp>
      <p:sp>
        <p:nvSpPr>
          <p:cNvPr id="34" name="ضرب 33"/>
          <p:cNvSpPr/>
          <p:nvPr/>
        </p:nvSpPr>
        <p:spPr>
          <a:xfrm>
            <a:off x="6139437" y="4089791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ربع نص 4"/>
          <p:cNvSpPr txBox="1"/>
          <p:nvPr/>
        </p:nvSpPr>
        <p:spPr>
          <a:xfrm flipH="1">
            <a:off x="6168022" y="2656703"/>
            <a:ext cx="691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12</a:t>
            </a:r>
            <a:endParaRPr lang="ar-AE" sz="2400" dirty="0"/>
          </a:p>
        </p:txBody>
      </p:sp>
      <p:sp>
        <p:nvSpPr>
          <p:cNvPr id="35" name="مربع نص 34"/>
          <p:cNvSpPr txBox="1"/>
          <p:nvPr/>
        </p:nvSpPr>
        <p:spPr>
          <a:xfrm flipH="1">
            <a:off x="5246611" y="4043624"/>
            <a:ext cx="691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6</a:t>
            </a:r>
            <a:endParaRPr lang="ar-AE" sz="2400" dirty="0"/>
          </a:p>
        </p:txBody>
      </p:sp>
      <p:pic>
        <p:nvPicPr>
          <p:cNvPr id="10" name="صوت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47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71"/>
    </mc:Choice>
    <mc:Fallback>
      <p:transition spd="slow" advTm="6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6" grpId="0"/>
      <p:bldP spid="8" grpId="0"/>
      <p:bldP spid="31" grpId="0" animBg="1"/>
      <p:bldP spid="33" grpId="0"/>
      <p:bldP spid="5" grpId="0"/>
      <p:bldP spid="35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خطط انسيابي: شريط مثقب 11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الضرب بالشكل العامودي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474720" y="1630680"/>
            <a:ext cx="46177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اكتب كلا من عمليات الضرب بطريقتين مختلفان</a:t>
            </a:r>
            <a:endParaRPr lang="ar-AE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483860" y="2301240"/>
            <a:ext cx="3124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3صفوف في كل صف 6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 smtClean="0"/>
              <a:t>3      6  </a:t>
            </a:r>
            <a:r>
              <a:rPr lang="ar-SA" sz="2800" dirty="0" smtClean="0"/>
              <a:t>=</a:t>
            </a:r>
            <a:endParaRPr lang="ar-AE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522" y="3002699"/>
            <a:ext cx="310896" cy="259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20" y="2656225"/>
            <a:ext cx="310896" cy="2590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136" y="2305489"/>
            <a:ext cx="310896" cy="25908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7716" y="3002699"/>
            <a:ext cx="310896" cy="2590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4238" y="3009009"/>
            <a:ext cx="310896" cy="25908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8380" y="3015419"/>
            <a:ext cx="310896" cy="25908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0236" y="3033970"/>
            <a:ext cx="310896" cy="25908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4096" y="3017520"/>
            <a:ext cx="310896" cy="25908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7048" y="2649854"/>
            <a:ext cx="310896" cy="25908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568" y="2619593"/>
            <a:ext cx="310896" cy="25908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2284" y="2649854"/>
            <a:ext cx="310896" cy="25908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68" y="2639040"/>
            <a:ext cx="310896" cy="25908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4096" y="2649854"/>
            <a:ext cx="310896" cy="25908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5712" y="2287468"/>
            <a:ext cx="310896" cy="25908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568" y="2305489"/>
            <a:ext cx="310896" cy="25908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2096" y="2301240"/>
            <a:ext cx="310896" cy="25908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664" y="2289731"/>
            <a:ext cx="310896" cy="25908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4096" y="2289731"/>
            <a:ext cx="310896" cy="259080"/>
          </a:xfrm>
          <a:prstGeom prst="rect">
            <a:avLst/>
          </a:prstGeom>
        </p:spPr>
      </p:pic>
      <p:sp>
        <p:nvSpPr>
          <p:cNvPr id="26" name="ضرب 25"/>
          <p:cNvSpPr/>
          <p:nvPr/>
        </p:nvSpPr>
        <p:spPr>
          <a:xfrm>
            <a:off x="7917180" y="3248805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3840480" y="2430780"/>
            <a:ext cx="1219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   3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   6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  </a:t>
            </a:r>
            <a:endParaRPr lang="ar-AE" sz="2800" dirty="0"/>
          </a:p>
        </p:txBody>
      </p:sp>
      <p:sp>
        <p:nvSpPr>
          <p:cNvPr id="27" name="ضرب 26"/>
          <p:cNvSpPr/>
          <p:nvPr/>
        </p:nvSpPr>
        <p:spPr>
          <a:xfrm>
            <a:off x="4629912" y="2728651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9" name="رابط مستقيم 28"/>
          <p:cNvCxnSpPr/>
          <p:nvPr/>
        </p:nvCxnSpPr>
        <p:spPr>
          <a:xfrm flipH="1">
            <a:off x="4069588" y="3353633"/>
            <a:ext cx="990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6324600" y="3229449"/>
            <a:ext cx="6979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18</a:t>
            </a:r>
            <a:endParaRPr lang="ar-AE" sz="28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4299458" y="3460112"/>
            <a:ext cx="530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18</a:t>
            </a:r>
            <a:endParaRPr lang="ar-AE" sz="2400" dirty="0"/>
          </a:p>
        </p:txBody>
      </p:sp>
      <p:pic>
        <p:nvPicPr>
          <p:cNvPr id="32" name="صوت 3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34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47"/>
    </mc:Choice>
    <mc:Fallback>
      <p:transition spd="slow" advTm="61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  <p:bldP spid="7" grpId="0"/>
      <p:bldP spid="27" grpId="0" animBg="1"/>
      <p:bldP spid="5" grpId="0"/>
      <p:bldP spid="28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مخطط انسيابي: شريط مثقب 9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الضرب بالشكل العامودي</a:t>
            </a:r>
            <a:endParaRPr lang="ar-AE" sz="3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3400" y="1844040"/>
            <a:ext cx="74218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اكتب عملية الضرب بالشكل العامودي واجد الناتج.                                                       </a:t>
            </a:r>
            <a:endParaRPr lang="ar-AE" sz="2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60" y="2556332"/>
            <a:ext cx="1800000" cy="10800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60" y="2203772"/>
            <a:ext cx="1800000" cy="10800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00" y="2196600"/>
            <a:ext cx="1800000" cy="10800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0" y="2603333"/>
            <a:ext cx="1800000" cy="10800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90" y="2920052"/>
            <a:ext cx="1800000" cy="10800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01" y="2933963"/>
            <a:ext cx="1800000" cy="108000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36886"/>
            <a:ext cx="1800000" cy="10800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80" y="2584153"/>
            <a:ext cx="1800000" cy="108000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0" y="2162565"/>
            <a:ext cx="1800000" cy="108000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577002" y="2305705"/>
            <a:ext cx="283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</a:t>
            </a:r>
          </a:p>
          <a:p>
            <a:r>
              <a:rPr lang="ar-SA" dirty="0"/>
              <a:t> </a:t>
            </a:r>
            <a:r>
              <a:rPr lang="ar-SA" dirty="0" smtClean="0"/>
              <a:t>  </a:t>
            </a:r>
          </a:p>
          <a:p>
            <a:r>
              <a:rPr lang="ar-SA" dirty="0" smtClean="0"/>
              <a:t>.........</a:t>
            </a:r>
          </a:p>
          <a:p>
            <a:r>
              <a:rPr lang="ar-SA" dirty="0" smtClean="0"/>
              <a:t>.........</a:t>
            </a:r>
            <a:endParaRPr lang="ar-SA" dirty="0"/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5604960" y="3242565"/>
            <a:ext cx="70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ضرب 23"/>
          <p:cNvSpPr/>
          <p:nvPr/>
        </p:nvSpPr>
        <p:spPr>
          <a:xfrm>
            <a:off x="6254341" y="2669073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ربع نص 22"/>
          <p:cNvSpPr txBox="1"/>
          <p:nvPr/>
        </p:nvSpPr>
        <p:spPr>
          <a:xfrm>
            <a:off x="6823090" y="2407638"/>
            <a:ext cx="18002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.......        .......=</a:t>
            </a:r>
            <a:endParaRPr lang="ar-AE" dirty="0"/>
          </a:p>
        </p:txBody>
      </p:sp>
      <p:sp>
        <p:nvSpPr>
          <p:cNvPr id="26" name="ضرب 25"/>
          <p:cNvSpPr/>
          <p:nvPr/>
        </p:nvSpPr>
        <p:spPr>
          <a:xfrm>
            <a:off x="7652935" y="2471497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7" name="رابط مستقيم 26"/>
          <p:cNvCxnSpPr/>
          <p:nvPr/>
        </p:nvCxnSpPr>
        <p:spPr>
          <a:xfrm flipV="1">
            <a:off x="451825" y="3618929"/>
            <a:ext cx="8476275" cy="6440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صورة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" y="3813161"/>
            <a:ext cx="446116" cy="296946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3" y="4254150"/>
            <a:ext cx="446116" cy="296946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14" y="3781931"/>
            <a:ext cx="446116" cy="296946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88" y="3719940"/>
            <a:ext cx="446116" cy="296946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31" y="3781931"/>
            <a:ext cx="446116" cy="296946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02" y="3754236"/>
            <a:ext cx="446116" cy="296946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4" y="4257565"/>
            <a:ext cx="446116" cy="29694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64" y="4193908"/>
            <a:ext cx="446116" cy="296946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02" y="4207819"/>
            <a:ext cx="446116" cy="296946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32" y="4241854"/>
            <a:ext cx="446116" cy="296946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6686259" y="3704574"/>
            <a:ext cx="18002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.......        .......=</a:t>
            </a:r>
            <a:endParaRPr lang="ar-AE" dirty="0"/>
          </a:p>
        </p:txBody>
      </p:sp>
      <p:sp>
        <p:nvSpPr>
          <p:cNvPr id="42" name="ضرب 41"/>
          <p:cNvSpPr/>
          <p:nvPr/>
        </p:nvSpPr>
        <p:spPr>
          <a:xfrm>
            <a:off x="7501139" y="3722013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3" name="مربع نص 42"/>
          <p:cNvSpPr txBox="1"/>
          <p:nvPr/>
        </p:nvSpPr>
        <p:spPr>
          <a:xfrm>
            <a:off x="5623725" y="3841191"/>
            <a:ext cx="283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</a:t>
            </a:r>
          </a:p>
          <a:p>
            <a:r>
              <a:rPr lang="ar-SA" dirty="0"/>
              <a:t> </a:t>
            </a:r>
            <a:r>
              <a:rPr lang="ar-SA" dirty="0" smtClean="0"/>
              <a:t>  </a:t>
            </a:r>
          </a:p>
          <a:p>
            <a:r>
              <a:rPr lang="ar-SA" dirty="0" smtClean="0"/>
              <a:t>.........</a:t>
            </a:r>
          </a:p>
          <a:p>
            <a:r>
              <a:rPr lang="ar-SA" dirty="0" smtClean="0"/>
              <a:t>.........</a:t>
            </a:r>
            <a:endParaRPr lang="ar-SA" dirty="0"/>
          </a:p>
        </p:txBody>
      </p:sp>
      <p:sp>
        <p:nvSpPr>
          <p:cNvPr id="44" name="ضرب 43"/>
          <p:cNvSpPr/>
          <p:nvPr/>
        </p:nvSpPr>
        <p:spPr>
          <a:xfrm>
            <a:off x="6241196" y="4179426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45" name="رابط مستقيم 44"/>
          <p:cNvCxnSpPr/>
          <p:nvPr/>
        </p:nvCxnSpPr>
        <p:spPr>
          <a:xfrm flipH="1">
            <a:off x="5640290" y="4719558"/>
            <a:ext cx="70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5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96"/>
    </mc:Choice>
    <mc:Fallback>
      <p:transition spd="slow" advTm="17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4"/>
    </mc:Choice>
    <mc:Fallback>
      <p:transition spd="slow" advTm="4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5|0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4|0.8|0.7|0.9|2.8|0.6|0.5|3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|2.5|5.7|10.8|1.7|0.9|1|1|0.7|0.7|1.2|1|0.8|1.7|1.2|2.3|2.9|12.6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.1|8.9|1.3|1.1|13.9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786</TotalTime>
  <Words>177</Words>
  <Application>Microsoft Office PowerPoint</Application>
  <PresentationFormat>عرض على الشاشة (3:4)‏</PresentationFormat>
  <Paragraphs>62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88</cp:revision>
  <dcterms:created xsi:type="dcterms:W3CDTF">2020-05-02T02:36:07Z</dcterms:created>
  <dcterms:modified xsi:type="dcterms:W3CDTF">2020-06-09T08:22:30Z</dcterms:modified>
</cp:coreProperties>
</file>