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2" r:id="rId3"/>
    <p:sldId id="261" r:id="rId4"/>
    <p:sldId id="264" r:id="rId5"/>
    <p:sldId id="265" r:id="rId6"/>
    <p:sldId id="266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6471" y="4511570"/>
            <a:ext cx="4484355" cy="2216689"/>
          </a:xfrm>
        </p:spPr>
        <p:txBody>
          <a:bodyPr>
            <a:normAutofit/>
          </a:bodyPr>
          <a:lstStyle/>
          <a:p>
            <a:r>
              <a:rPr lang="ar-SA" sz="6000" dirty="0">
                <a:solidFill>
                  <a:srgbClr val="FF0000"/>
                </a:solidFill>
              </a:rPr>
              <a:t>الضرب بالعدد 7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0B5DC72E-94E6-4874-96BE-926ADA51B0F9}"/>
              </a:ext>
            </a:extLst>
          </p:cNvPr>
          <p:cNvSpPr/>
          <p:nvPr/>
        </p:nvSpPr>
        <p:spPr>
          <a:xfrm>
            <a:off x="3030792" y="-58994"/>
            <a:ext cx="6474543" cy="2020529"/>
          </a:xfrm>
          <a:prstGeom prst="cloudCallout">
            <a:avLst>
              <a:gd name="adj1" fmla="val -2382"/>
              <a:gd name="adj2" fmla="val 1238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حابة 5">
            <a:extLst>
              <a:ext uri="{FF2B5EF4-FFF2-40B4-BE49-F238E27FC236}">
                <a16:creationId xmlns:a16="http://schemas.microsoft.com/office/drawing/2014/main" id="{C93F9F55-174A-499A-ADB4-FC57CE8700FA}"/>
              </a:ext>
            </a:extLst>
          </p:cNvPr>
          <p:cNvSpPr/>
          <p:nvPr/>
        </p:nvSpPr>
        <p:spPr>
          <a:xfrm>
            <a:off x="6209072" y="1961535"/>
            <a:ext cx="5864942" cy="24187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isometricOffAxis2Lef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1- </a:t>
            </a:r>
            <a:r>
              <a:rPr lang="ar-SA" sz="2800" b="1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أن تتذكر </a:t>
            </a:r>
            <a:r>
              <a:rPr lang="ar-SA" sz="2800" b="1" dirty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بعض حقائق الضرب الخاصة بالعدد</a:t>
            </a:r>
            <a:r>
              <a:rPr lang="ar-S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7 </a:t>
            </a:r>
            <a:r>
              <a:rPr lang="ar-SA" sz="2800" b="1" dirty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مما مر معنا في الدروس السابقة</a:t>
            </a:r>
            <a:endParaRPr lang="ar-SA" b="1" dirty="0">
              <a:ln/>
              <a:solidFill>
                <a:schemeClr val="accent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سحابة 6">
            <a:extLst>
              <a:ext uri="{FF2B5EF4-FFF2-40B4-BE49-F238E27FC236}">
                <a16:creationId xmlns:a16="http://schemas.microsoft.com/office/drawing/2014/main" id="{6150BACB-9766-4F40-9382-A66BA3627599}"/>
              </a:ext>
            </a:extLst>
          </p:cNvPr>
          <p:cNvSpPr/>
          <p:nvPr/>
        </p:nvSpPr>
        <p:spPr>
          <a:xfrm>
            <a:off x="280219" y="2374492"/>
            <a:ext cx="6091085" cy="2418736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ar-S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2- أن تستكشف الحقائق الجديدة </a:t>
            </a:r>
            <a:r>
              <a:rPr lang="ar-SA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بالعدد </a:t>
            </a:r>
            <a:r>
              <a:rPr lang="ar-SA" sz="3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r>
              <a:rPr lang="en-US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ar-SA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3FB3FBC-91AD-4894-A75D-DB43A082D277}"/>
              </a:ext>
            </a:extLst>
          </p:cNvPr>
          <p:cNvSpPr txBox="1"/>
          <p:nvPr/>
        </p:nvSpPr>
        <p:spPr>
          <a:xfrm>
            <a:off x="4188542" y="191729"/>
            <a:ext cx="4114800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عزيزي التلميذ :</a:t>
            </a:r>
          </a:p>
          <a:p>
            <a:pPr algn="ctr"/>
            <a:r>
              <a:rPr lang="ar-SA" sz="3600" b="1" dirty="0" err="1">
                <a:ln/>
                <a:solidFill>
                  <a:schemeClr val="accent4"/>
                </a:solidFill>
              </a:rPr>
              <a:t>مانرجو</a:t>
            </a:r>
            <a:r>
              <a:rPr lang="ar-SA" sz="3600" b="1" dirty="0">
                <a:ln/>
                <a:solidFill>
                  <a:schemeClr val="accent4"/>
                </a:solidFill>
              </a:rPr>
              <a:t> تحقيقه في هذا الدرس هو</a:t>
            </a:r>
            <a:endParaRPr lang="ar-SA" b="1" dirty="0">
              <a:ln/>
              <a:solidFill>
                <a:schemeClr val="accent4"/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02A79D8-E8DF-479F-BCE5-97764C6E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187" y="4380271"/>
            <a:ext cx="4984955" cy="24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6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مربع نص 70">
            <a:extLst>
              <a:ext uri="{FF2B5EF4-FFF2-40B4-BE49-F238E27FC236}">
                <a16:creationId xmlns:a16="http://schemas.microsoft.com/office/drawing/2014/main" id="{2D818030-4FD9-48A8-A055-8D706C23AD6A}"/>
              </a:ext>
            </a:extLst>
          </p:cNvPr>
          <p:cNvSpPr txBox="1"/>
          <p:nvPr/>
        </p:nvSpPr>
        <p:spPr>
          <a:xfrm>
            <a:off x="7981950" y="1358264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7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ECB59124-7DF6-4A01-A6A6-BF2DC6B0AF21}"/>
              </a:ext>
            </a:extLst>
          </p:cNvPr>
          <p:cNvSpPr txBox="1"/>
          <p:nvPr/>
        </p:nvSpPr>
        <p:spPr>
          <a:xfrm>
            <a:off x="4287255" y="1358264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14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0E219AA8-000C-419C-8CD7-16C7DAC29FDE}"/>
              </a:ext>
            </a:extLst>
          </p:cNvPr>
          <p:cNvSpPr txBox="1"/>
          <p:nvPr/>
        </p:nvSpPr>
        <p:spPr>
          <a:xfrm>
            <a:off x="5233740" y="1355850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1144AE9F-CE96-4EF4-9C66-67FC02B13686}"/>
              </a:ext>
            </a:extLst>
          </p:cNvPr>
          <p:cNvSpPr txBox="1"/>
          <p:nvPr/>
        </p:nvSpPr>
        <p:spPr>
          <a:xfrm>
            <a:off x="7046497" y="1355849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B52BEDFB-AB5C-4730-96C2-77BE798F4133}"/>
              </a:ext>
            </a:extLst>
          </p:cNvPr>
          <p:cNvSpPr txBox="1"/>
          <p:nvPr/>
        </p:nvSpPr>
        <p:spPr>
          <a:xfrm>
            <a:off x="6132097" y="1355850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2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C69E397F-B931-4FCB-9C3B-ED2DCB8DA85C}"/>
              </a:ext>
            </a:extLst>
          </p:cNvPr>
          <p:cNvSpPr txBox="1"/>
          <p:nvPr/>
        </p:nvSpPr>
        <p:spPr>
          <a:xfrm>
            <a:off x="7981950" y="2045330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7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7F3EC637-A9FB-49C7-9DD4-2124FEB9DB30}"/>
              </a:ext>
            </a:extLst>
          </p:cNvPr>
          <p:cNvSpPr txBox="1"/>
          <p:nvPr/>
        </p:nvSpPr>
        <p:spPr>
          <a:xfrm>
            <a:off x="4287255" y="2045330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21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3EE9E799-2783-440B-9340-2DB944F1E0F4}"/>
              </a:ext>
            </a:extLst>
          </p:cNvPr>
          <p:cNvSpPr txBox="1"/>
          <p:nvPr/>
        </p:nvSpPr>
        <p:spPr>
          <a:xfrm>
            <a:off x="5233740" y="2042916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8729D403-4C02-4E0E-BD62-7CC6991E5739}"/>
              </a:ext>
            </a:extLst>
          </p:cNvPr>
          <p:cNvSpPr txBox="1"/>
          <p:nvPr/>
        </p:nvSpPr>
        <p:spPr>
          <a:xfrm>
            <a:off x="7046497" y="2042915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87C49FBE-BE53-4F85-BFED-E740792CA426}"/>
              </a:ext>
            </a:extLst>
          </p:cNvPr>
          <p:cNvSpPr txBox="1"/>
          <p:nvPr/>
        </p:nvSpPr>
        <p:spPr>
          <a:xfrm>
            <a:off x="6132097" y="2042916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3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F544C48A-007E-48D7-AF94-55EC408BFD65}"/>
              </a:ext>
            </a:extLst>
          </p:cNvPr>
          <p:cNvSpPr txBox="1"/>
          <p:nvPr/>
        </p:nvSpPr>
        <p:spPr>
          <a:xfrm>
            <a:off x="7981950" y="2754433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7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B7D41C14-F510-4500-877F-63BCB54AF091}"/>
              </a:ext>
            </a:extLst>
          </p:cNvPr>
          <p:cNvSpPr txBox="1"/>
          <p:nvPr/>
        </p:nvSpPr>
        <p:spPr>
          <a:xfrm>
            <a:off x="4287255" y="2754433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28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45942154-C08B-487A-9F06-FC87AD03F39F}"/>
              </a:ext>
            </a:extLst>
          </p:cNvPr>
          <p:cNvSpPr txBox="1"/>
          <p:nvPr/>
        </p:nvSpPr>
        <p:spPr>
          <a:xfrm>
            <a:off x="5233740" y="2752019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18D87901-9C5E-4E6C-90E9-08D4CC3CCE1D}"/>
              </a:ext>
            </a:extLst>
          </p:cNvPr>
          <p:cNvSpPr txBox="1"/>
          <p:nvPr/>
        </p:nvSpPr>
        <p:spPr>
          <a:xfrm>
            <a:off x="7046497" y="2752018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A512D760-1323-43B7-BBFA-2DA0E6EFC1F4}"/>
              </a:ext>
            </a:extLst>
          </p:cNvPr>
          <p:cNvSpPr txBox="1"/>
          <p:nvPr/>
        </p:nvSpPr>
        <p:spPr>
          <a:xfrm>
            <a:off x="6132097" y="2752019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4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40DC9FDE-C1D5-4928-998F-B4E922FF56D3}"/>
              </a:ext>
            </a:extLst>
          </p:cNvPr>
          <p:cNvSpPr txBox="1"/>
          <p:nvPr/>
        </p:nvSpPr>
        <p:spPr>
          <a:xfrm>
            <a:off x="7981950" y="3512544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7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349697A8-368B-4128-B44C-8F5FEABF0190}"/>
              </a:ext>
            </a:extLst>
          </p:cNvPr>
          <p:cNvSpPr txBox="1"/>
          <p:nvPr/>
        </p:nvSpPr>
        <p:spPr>
          <a:xfrm>
            <a:off x="4287255" y="3512544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35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D05D5DB6-791D-4A0C-B7C1-BAD209C9DE9D}"/>
              </a:ext>
            </a:extLst>
          </p:cNvPr>
          <p:cNvSpPr txBox="1"/>
          <p:nvPr/>
        </p:nvSpPr>
        <p:spPr>
          <a:xfrm>
            <a:off x="5233740" y="3510130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845829AF-363D-4665-AFE3-A983168B050F}"/>
              </a:ext>
            </a:extLst>
          </p:cNvPr>
          <p:cNvSpPr txBox="1"/>
          <p:nvPr/>
        </p:nvSpPr>
        <p:spPr>
          <a:xfrm>
            <a:off x="7046497" y="3510129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3894F9C0-F965-4D14-BAAB-A9B2C997BEF5}"/>
              </a:ext>
            </a:extLst>
          </p:cNvPr>
          <p:cNvSpPr txBox="1"/>
          <p:nvPr/>
        </p:nvSpPr>
        <p:spPr>
          <a:xfrm>
            <a:off x="6132097" y="3510130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5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05D71613-E19F-4CA6-9240-6F57EACFAB3C}"/>
              </a:ext>
            </a:extLst>
          </p:cNvPr>
          <p:cNvSpPr txBox="1"/>
          <p:nvPr/>
        </p:nvSpPr>
        <p:spPr>
          <a:xfrm>
            <a:off x="7978718" y="4302884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7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56A8B3A1-0F07-4C92-A8A0-0CFC30E6A9B1}"/>
              </a:ext>
            </a:extLst>
          </p:cNvPr>
          <p:cNvSpPr txBox="1"/>
          <p:nvPr/>
        </p:nvSpPr>
        <p:spPr>
          <a:xfrm>
            <a:off x="4284023" y="4302884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42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28DB4FE6-1124-43CB-A1FE-982CFC49EB95}"/>
              </a:ext>
            </a:extLst>
          </p:cNvPr>
          <p:cNvSpPr txBox="1"/>
          <p:nvPr/>
        </p:nvSpPr>
        <p:spPr>
          <a:xfrm>
            <a:off x="5230508" y="4300470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06EF4FEC-A15E-41BB-A411-89F2D88995E2}"/>
              </a:ext>
            </a:extLst>
          </p:cNvPr>
          <p:cNvSpPr txBox="1"/>
          <p:nvPr/>
        </p:nvSpPr>
        <p:spPr>
          <a:xfrm>
            <a:off x="7043265" y="4300469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59594D7A-434B-4CCB-9359-F4C931A6FCA5}"/>
              </a:ext>
            </a:extLst>
          </p:cNvPr>
          <p:cNvSpPr txBox="1"/>
          <p:nvPr/>
        </p:nvSpPr>
        <p:spPr>
          <a:xfrm>
            <a:off x="6128865" y="4300470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6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1A1A43AC-EF34-45CD-97DE-EF4467A6C0CE}"/>
              </a:ext>
            </a:extLst>
          </p:cNvPr>
          <p:cNvSpPr txBox="1"/>
          <p:nvPr/>
        </p:nvSpPr>
        <p:spPr>
          <a:xfrm rot="19254567">
            <a:off x="9265362" y="2039505"/>
            <a:ext cx="306603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تعلمنا سابقاً</a:t>
            </a:r>
            <a:r>
              <a:rPr lang="ar-SA" sz="3600" b="1" dirty="0">
                <a:ln/>
                <a:solidFill>
                  <a:schemeClr val="accent3"/>
                </a:solidFill>
              </a:rPr>
              <a:t> </a:t>
            </a:r>
            <a:endParaRPr lang="ar-SA" b="1" dirty="0">
              <a:ln/>
              <a:solidFill>
                <a:schemeClr val="accent3"/>
              </a:solidFill>
            </a:endParaRPr>
          </a:p>
        </p:txBody>
      </p: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78CD26CB-2E3B-49C8-90B6-42D3A0C7AEF4}"/>
              </a:ext>
            </a:extLst>
          </p:cNvPr>
          <p:cNvSpPr txBox="1"/>
          <p:nvPr/>
        </p:nvSpPr>
        <p:spPr>
          <a:xfrm rot="19267303">
            <a:off x="406617" y="2921294"/>
            <a:ext cx="3821844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chemeClr val="accent3"/>
                </a:solidFill>
              </a:rPr>
              <a:t>الضرب عملية تبديلية</a:t>
            </a:r>
            <a:endParaRPr lang="ar-SA" b="1" dirty="0">
              <a:ln/>
              <a:solidFill>
                <a:schemeClr val="accent3"/>
              </a:solidFill>
            </a:endParaRPr>
          </a:p>
        </p:txBody>
      </p:sp>
      <p:sp>
        <p:nvSpPr>
          <p:cNvPr id="103" name="مربع نص 102">
            <a:extLst>
              <a:ext uri="{FF2B5EF4-FFF2-40B4-BE49-F238E27FC236}">
                <a16:creationId xmlns:a16="http://schemas.microsoft.com/office/drawing/2014/main" id="{6C8B8580-DF83-4B3E-9662-1151EE8B9ECF}"/>
              </a:ext>
            </a:extLst>
          </p:cNvPr>
          <p:cNvSpPr txBox="1"/>
          <p:nvPr/>
        </p:nvSpPr>
        <p:spPr>
          <a:xfrm>
            <a:off x="324465" y="0"/>
            <a:ext cx="11385754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حقائق الضرب بالعدد 7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96401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046 L -0.04336 0.07708 C -0.0517 0.09468 -0.06433 0.10417 -0.07748 0.10417 C -0.09245 0.10417 -0.10443 0.09468 -0.11276 0.07708 L -0.15248 -0.00046 " pathEditMode="relative" rAng="0" ptsTypes="AAAAA">
                                      <p:cBhvr>
                                        <p:cTn id="5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523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0.03985 -0.06968 C 0.04805 -0.08542 0.06055 -0.09375 0.07357 -0.09375 C 0.08842 -0.09375 0.1004 -0.08542 0.1086 -0.06968 L 0.14857 3.7037E-7 " pathEditMode="relative" rAng="0" ptsTypes="AAAAA">
                                      <p:cBhvr>
                                        <p:cTn id="5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046 L -0.04336 0.07709 C -0.0517 0.09468 -0.06433 0.10417 -0.07748 0.10417 C -0.09245 0.10417 -0.10443 0.09468 -0.11276 0.07709 L -0.15248 -0.00046 " pathEditMode="relative" rAng="0" ptsTypes="AAAAA">
                                      <p:cBhvr>
                                        <p:cTn id="9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5231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0.03985 -0.06968 C 0.04805 -0.08542 0.06055 -0.09375 0.07357 -0.09375 C 0.08842 -0.09375 0.1004 -0.08542 0.1086 -0.06968 L 0.14857 3.7037E-7 " pathEditMode="relative" rAng="0" ptsTypes="AAAAA">
                                      <p:cBhvr>
                                        <p:cTn id="10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046 L -0.04336 0.07709 C -0.0517 0.09468 -0.06433 0.10417 -0.07748 0.10417 C -0.09245 0.10417 -0.10443 0.09468 -0.11276 0.07709 L -0.15248 -0.00046 " pathEditMode="relative" rAng="0" ptsTypes="AAAAA">
                                      <p:cBhvr>
                                        <p:cTn id="14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5231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85185E-6 L 0.03985 -0.06967 C 0.04805 -0.08541 0.06055 -0.09375 0.07357 -0.09375 C 0.08842 -0.09375 0.1004 -0.08541 0.1086 -0.06967 L 0.14857 -1.85185E-6 " pathEditMode="relative" rAng="0" ptsTypes="AAAAA">
                                      <p:cBhvr>
                                        <p:cTn id="14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046 L -0.04336 0.07708 C -0.0517 0.09468 -0.06433 0.10417 -0.07748 0.10417 C -0.09245 0.10417 -0.10443 0.09468 -0.11276 0.07708 L -0.15248 -0.00046 " pathEditMode="relative" rAng="0" ptsTypes="AAAAA">
                                      <p:cBhvr>
                                        <p:cTn id="18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5231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03985 -0.06968 C 0.04805 -0.08542 0.06055 -0.09375 0.07357 -0.09375 C 0.08842 -0.09375 0.1004 -0.08542 0.1086 -0.06968 L 0.14857 0 " pathEditMode="relative" rAng="0" ptsTypes="AAAAA">
                                      <p:cBhvr>
                                        <p:cTn id="18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1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1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046 L -0.04336 0.07708 C -0.0517 0.09468 -0.06433 0.10417 -0.07748 0.10417 C -0.09245 0.10417 -0.10443 0.09468 -0.11276 0.07708 L -0.15248 -0.00046 " pathEditMode="relative" rAng="0" ptsTypes="AAAAA">
                                      <p:cBhvr>
                                        <p:cTn id="22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5231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03985 -0.06968 C 0.04805 -0.08542 0.06055 -0.09375 0.07357 -0.09375 C 0.08842 -0.09375 0.1004 -0.08542 0.1086 -0.06968 L 0.14857 2.22222E-6 " pathEditMode="relative" rAng="0" ptsTypes="AAAAA">
                                      <p:cBhvr>
                                        <p:cTn id="22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72" grpId="0" animBg="1"/>
      <p:bldP spid="72" grpId="1" animBg="1"/>
      <p:bldP spid="73" grpId="0" animBg="1"/>
      <p:bldP spid="74" grpId="0" animBg="1"/>
      <p:bldP spid="75" grpId="0" animBg="1"/>
      <p:bldP spid="75" grpId="1" animBg="1"/>
      <p:bldP spid="75" grpId="2" animBg="1"/>
      <p:bldP spid="76" grpId="0" animBg="1"/>
      <p:bldP spid="76" grpId="1" animBg="1"/>
      <p:bldP spid="77" grpId="0" animBg="1"/>
      <p:bldP spid="77" grpId="1" animBg="1"/>
      <p:bldP spid="78" grpId="0" animBg="1"/>
      <p:bldP spid="79" grpId="0" animBg="1"/>
      <p:bldP spid="80" grpId="0" animBg="1"/>
      <p:bldP spid="80" grpId="1" animBg="1"/>
      <p:bldP spid="80" grpId="2" animBg="1"/>
      <p:bldP spid="81" grpId="0" animBg="1"/>
      <p:bldP spid="81" grpId="1" animBg="1"/>
      <p:bldP spid="82" grpId="0" animBg="1"/>
      <p:bldP spid="82" grpId="1" animBg="1"/>
      <p:bldP spid="83" grpId="0" animBg="1"/>
      <p:bldP spid="84" grpId="0" animBg="1"/>
      <p:bldP spid="85" grpId="0" animBg="1"/>
      <p:bldP spid="85" grpId="1" animBg="1"/>
      <p:bldP spid="85" grpId="2" animBg="1"/>
      <p:bldP spid="86" grpId="0" animBg="1"/>
      <p:bldP spid="86" grpId="1" animBg="1"/>
      <p:bldP spid="87" grpId="0" animBg="1"/>
      <p:bldP spid="87" grpId="1" animBg="1"/>
      <p:bldP spid="88" grpId="0" animBg="1"/>
      <p:bldP spid="89" grpId="0" animBg="1"/>
      <p:bldP spid="90" grpId="0" animBg="1"/>
      <p:bldP spid="90" grpId="1" animBg="1"/>
      <p:bldP spid="90" grpId="2" animBg="1"/>
      <p:bldP spid="91" grpId="0" animBg="1"/>
      <p:bldP spid="91" grpId="1" animBg="1"/>
      <p:bldP spid="92" grpId="0" animBg="1"/>
      <p:bldP spid="92" grpId="1" animBg="1"/>
      <p:bldP spid="93" grpId="0" animBg="1"/>
      <p:bldP spid="94" grpId="0" animBg="1"/>
      <p:bldP spid="95" grpId="0" animBg="1"/>
      <p:bldP spid="95" grpId="1" animBg="1"/>
      <p:bldP spid="95" grpId="2" animBg="1"/>
      <p:bldP spid="101" grpId="0" animBg="1"/>
      <p:bldP spid="102" grpId="0" animBg="1"/>
      <p:bldP spid="1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EE78E23F-61E9-4F9F-961B-2086B4A1745A}"/>
              </a:ext>
            </a:extLst>
          </p:cNvPr>
          <p:cNvSpPr txBox="1">
            <a:spLocks/>
          </p:cNvSpPr>
          <p:nvPr/>
        </p:nvSpPr>
        <p:spPr>
          <a:xfrm>
            <a:off x="343741" y="-49677"/>
            <a:ext cx="11159612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حقائق الضرب بالعدد </a:t>
            </a:r>
            <a:r>
              <a:rPr kumimoji="0" lang="ar-SA" sz="44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51C982B-A70F-4C5F-B0D6-75B9FE4C04FC}"/>
              </a:ext>
            </a:extLst>
          </p:cNvPr>
          <p:cNvSpPr txBox="1"/>
          <p:nvPr/>
        </p:nvSpPr>
        <p:spPr>
          <a:xfrm rot="19254567">
            <a:off x="9265363" y="2039505"/>
            <a:ext cx="306603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سنتعلم اليوم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5D7795-467D-4FED-BA8F-933FE15B09C9}"/>
              </a:ext>
            </a:extLst>
          </p:cNvPr>
          <p:cNvSpPr txBox="1"/>
          <p:nvPr/>
        </p:nvSpPr>
        <p:spPr>
          <a:xfrm rot="19985955">
            <a:off x="44323" y="2237562"/>
            <a:ext cx="3821844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/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تتمة جدول حقائق الضرب بالعدد </a:t>
            </a:r>
            <a:r>
              <a:rPr kumimoji="0" lang="ar-SA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85C55C9-5E8D-4078-BAAB-CA2FEA0C2BA7}"/>
              </a:ext>
            </a:extLst>
          </p:cNvPr>
          <p:cNvSpPr txBox="1"/>
          <p:nvPr/>
        </p:nvSpPr>
        <p:spPr>
          <a:xfrm>
            <a:off x="5466347" y="5676000"/>
            <a:ext cx="9144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D648A83-8870-4CE0-B71F-9D25756AB7EC}"/>
              </a:ext>
            </a:extLst>
          </p:cNvPr>
          <p:cNvSpPr txBox="1"/>
          <p:nvPr/>
        </p:nvSpPr>
        <p:spPr>
          <a:xfrm>
            <a:off x="6455362" y="5676450"/>
            <a:ext cx="9144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×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2671A0E-1BB7-40B6-BB1E-76CA8BC8F10A}"/>
              </a:ext>
            </a:extLst>
          </p:cNvPr>
          <p:cNvSpPr txBox="1"/>
          <p:nvPr/>
        </p:nvSpPr>
        <p:spPr>
          <a:xfrm>
            <a:off x="7444377" y="5663587"/>
            <a:ext cx="9144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FE54C45-33D0-4A59-92AB-3E1AF7742EF2}"/>
              </a:ext>
            </a:extLst>
          </p:cNvPr>
          <p:cNvSpPr txBox="1"/>
          <p:nvPr/>
        </p:nvSpPr>
        <p:spPr>
          <a:xfrm>
            <a:off x="4077739" y="5656500"/>
            <a:ext cx="131399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49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1DEE6F4-2A30-46EA-BB72-40C812629C0E}"/>
              </a:ext>
            </a:extLst>
          </p:cNvPr>
          <p:cNvSpPr txBox="1"/>
          <p:nvPr/>
        </p:nvSpPr>
        <p:spPr>
          <a:xfrm>
            <a:off x="4019878" y="1523625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198AC0EF-EEAD-4B2F-B3A7-EC8A1EEFD112}"/>
              </a:ext>
            </a:extLst>
          </p:cNvPr>
          <p:cNvSpPr txBox="1"/>
          <p:nvPr/>
        </p:nvSpPr>
        <p:spPr>
          <a:xfrm>
            <a:off x="6004002" y="1516300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B9E60B94-526E-4803-B735-8594DB9E43A5}"/>
              </a:ext>
            </a:extLst>
          </p:cNvPr>
          <p:cNvSpPr txBox="1"/>
          <p:nvPr/>
        </p:nvSpPr>
        <p:spPr>
          <a:xfrm>
            <a:off x="7527082" y="1523625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76EB6096-15F0-4E04-95CB-FC0D9A94321B}"/>
              </a:ext>
            </a:extLst>
          </p:cNvPr>
          <p:cNvSpPr txBox="1"/>
          <p:nvPr/>
        </p:nvSpPr>
        <p:spPr>
          <a:xfrm>
            <a:off x="9233418" y="1556239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67DEB17-A610-4B26-85B3-63997E99B5A2}"/>
              </a:ext>
            </a:extLst>
          </p:cNvPr>
          <p:cNvSpPr txBox="1"/>
          <p:nvPr/>
        </p:nvSpPr>
        <p:spPr>
          <a:xfrm>
            <a:off x="2761746" y="3459870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06221C1B-E1AE-4AA8-B71F-BD7DC8766A58}"/>
              </a:ext>
            </a:extLst>
          </p:cNvPr>
          <p:cNvSpPr txBox="1"/>
          <p:nvPr/>
        </p:nvSpPr>
        <p:spPr>
          <a:xfrm>
            <a:off x="4632947" y="3506967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AA0AF3C8-34D1-4011-B719-F6F4A882D3C9}"/>
              </a:ext>
            </a:extLst>
          </p:cNvPr>
          <p:cNvSpPr txBox="1"/>
          <p:nvPr/>
        </p:nvSpPr>
        <p:spPr>
          <a:xfrm>
            <a:off x="6555467" y="3352051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CA71C2B6-D0D8-43B3-8916-3636B93E6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83111"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5499728" y="587964"/>
            <a:ext cx="1762035" cy="2319187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5268776C-AA14-4005-AFAC-EAD3A6B90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83111"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7073333" y="631573"/>
            <a:ext cx="1762035" cy="2319187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7A5A507A-9ECB-4F9D-B862-C07F54452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83111"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8789993" y="631574"/>
            <a:ext cx="1762035" cy="2319187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9D0F1752-BED0-45B8-A331-80A9BE36C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83111"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2320006" y="2612145"/>
            <a:ext cx="1762035" cy="2319187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863CFFE4-D5B2-4C60-9C96-6FEC0A1ED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83111"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4135626" y="2617833"/>
            <a:ext cx="1762035" cy="2319187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44C4E577-D38A-420E-8B40-9331D743D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83111"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6076234" y="2500959"/>
            <a:ext cx="1762035" cy="231918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167CF0E-A304-42E6-B8AF-E87CE283D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83111"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3601280" y="710650"/>
            <a:ext cx="1762035" cy="23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7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0" dur="2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5" dur="2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0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5" dur="2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3" grpId="0" animBg="1"/>
      <p:bldP spid="14" grpId="0" animBg="1"/>
      <p:bldP spid="4" grpId="0" animBg="1"/>
      <p:bldP spid="26" grpId="0" animBg="1"/>
      <p:bldP spid="27" grpId="0" animBg="1"/>
      <p:bldP spid="28" grpId="0" animBg="1"/>
      <p:bldP spid="5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EE78E23F-61E9-4F9F-961B-2086B4A1745A}"/>
              </a:ext>
            </a:extLst>
          </p:cNvPr>
          <p:cNvSpPr txBox="1">
            <a:spLocks/>
          </p:cNvSpPr>
          <p:nvPr/>
        </p:nvSpPr>
        <p:spPr>
          <a:xfrm>
            <a:off x="343741" y="-49677"/>
            <a:ext cx="11159612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حقائق الضرب بالعدد </a:t>
            </a:r>
            <a:r>
              <a:rPr kumimoji="0" lang="ar-SA" sz="44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51C982B-A70F-4C5F-B0D6-75B9FE4C04FC}"/>
              </a:ext>
            </a:extLst>
          </p:cNvPr>
          <p:cNvSpPr txBox="1"/>
          <p:nvPr/>
        </p:nvSpPr>
        <p:spPr>
          <a:xfrm rot="19254567">
            <a:off x="9265363" y="2039505"/>
            <a:ext cx="306603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سنتعلم اليوم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5D7795-467D-4FED-BA8F-933FE15B09C9}"/>
              </a:ext>
            </a:extLst>
          </p:cNvPr>
          <p:cNvSpPr txBox="1"/>
          <p:nvPr/>
        </p:nvSpPr>
        <p:spPr>
          <a:xfrm rot="19985955">
            <a:off x="44323" y="2237562"/>
            <a:ext cx="3821844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/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تتمة جدول حقائق الضرب بالعدد </a:t>
            </a:r>
            <a:r>
              <a:rPr kumimoji="0" lang="ar-SA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85C55C9-5E8D-4078-BAAB-CA2FEA0C2BA7}"/>
              </a:ext>
            </a:extLst>
          </p:cNvPr>
          <p:cNvSpPr txBox="1"/>
          <p:nvPr/>
        </p:nvSpPr>
        <p:spPr>
          <a:xfrm>
            <a:off x="5466347" y="5676000"/>
            <a:ext cx="9144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D648A83-8870-4CE0-B71F-9D25756AB7EC}"/>
              </a:ext>
            </a:extLst>
          </p:cNvPr>
          <p:cNvSpPr txBox="1"/>
          <p:nvPr/>
        </p:nvSpPr>
        <p:spPr>
          <a:xfrm>
            <a:off x="6455362" y="5676450"/>
            <a:ext cx="9144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×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2671A0E-1BB7-40B6-BB1E-76CA8BC8F10A}"/>
              </a:ext>
            </a:extLst>
          </p:cNvPr>
          <p:cNvSpPr txBox="1"/>
          <p:nvPr/>
        </p:nvSpPr>
        <p:spPr>
          <a:xfrm>
            <a:off x="7444377" y="5663587"/>
            <a:ext cx="9144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FE54C45-33D0-4A59-92AB-3E1AF7742EF2}"/>
              </a:ext>
            </a:extLst>
          </p:cNvPr>
          <p:cNvSpPr txBox="1"/>
          <p:nvPr/>
        </p:nvSpPr>
        <p:spPr>
          <a:xfrm>
            <a:off x="4077739" y="5656500"/>
            <a:ext cx="131399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56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1DEE6F4-2A30-46EA-BB72-40C812629C0E}"/>
              </a:ext>
            </a:extLst>
          </p:cNvPr>
          <p:cNvSpPr txBox="1"/>
          <p:nvPr/>
        </p:nvSpPr>
        <p:spPr>
          <a:xfrm>
            <a:off x="4298495" y="1437223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198AC0EF-EEAD-4B2F-B3A7-EC8A1EEFD112}"/>
              </a:ext>
            </a:extLst>
          </p:cNvPr>
          <p:cNvSpPr txBox="1"/>
          <p:nvPr/>
        </p:nvSpPr>
        <p:spPr>
          <a:xfrm>
            <a:off x="6004002" y="1516300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B9E60B94-526E-4803-B735-8594DB9E43A5}"/>
              </a:ext>
            </a:extLst>
          </p:cNvPr>
          <p:cNvSpPr txBox="1"/>
          <p:nvPr/>
        </p:nvSpPr>
        <p:spPr>
          <a:xfrm>
            <a:off x="7527082" y="1523625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76EB6096-15F0-4E04-95CB-FC0D9A94321B}"/>
              </a:ext>
            </a:extLst>
          </p:cNvPr>
          <p:cNvSpPr txBox="1"/>
          <p:nvPr/>
        </p:nvSpPr>
        <p:spPr>
          <a:xfrm>
            <a:off x="9233418" y="1556239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67DEB17-A610-4B26-85B3-63997E99B5A2}"/>
              </a:ext>
            </a:extLst>
          </p:cNvPr>
          <p:cNvSpPr txBox="1"/>
          <p:nvPr/>
        </p:nvSpPr>
        <p:spPr>
          <a:xfrm>
            <a:off x="2761746" y="3459870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06221C1B-E1AE-4AA8-B71F-BD7DC8766A58}"/>
              </a:ext>
            </a:extLst>
          </p:cNvPr>
          <p:cNvSpPr txBox="1"/>
          <p:nvPr/>
        </p:nvSpPr>
        <p:spPr>
          <a:xfrm>
            <a:off x="4632947" y="3506967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AA0AF3C8-34D1-4011-B719-F6F4A882D3C9}"/>
              </a:ext>
            </a:extLst>
          </p:cNvPr>
          <p:cNvSpPr txBox="1"/>
          <p:nvPr/>
        </p:nvSpPr>
        <p:spPr>
          <a:xfrm>
            <a:off x="6555467" y="3352051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CA71C2B6-D0D8-43B3-8916-3636B93E6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83111"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5613791" y="606553"/>
            <a:ext cx="1762035" cy="2319187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5268776C-AA14-4005-AFAC-EAD3A6B90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83111"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7073333" y="631573"/>
            <a:ext cx="1762035" cy="2319187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7A5A507A-9ECB-4F9D-B862-C07F54452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83111"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8789993" y="631574"/>
            <a:ext cx="1762035" cy="2319187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9D0F1752-BED0-45B8-A331-80A9BE36C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83111"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2320006" y="2612145"/>
            <a:ext cx="1762035" cy="2319187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863CFFE4-D5B2-4C60-9C96-6FEC0A1ED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83111"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4135626" y="2714937"/>
            <a:ext cx="1762035" cy="2319187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44C4E577-D38A-420E-8B40-9331D743D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83111"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6076234" y="2500959"/>
            <a:ext cx="1762035" cy="2319187"/>
          </a:xfrm>
          <a:prstGeom prst="rect">
            <a:avLst/>
          </a:prstGeom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AAA89D8C-D14F-4877-871B-729CE1997EF9}"/>
              </a:ext>
            </a:extLst>
          </p:cNvPr>
          <p:cNvSpPr txBox="1"/>
          <p:nvPr/>
        </p:nvSpPr>
        <p:spPr>
          <a:xfrm>
            <a:off x="8256925" y="3527677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167CF0E-A304-42E6-B8AF-E87CE283D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83111"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3749822" y="657949"/>
            <a:ext cx="1762035" cy="231918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5AF6CC9-4911-48EF-B67A-78478774C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83111"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7752230" y="2653360"/>
            <a:ext cx="1762035" cy="23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6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4" dur="2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9" dur="2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4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9" dur="2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3" grpId="0" animBg="1"/>
      <p:bldP spid="14" grpId="0" animBg="1"/>
      <p:bldP spid="4" grpId="0" animBg="1"/>
      <p:bldP spid="26" grpId="0" animBg="1"/>
      <p:bldP spid="27" grpId="0" animBg="1"/>
      <p:bldP spid="28" grpId="0" animBg="1"/>
      <p:bldP spid="5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EE78E23F-61E9-4F9F-961B-2086B4A1745A}"/>
              </a:ext>
            </a:extLst>
          </p:cNvPr>
          <p:cNvSpPr txBox="1">
            <a:spLocks/>
          </p:cNvSpPr>
          <p:nvPr/>
        </p:nvSpPr>
        <p:spPr>
          <a:xfrm>
            <a:off x="343741" y="-49677"/>
            <a:ext cx="11159612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حقائق الضرب بالعدد </a:t>
            </a:r>
            <a:r>
              <a:rPr kumimoji="0" lang="ar-SA" sz="44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51C982B-A70F-4C5F-B0D6-75B9FE4C04FC}"/>
              </a:ext>
            </a:extLst>
          </p:cNvPr>
          <p:cNvSpPr txBox="1"/>
          <p:nvPr/>
        </p:nvSpPr>
        <p:spPr>
          <a:xfrm rot="19254567">
            <a:off x="9265363" y="2039505"/>
            <a:ext cx="306603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سنتعلم اليوم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5D7795-467D-4FED-BA8F-933FE15B09C9}"/>
              </a:ext>
            </a:extLst>
          </p:cNvPr>
          <p:cNvSpPr txBox="1"/>
          <p:nvPr/>
        </p:nvSpPr>
        <p:spPr>
          <a:xfrm rot="19985955">
            <a:off x="44323" y="2237562"/>
            <a:ext cx="3821844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/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تتمة جدول حقائق الضرب بالعدد </a:t>
            </a:r>
            <a:r>
              <a:rPr kumimoji="0" lang="ar-SA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85C55C9-5E8D-4078-BAAB-CA2FEA0C2BA7}"/>
              </a:ext>
            </a:extLst>
          </p:cNvPr>
          <p:cNvSpPr txBox="1"/>
          <p:nvPr/>
        </p:nvSpPr>
        <p:spPr>
          <a:xfrm>
            <a:off x="5466347" y="5676000"/>
            <a:ext cx="9144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D648A83-8870-4CE0-B71F-9D25756AB7EC}"/>
              </a:ext>
            </a:extLst>
          </p:cNvPr>
          <p:cNvSpPr txBox="1"/>
          <p:nvPr/>
        </p:nvSpPr>
        <p:spPr>
          <a:xfrm>
            <a:off x="6455362" y="5676450"/>
            <a:ext cx="9144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×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2671A0E-1BB7-40B6-BB1E-76CA8BC8F10A}"/>
              </a:ext>
            </a:extLst>
          </p:cNvPr>
          <p:cNvSpPr txBox="1"/>
          <p:nvPr/>
        </p:nvSpPr>
        <p:spPr>
          <a:xfrm>
            <a:off x="7444377" y="5663587"/>
            <a:ext cx="9144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9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FE54C45-33D0-4A59-92AB-3E1AF7742EF2}"/>
              </a:ext>
            </a:extLst>
          </p:cNvPr>
          <p:cNvSpPr txBox="1"/>
          <p:nvPr/>
        </p:nvSpPr>
        <p:spPr>
          <a:xfrm>
            <a:off x="4077739" y="5656500"/>
            <a:ext cx="131399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63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1DEE6F4-2A30-46EA-BB72-40C812629C0E}"/>
              </a:ext>
            </a:extLst>
          </p:cNvPr>
          <p:cNvSpPr txBox="1"/>
          <p:nvPr/>
        </p:nvSpPr>
        <p:spPr>
          <a:xfrm>
            <a:off x="4298495" y="1437223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198AC0EF-EEAD-4B2F-B3A7-EC8A1EEFD112}"/>
              </a:ext>
            </a:extLst>
          </p:cNvPr>
          <p:cNvSpPr txBox="1"/>
          <p:nvPr/>
        </p:nvSpPr>
        <p:spPr>
          <a:xfrm>
            <a:off x="6004002" y="1516300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B9E60B94-526E-4803-B735-8594DB9E43A5}"/>
              </a:ext>
            </a:extLst>
          </p:cNvPr>
          <p:cNvSpPr txBox="1"/>
          <p:nvPr/>
        </p:nvSpPr>
        <p:spPr>
          <a:xfrm>
            <a:off x="7527082" y="1523625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76EB6096-15F0-4E04-95CB-FC0D9A94321B}"/>
              </a:ext>
            </a:extLst>
          </p:cNvPr>
          <p:cNvSpPr txBox="1"/>
          <p:nvPr/>
        </p:nvSpPr>
        <p:spPr>
          <a:xfrm>
            <a:off x="9233418" y="1556239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67DEB17-A610-4B26-85B3-63997E99B5A2}"/>
              </a:ext>
            </a:extLst>
          </p:cNvPr>
          <p:cNvSpPr txBox="1"/>
          <p:nvPr/>
        </p:nvSpPr>
        <p:spPr>
          <a:xfrm>
            <a:off x="2589845" y="3798244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06221C1B-E1AE-4AA8-B71F-BD7DC8766A58}"/>
              </a:ext>
            </a:extLst>
          </p:cNvPr>
          <p:cNvSpPr txBox="1"/>
          <p:nvPr/>
        </p:nvSpPr>
        <p:spPr>
          <a:xfrm>
            <a:off x="4556924" y="3796590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AA0AF3C8-34D1-4011-B719-F6F4A882D3C9}"/>
              </a:ext>
            </a:extLst>
          </p:cNvPr>
          <p:cNvSpPr txBox="1"/>
          <p:nvPr/>
        </p:nvSpPr>
        <p:spPr>
          <a:xfrm>
            <a:off x="6194653" y="3849020"/>
            <a:ext cx="63936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CA71C2B6-D0D8-43B3-8916-3636B93E6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83111"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5613791" y="606553"/>
            <a:ext cx="1762035" cy="2319187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5268776C-AA14-4005-AFAC-EAD3A6B90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83111"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7073333" y="631573"/>
            <a:ext cx="1762035" cy="2319187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7A5A507A-9ECB-4F9D-B862-C07F54452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83111"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8789993" y="631574"/>
            <a:ext cx="1762035" cy="2319187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9D0F1752-BED0-45B8-A331-80A9BE36C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83111"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2188452" y="2903427"/>
            <a:ext cx="1762035" cy="2319187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863CFFE4-D5B2-4C60-9C96-6FEC0A1ED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83111"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4077042" y="2906304"/>
            <a:ext cx="1762035" cy="231918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5AF6CC9-4911-48EF-B67A-78478774C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83111"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5673976" y="2958013"/>
            <a:ext cx="1762035" cy="2319187"/>
          </a:xfrm>
          <a:prstGeom prst="rect">
            <a:avLst/>
          </a:prstGeom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AAA89D8C-D14F-4877-871B-729CE1997EF9}"/>
              </a:ext>
            </a:extLst>
          </p:cNvPr>
          <p:cNvSpPr txBox="1"/>
          <p:nvPr/>
        </p:nvSpPr>
        <p:spPr>
          <a:xfrm>
            <a:off x="7964644" y="3781970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58C4994-D766-4105-8B75-04D91CFFC69A}"/>
              </a:ext>
            </a:extLst>
          </p:cNvPr>
          <p:cNvSpPr txBox="1"/>
          <p:nvPr/>
        </p:nvSpPr>
        <p:spPr>
          <a:xfrm>
            <a:off x="9585861" y="3849020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9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80F23FCE-B45D-41E1-8200-8CE34F029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83111"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9099315" y="2949069"/>
            <a:ext cx="1762035" cy="2319187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44C4E577-D38A-420E-8B40-9331D743D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83111"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7466957" y="2967073"/>
            <a:ext cx="1762035" cy="231918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167CF0E-A304-42E6-B8AF-E87CE283D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83111"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  <a14:foregroundMark x1="46667" y1="25333" x2="46667" y2="25333"/>
                        <a14:foregroundMark x1="45778" y1="27556" x2="45778" y2="27556"/>
                        <a14:foregroundMark x1="39556" y1="28889" x2="39556" y2="28889"/>
                        <a14:foregroundMark x1="52444" y1="44444" x2="52444" y2="44444"/>
                        <a14:foregroundMark x1="53778" y1="50667" x2="53778" y2="50667"/>
                        <a14:foregroundMark x1="55556" y1="55556" x2="55556" y2="55556"/>
                        <a14:foregroundMark x1="57333" y1="61778" x2="57333" y2="61778"/>
                        <a14:foregroundMark x1="59556" y1="75111" x2="59556" y2="75111"/>
                        <a14:foregroundMark x1="60889" y1="78222" x2="60889" y2="78222"/>
                        <a14:foregroundMark x1="60889" y1="80444" x2="60889" y2="80444"/>
                        <a14:foregroundMark x1="58222" y1="67111" x2="58222" y2="67111"/>
                        <a14:foregroundMark x1="44889" y1="48444" x2="44889" y2="48444"/>
                        <a14:foregroundMark x1="46667" y1="52444" x2="46667" y2="52444"/>
                        <a14:foregroundMark x1="50667" y1="71556" x2="50667" y2="71556"/>
                        <a14:foregroundMark x1="17778" y1="44000" x2="17778" y2="44000"/>
                        <a14:foregroundMark x1="18222" y1="48000" x2="18222" y2="48000"/>
                        <a14:foregroundMark x1="20889" y1="58667" x2="20889" y2="58667"/>
                        <a14:foregroundMark x1="21778" y1="62222" x2="21778" y2="62222"/>
                        <a14:foregroundMark x1="24889" y1="76000" x2="24889" y2="76000"/>
                        <a14:foregroundMark x1="28000" y1="88444" x2="28000" y2="88444"/>
                        <a14:backgroundMark x1="80000" y1="51111" x2="80000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3749822" y="657949"/>
            <a:ext cx="1762035" cy="23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9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8" dur="2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3" dur="2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8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3" dur="2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3" grpId="0" animBg="1"/>
      <p:bldP spid="14" grpId="0" animBg="1"/>
      <p:bldP spid="4" grpId="0" animBg="1"/>
      <p:bldP spid="26" grpId="0" animBg="1"/>
      <p:bldP spid="27" grpId="0" animBg="1"/>
      <p:bldP spid="28" grpId="0" animBg="1"/>
      <p:bldP spid="5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34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3347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8000" b="1">
                <a:solidFill>
                  <a:srgbClr val="FF0000"/>
                </a:solidFill>
              </a:rPr>
              <a:t>وإلى </a:t>
            </a:r>
            <a:r>
              <a:rPr lang="ar-SA" sz="8000" b="1" dirty="0">
                <a:solidFill>
                  <a:srgbClr val="FF0000"/>
                </a:solidFill>
              </a:rPr>
              <a:t>لقاء جديد في درس جديد</a:t>
            </a:r>
            <a:endParaRPr lang="ar-SA" sz="1400" b="1" dirty="0">
              <a:solidFill>
                <a:srgbClr val="FF0000"/>
              </a:solidFill>
            </a:endParaRPr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199</TotalTime>
  <Words>149</Words>
  <Application>Microsoft Office PowerPoint</Application>
  <PresentationFormat>شاشة عريضة</PresentationFormat>
  <Paragraphs>79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0" baseType="lpstr">
      <vt:lpstr>Arial</vt:lpstr>
      <vt:lpstr>Calibri</vt:lpstr>
      <vt:lpstr>school</vt:lpstr>
      <vt:lpstr>الضرب بالعدد 7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SRSY-LAP-DE43</cp:lastModifiedBy>
  <cp:revision>27</cp:revision>
  <dcterms:created xsi:type="dcterms:W3CDTF">2020-05-02T02:36:07Z</dcterms:created>
  <dcterms:modified xsi:type="dcterms:W3CDTF">2020-05-19T12:45:51Z</dcterms:modified>
</cp:coreProperties>
</file>