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lshahod@gmail.com" initials="f" lastIdx="1" clrIdx="0">
    <p:extLst>
      <p:ext uri="{19B8F6BF-5375-455C-9EA6-DF929625EA0E}">
        <p15:presenceInfo xmlns:p15="http://schemas.microsoft.com/office/powerpoint/2012/main" userId="0df55a54db14b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1032" y="4109322"/>
            <a:ext cx="4385374" cy="2206636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168A27-CCC3-4C8A-85FA-199D65211CD3}"/>
              </a:ext>
            </a:extLst>
          </p:cNvPr>
          <p:cNvSpPr/>
          <p:nvPr/>
        </p:nvSpPr>
        <p:spPr>
          <a:xfrm>
            <a:off x="2565726" y="5566660"/>
            <a:ext cx="20329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الضّمائر المنفصلة 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E46997-94FB-4DBB-9054-5FD078BFAC2D}"/>
              </a:ext>
            </a:extLst>
          </p:cNvPr>
          <p:cNvSpPr/>
          <p:nvPr/>
        </p:nvSpPr>
        <p:spPr>
          <a:xfrm>
            <a:off x="4314786" y="5474327"/>
            <a:ext cx="1537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41" y="1598185"/>
            <a:ext cx="5670224" cy="629851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24" y="622300"/>
            <a:ext cx="3233794" cy="6298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kumimoji="0" lang="en-US" altLang="ar-SA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492210-8B89-4D53-9FF1-DDE131232D18}"/>
              </a:ext>
            </a:extLst>
          </p:cNvPr>
          <p:cNvSpPr/>
          <p:nvPr/>
        </p:nvSpPr>
        <p:spPr>
          <a:xfrm>
            <a:off x="1027523" y="2451699"/>
            <a:ext cx="6155702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تتعرّف  على ضمائر الرفع المنفصلة     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تميّز بين ضمائر الرّفع للمذكّرِ وضمائرِ الرّفعِ للمؤنث.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تكتب جملاً فيها ضمائر رفع 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1F9883-F59F-4EF7-916A-F0D8DEE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29" y="846138"/>
            <a:ext cx="6803726" cy="749873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1A34DA-CBF9-490F-AC1F-D0C86B32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8" y="1600201"/>
            <a:ext cx="6219567" cy="3185984"/>
          </a:xfrm>
        </p:spPr>
        <p:txBody>
          <a:bodyPr>
            <a:normAutofit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أنواع الكلمة ؟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     </a:t>
            </a:r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فعل         </a:t>
            </a:r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حرف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هات مثالاً  على كلّ نوعٍ :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177626C-BF07-452B-B44F-3B35C6CBD864}"/>
              </a:ext>
            </a:extLst>
          </p:cNvPr>
          <p:cNvSpPr/>
          <p:nvPr/>
        </p:nvSpPr>
        <p:spPr>
          <a:xfrm>
            <a:off x="7216611" y="2505670"/>
            <a:ext cx="28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BED75DE-9926-44A0-AB69-0AA9CF1A94D8}"/>
              </a:ext>
            </a:extLst>
          </p:cNvPr>
          <p:cNvSpPr/>
          <p:nvPr/>
        </p:nvSpPr>
        <p:spPr>
          <a:xfrm>
            <a:off x="6627044" y="2953431"/>
            <a:ext cx="9856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اسم</a:t>
            </a:r>
            <a:endParaRPr lang="ar-SA" sz="48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EDBD57F-D18D-4CBC-85F4-008FEAADF647}"/>
              </a:ext>
            </a:extLst>
          </p:cNvPr>
          <p:cNvSpPr/>
          <p:nvPr/>
        </p:nvSpPr>
        <p:spPr>
          <a:xfrm>
            <a:off x="2165244" y="2967335"/>
            <a:ext cx="42357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  </a:t>
            </a:r>
            <a:r>
              <a:rPr lang="ar-SA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مدرسة </a:t>
            </a:r>
            <a:r>
              <a:rPr lang="ar-SA" sz="32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ar-SA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تلميذ </a:t>
            </a:r>
            <a:r>
              <a:rPr lang="ar-SA" sz="32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ar-SA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أحمد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C891756-F9F3-4E47-A3AF-6DD69DE44719}"/>
              </a:ext>
            </a:extLst>
          </p:cNvPr>
          <p:cNvSpPr/>
          <p:nvPr/>
        </p:nvSpPr>
        <p:spPr>
          <a:xfrm>
            <a:off x="6627044" y="3468214"/>
            <a:ext cx="9856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فعل</a:t>
            </a:r>
            <a:endParaRPr lang="ar-SA" sz="48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A3C6EB7-13B0-4541-96BD-FF4CDA52A6B7}"/>
              </a:ext>
            </a:extLst>
          </p:cNvPr>
          <p:cNvSpPr/>
          <p:nvPr/>
        </p:nvSpPr>
        <p:spPr>
          <a:xfrm>
            <a:off x="6664221" y="3948444"/>
            <a:ext cx="9856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حرف</a:t>
            </a:r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SA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5931CD6-A729-4F67-B297-D8101E334B06}"/>
              </a:ext>
            </a:extLst>
          </p:cNvPr>
          <p:cNvSpPr/>
          <p:nvPr/>
        </p:nvSpPr>
        <p:spPr>
          <a:xfrm>
            <a:off x="2165244" y="3468214"/>
            <a:ext cx="44357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  </a:t>
            </a:r>
            <a:r>
              <a:rPr lang="ar-SA" sz="32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يكتبُ , اشربْ , سافرَ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7323E61-319C-4E6B-A963-EF59352C9EB3}"/>
              </a:ext>
            </a:extLst>
          </p:cNvPr>
          <p:cNvSpPr/>
          <p:nvPr/>
        </p:nvSpPr>
        <p:spPr>
          <a:xfrm>
            <a:off x="2479780" y="4018797"/>
            <a:ext cx="47368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</a:t>
            </a:r>
            <a:r>
              <a:rPr lang="ar-SA" sz="3200" b="1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إلى </a:t>
            </a:r>
            <a:r>
              <a:rPr lang="ar-SA" sz="32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ar-SA" sz="3200" b="1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ثمّ </a:t>
            </a:r>
            <a:r>
              <a:rPr lang="ar-SA" sz="32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ar-SA" sz="3200" b="1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أو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06ACAFD1-D86F-489C-B814-1931AF57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389946"/>
            <a:ext cx="7705453" cy="534753"/>
          </a:xfrm>
        </p:spPr>
        <p:txBody>
          <a:bodyPr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b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</a:b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</a:t>
            </a:r>
            <a:r>
              <a:rPr lang="ar-KW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والآن عزيزي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التلميذ</a:t>
            </a:r>
            <a:r>
              <a:rPr lang="ar-KW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سنتعرّف على ضمائر الرّفع المنفصلة بجميع أشكالها :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5CD9B38-6E12-48EB-A1D0-1E567B435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15139"/>
              </p:ext>
            </p:extLst>
          </p:nvPr>
        </p:nvGraphicFramePr>
        <p:xfrm>
          <a:off x="688157" y="1376313"/>
          <a:ext cx="7286919" cy="3036382"/>
        </p:xfrm>
        <a:graphic>
          <a:graphicData uri="http://schemas.openxmlformats.org/drawingml/2006/table">
            <a:tbl>
              <a:tblPr rtl="1" firstRow="1" firstCol="1" bandRow="1"/>
              <a:tblGrid>
                <a:gridCol w="1778802">
                  <a:extLst>
                    <a:ext uri="{9D8B030D-6E8A-4147-A177-3AD203B41FA5}">
                      <a16:colId xmlns:a16="http://schemas.microsoft.com/office/drawing/2014/main" val="2764556118"/>
                    </a:ext>
                  </a:extLst>
                </a:gridCol>
                <a:gridCol w="2231313">
                  <a:extLst>
                    <a:ext uri="{9D8B030D-6E8A-4147-A177-3AD203B41FA5}">
                      <a16:colId xmlns:a16="http://schemas.microsoft.com/office/drawing/2014/main" val="2422801070"/>
                    </a:ext>
                  </a:extLst>
                </a:gridCol>
                <a:gridCol w="1566185">
                  <a:extLst>
                    <a:ext uri="{9D8B030D-6E8A-4147-A177-3AD203B41FA5}">
                      <a16:colId xmlns:a16="http://schemas.microsoft.com/office/drawing/2014/main" val="2957077732"/>
                    </a:ext>
                  </a:extLst>
                </a:gridCol>
                <a:gridCol w="1710619">
                  <a:extLst>
                    <a:ext uri="{9D8B030D-6E8A-4147-A177-3AD203B41FA5}">
                      <a16:colId xmlns:a16="http://schemas.microsoft.com/office/drawing/2014/main" val="3791731546"/>
                    </a:ext>
                  </a:extLst>
                </a:gridCol>
              </a:tblGrid>
              <a:tr h="5869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ضَمائرُ المُتكلّمِ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ضَمائرُ المُخاطبِ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ضمائرُ الغَائبِ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34937"/>
                  </a:ext>
                </a:extLst>
              </a:tr>
              <a:tr h="82878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المفرد المذكر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679409"/>
                  </a:ext>
                </a:extLst>
              </a:tr>
              <a:tr h="7862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المفرد المؤنث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011420"/>
                  </a:ext>
                </a:extLst>
              </a:tr>
              <a:tr h="8344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المثنى المذكر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210878"/>
                  </a:ext>
                </a:extLst>
              </a:tr>
            </a:tbl>
          </a:graphicData>
        </a:graphic>
      </p:graphicFrame>
      <p:sp>
        <p:nvSpPr>
          <p:cNvPr id="12" name="مستطيل 11">
            <a:extLst>
              <a:ext uri="{FF2B5EF4-FFF2-40B4-BE49-F238E27FC236}">
                <a16:creationId xmlns:a16="http://schemas.microsoft.com/office/drawing/2014/main" id="{C9C93F42-F234-4AB6-9947-252790A8C797}"/>
              </a:ext>
            </a:extLst>
          </p:cNvPr>
          <p:cNvSpPr/>
          <p:nvPr/>
        </p:nvSpPr>
        <p:spPr>
          <a:xfrm>
            <a:off x="4820624" y="2693114"/>
            <a:ext cx="678731" cy="9814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أنَا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5976B8D-85E5-4B13-846A-63FE3C0DAA16}"/>
              </a:ext>
            </a:extLst>
          </p:cNvPr>
          <p:cNvSpPr/>
          <p:nvPr/>
        </p:nvSpPr>
        <p:spPr>
          <a:xfrm>
            <a:off x="4683935" y="1893937"/>
            <a:ext cx="8154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أنَا</a:t>
            </a:r>
            <a:endParaRPr lang="ar-S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C8E34AB-9521-4F7F-8B8A-69A1243BF528}"/>
              </a:ext>
            </a:extLst>
          </p:cNvPr>
          <p:cNvSpPr/>
          <p:nvPr/>
        </p:nvSpPr>
        <p:spPr>
          <a:xfrm>
            <a:off x="4835571" y="3493987"/>
            <a:ext cx="696023" cy="816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نحْنُ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5F699BC9-57A1-45CB-B85D-9FC55EDA7A61}"/>
              </a:ext>
            </a:extLst>
          </p:cNvPr>
          <p:cNvSpPr/>
          <p:nvPr/>
        </p:nvSpPr>
        <p:spPr>
          <a:xfrm>
            <a:off x="2944617" y="1963675"/>
            <a:ext cx="923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أنْتَ</a:t>
            </a:r>
            <a:endParaRPr lang="ar-S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F29855B-8C8F-42A9-92BB-9E8F54E64D29}"/>
              </a:ext>
            </a:extLst>
          </p:cNvPr>
          <p:cNvSpPr/>
          <p:nvPr/>
        </p:nvSpPr>
        <p:spPr>
          <a:xfrm>
            <a:off x="2864115" y="2817267"/>
            <a:ext cx="9238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أنْتِ</a:t>
            </a:r>
            <a:endParaRPr lang="ar-SA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177E664-2150-4C6B-9CEA-47991E96A16E}"/>
              </a:ext>
            </a:extLst>
          </p:cNvPr>
          <p:cNvSpPr/>
          <p:nvPr/>
        </p:nvSpPr>
        <p:spPr>
          <a:xfrm>
            <a:off x="2753351" y="3557260"/>
            <a:ext cx="11453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أنْتُما</a:t>
            </a:r>
            <a:endParaRPr lang="ar-S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BB7D465-A152-4F7F-9C0D-84A8FC93C659}"/>
              </a:ext>
            </a:extLst>
          </p:cNvPr>
          <p:cNvSpPr/>
          <p:nvPr/>
        </p:nvSpPr>
        <p:spPr>
          <a:xfrm>
            <a:off x="1108277" y="2006215"/>
            <a:ext cx="9238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</a:t>
            </a:r>
            <a:endParaRPr lang="ar-S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FE6D90F-E43D-43C1-853D-3214BC65A1AA}"/>
              </a:ext>
            </a:extLst>
          </p:cNvPr>
          <p:cNvSpPr/>
          <p:nvPr/>
        </p:nvSpPr>
        <p:spPr>
          <a:xfrm>
            <a:off x="1102584" y="2748588"/>
            <a:ext cx="9238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هي</a:t>
            </a:r>
            <a:endParaRPr lang="ar-S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1DD2870-41E6-45B7-8B3B-74AE1DFA6519}"/>
              </a:ext>
            </a:extLst>
          </p:cNvPr>
          <p:cNvSpPr/>
          <p:nvPr/>
        </p:nvSpPr>
        <p:spPr>
          <a:xfrm>
            <a:off x="1136231" y="3545321"/>
            <a:ext cx="923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هُمَا</a:t>
            </a:r>
            <a:endParaRPr lang="ar-S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5CD9B38-6E12-48EB-A1D0-1E567B435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22464"/>
              </p:ext>
            </p:extLst>
          </p:nvPr>
        </p:nvGraphicFramePr>
        <p:xfrm>
          <a:off x="1014919" y="1542727"/>
          <a:ext cx="6244298" cy="2739010"/>
        </p:xfrm>
        <a:graphic>
          <a:graphicData uri="http://schemas.openxmlformats.org/drawingml/2006/table">
            <a:tbl>
              <a:tblPr rtl="1" firstRow="1" firstCol="1" bandRow="1"/>
              <a:tblGrid>
                <a:gridCol w="1485845">
                  <a:extLst>
                    <a:ext uri="{9D8B030D-6E8A-4147-A177-3AD203B41FA5}">
                      <a16:colId xmlns:a16="http://schemas.microsoft.com/office/drawing/2014/main" val="2764556118"/>
                    </a:ext>
                  </a:extLst>
                </a:gridCol>
                <a:gridCol w="1863831">
                  <a:extLst>
                    <a:ext uri="{9D8B030D-6E8A-4147-A177-3AD203B41FA5}">
                      <a16:colId xmlns:a16="http://schemas.microsoft.com/office/drawing/2014/main" val="2422801070"/>
                    </a:ext>
                  </a:extLst>
                </a:gridCol>
                <a:gridCol w="1308245">
                  <a:extLst>
                    <a:ext uri="{9D8B030D-6E8A-4147-A177-3AD203B41FA5}">
                      <a16:colId xmlns:a16="http://schemas.microsoft.com/office/drawing/2014/main" val="2957077732"/>
                    </a:ext>
                  </a:extLst>
                </a:gridCol>
                <a:gridCol w="1586377">
                  <a:extLst>
                    <a:ext uri="{9D8B030D-6E8A-4147-A177-3AD203B41FA5}">
                      <a16:colId xmlns:a16="http://schemas.microsoft.com/office/drawing/2014/main" val="3791731546"/>
                    </a:ext>
                  </a:extLst>
                </a:gridCol>
              </a:tblGrid>
              <a:tr h="40854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ضمائر المتكلّم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ضمائر المخاطب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ضمائر الغائب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34937"/>
                  </a:ext>
                </a:extLst>
              </a:tr>
              <a:tr h="78853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المثنى المؤنث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679409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الجمع المذكر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011420"/>
                  </a:ext>
                </a:extLst>
              </a:tr>
              <a:tr h="7938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الجمع المؤنث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210878"/>
                  </a:ext>
                </a:extLst>
              </a:tr>
            </a:tbl>
          </a:graphicData>
        </a:graphic>
      </p:graphicFrame>
      <p:sp>
        <p:nvSpPr>
          <p:cNvPr id="12" name="مستطيل 11">
            <a:extLst>
              <a:ext uri="{FF2B5EF4-FFF2-40B4-BE49-F238E27FC236}">
                <a16:creationId xmlns:a16="http://schemas.microsoft.com/office/drawing/2014/main" id="{C9C93F42-F234-4AB6-9947-252790A8C797}"/>
              </a:ext>
            </a:extLst>
          </p:cNvPr>
          <p:cNvSpPr/>
          <p:nvPr/>
        </p:nvSpPr>
        <p:spPr>
          <a:xfrm>
            <a:off x="4706345" y="2697713"/>
            <a:ext cx="678731" cy="6851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نحنُ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5976B8D-85E5-4B13-846A-63FE3C0DAA16}"/>
              </a:ext>
            </a:extLst>
          </p:cNvPr>
          <p:cNvSpPr/>
          <p:nvPr/>
        </p:nvSpPr>
        <p:spPr>
          <a:xfrm>
            <a:off x="4616778" y="1987204"/>
            <a:ext cx="8154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نحنُ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5F699BC9-57A1-45CB-B85D-9FC55EDA7A61}"/>
              </a:ext>
            </a:extLst>
          </p:cNvPr>
          <p:cNvSpPr/>
          <p:nvPr/>
        </p:nvSpPr>
        <p:spPr>
          <a:xfrm>
            <a:off x="3048447" y="1868255"/>
            <a:ext cx="9238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i="0" u="none" strike="noStrike" kern="1200" cap="none" spc="0" normalizeH="0" baseline="0" noProof="0" dirty="0">
                <a:ln w="0"/>
                <a:solidFill>
                  <a:srgbClr val="4F81BD"/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أنْتُما</a:t>
            </a:r>
            <a:endParaRPr kumimoji="0" lang="ar-SA" sz="4400" i="0" u="none" strike="noStrike" kern="1200" cap="none" spc="0" normalizeH="0" baseline="0" noProof="0" dirty="0">
              <a:ln w="0"/>
              <a:solidFill>
                <a:srgbClr val="4F81BD"/>
              </a:solidFill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F29855B-8C8F-42A9-92BB-9E8F54E64D29}"/>
              </a:ext>
            </a:extLst>
          </p:cNvPr>
          <p:cNvSpPr/>
          <p:nvPr/>
        </p:nvSpPr>
        <p:spPr>
          <a:xfrm>
            <a:off x="3028414" y="2571979"/>
            <a:ext cx="923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 w="0"/>
                <a:solidFill>
                  <a:srgbClr val="4F81BD"/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أنْتُم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srgbClr val="4F81BD"/>
              </a:solidFill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177E664-2150-4C6B-9CEA-47991E96A16E}"/>
              </a:ext>
            </a:extLst>
          </p:cNvPr>
          <p:cNvSpPr/>
          <p:nvPr/>
        </p:nvSpPr>
        <p:spPr>
          <a:xfrm>
            <a:off x="3018987" y="3621576"/>
            <a:ext cx="7847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أنْتُنّ</a:t>
            </a:r>
            <a:endParaRPr kumimoji="0" lang="ar-SA" sz="4400" b="0" i="0" u="none" strike="noStrike" kern="120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BB7D465-A152-4F7F-9C0D-84A8FC93C659}"/>
              </a:ext>
            </a:extLst>
          </p:cNvPr>
          <p:cNvSpPr/>
          <p:nvPr/>
        </p:nvSpPr>
        <p:spPr>
          <a:xfrm>
            <a:off x="1692834" y="1868256"/>
            <a:ext cx="923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 w="0"/>
                <a:solidFill>
                  <a:srgbClr val="4F81BD"/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هُما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srgbClr val="4F81BD"/>
              </a:solidFill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FE6D90F-E43D-43C1-853D-3214BC65A1AA}"/>
              </a:ext>
            </a:extLst>
          </p:cNvPr>
          <p:cNvSpPr/>
          <p:nvPr/>
        </p:nvSpPr>
        <p:spPr>
          <a:xfrm>
            <a:off x="1652690" y="2549783"/>
            <a:ext cx="923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 w="0"/>
                <a:solidFill>
                  <a:srgbClr val="4F81BD"/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هُم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srgbClr val="4F81BD"/>
              </a:solidFill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1DD2870-41E6-45B7-8B3B-74AE1DFA6519}"/>
              </a:ext>
            </a:extLst>
          </p:cNvPr>
          <p:cNvSpPr/>
          <p:nvPr/>
        </p:nvSpPr>
        <p:spPr>
          <a:xfrm>
            <a:off x="1636877" y="3359171"/>
            <a:ext cx="923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 w="0"/>
                <a:solidFill>
                  <a:srgbClr val="4F81BD"/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هُنّ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srgbClr val="4F81BD"/>
              </a:solidFill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EA56D4A-D71E-4505-90AC-A790B1B743C5}"/>
              </a:ext>
            </a:extLst>
          </p:cNvPr>
          <p:cNvSpPr/>
          <p:nvPr/>
        </p:nvSpPr>
        <p:spPr>
          <a:xfrm>
            <a:off x="4572000" y="3521227"/>
            <a:ext cx="678731" cy="6851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نحنُ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/>
      <p:bldP spid="24" grpId="0"/>
      <p:bldP spid="25" grpId="0"/>
      <p:bldP spid="2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141A5C8B-8C50-4FF9-A289-9A568505FA63}"/>
              </a:ext>
            </a:extLst>
          </p:cNvPr>
          <p:cNvSpPr/>
          <p:nvPr/>
        </p:nvSpPr>
        <p:spPr>
          <a:xfrm>
            <a:off x="653912" y="1383946"/>
            <a:ext cx="7060676" cy="504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أنتَ تكتبُ الوظيفةَ .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       :   ....</a:t>
            </a:r>
            <a:r>
              <a:rPr lang="ar-SA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أنتما تكتبانِ الوظيفةَ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......................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        ....</a:t>
            </a:r>
            <a:r>
              <a:rPr lang="ar-SA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أنتم تكتبون الوظيفةَ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....................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هو يدافعُ عن الوطنِ .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                      ...</a:t>
            </a:r>
            <a:r>
              <a:rPr lang="ar-SA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هما يُدافعانِ عنِ الوطن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ِ....................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       ...</a:t>
            </a:r>
            <a:r>
              <a:rPr lang="ar-SA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هم يُدافعون عنِ الوطنِ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....................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هي تساعدُ المُحتاجَ .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     ...</a:t>
            </a:r>
            <a:r>
              <a:rPr lang="ar-SA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هما تساعدانِ المُحتاجَ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......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      :  ....</a:t>
            </a:r>
            <a:r>
              <a:rPr lang="ar-SA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هنَّ يساعدْنَ المُحتاجَ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.....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فقاعة الكلام: مستطيلة 6">
            <a:extLst>
              <a:ext uri="{FF2B5EF4-FFF2-40B4-BE49-F238E27FC236}">
                <a16:creationId xmlns:a16="http://schemas.microsoft.com/office/drawing/2014/main" id="{C359EDBE-327B-419E-9ECC-1BF8FCE3706F}"/>
              </a:ext>
            </a:extLst>
          </p:cNvPr>
          <p:cNvSpPr/>
          <p:nvPr/>
        </p:nvSpPr>
        <p:spPr>
          <a:xfrm>
            <a:off x="734995" y="516673"/>
            <a:ext cx="5999584" cy="550506"/>
          </a:xfrm>
          <a:prstGeom prst="wedge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أقرأ الجمل الآتية , ثمّ أعيدُ كتابتها بصيغةِ المثنى والجمع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3566B34-063A-4070-975B-1F4E61467EDB}"/>
              </a:ext>
            </a:extLst>
          </p:cNvPr>
          <p:cNvSpPr/>
          <p:nvPr/>
        </p:nvSpPr>
        <p:spPr>
          <a:xfrm>
            <a:off x="5833358" y="1888251"/>
            <a:ext cx="934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المثنى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EF37832-07CF-4B0E-BC46-429366DA40E3}"/>
              </a:ext>
            </a:extLst>
          </p:cNvPr>
          <p:cNvSpPr/>
          <p:nvPr/>
        </p:nvSpPr>
        <p:spPr>
          <a:xfrm>
            <a:off x="5744143" y="2432790"/>
            <a:ext cx="11362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الجمع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A5CF9CD-05C5-4AA8-B4C1-065FD07D72DC}"/>
              </a:ext>
            </a:extLst>
          </p:cNvPr>
          <p:cNvSpPr/>
          <p:nvPr/>
        </p:nvSpPr>
        <p:spPr>
          <a:xfrm>
            <a:off x="5897439" y="3562106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المثنى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6FE2024-79CE-43BD-BF6E-FAD24BBFCA90}"/>
              </a:ext>
            </a:extLst>
          </p:cNvPr>
          <p:cNvSpPr/>
          <p:nvPr/>
        </p:nvSpPr>
        <p:spPr>
          <a:xfrm>
            <a:off x="5649169" y="4066409"/>
            <a:ext cx="11362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الجمع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6FD9D35-8D80-43C2-B3A8-4C69921DCD68}"/>
              </a:ext>
            </a:extLst>
          </p:cNvPr>
          <p:cNvSpPr/>
          <p:nvPr/>
        </p:nvSpPr>
        <p:spPr>
          <a:xfrm>
            <a:off x="5953561" y="5276869"/>
            <a:ext cx="1013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المثنى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D558C55-FEAF-4126-8DB4-D8E7719EBAFC}"/>
              </a:ext>
            </a:extLst>
          </p:cNvPr>
          <p:cNvSpPr/>
          <p:nvPr/>
        </p:nvSpPr>
        <p:spPr>
          <a:xfrm>
            <a:off x="5937282" y="5875465"/>
            <a:ext cx="9463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الجمع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E8EE797-63DE-473D-86A9-56823F962580}"/>
              </a:ext>
            </a:extLst>
          </p:cNvPr>
          <p:cNvSpPr/>
          <p:nvPr/>
        </p:nvSpPr>
        <p:spPr>
          <a:xfrm>
            <a:off x="6593375" y="410761"/>
            <a:ext cx="1815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</p:spTree>
    <p:extLst>
      <p:ext uri="{BB962C8B-B14F-4D97-AF65-F5344CB8AC3E}">
        <p14:creationId xmlns:p14="http://schemas.microsoft.com/office/powerpoint/2010/main" val="41812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B0F29ED3-5FB6-42C3-A36E-105F6B0485AF}"/>
              </a:ext>
            </a:extLst>
          </p:cNvPr>
          <p:cNvSpPr/>
          <p:nvPr/>
        </p:nvSpPr>
        <p:spPr>
          <a:xfrm>
            <a:off x="2829676" y="529311"/>
            <a:ext cx="3277257" cy="608990"/>
          </a:xfrm>
          <a:prstGeom prst="round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ar-SA" b="1" dirty="0"/>
              <a:t>املأ الجدول وفق النّموذج الآتي :</a:t>
            </a:r>
            <a:endParaRPr lang="en-US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257F89D-7EF4-4CF6-A624-9D99F3E1B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53037"/>
              </p:ext>
            </p:extLst>
          </p:nvPr>
        </p:nvGraphicFramePr>
        <p:xfrm>
          <a:off x="1335336" y="1263287"/>
          <a:ext cx="5684362" cy="363584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46697">
                  <a:extLst>
                    <a:ext uri="{9D8B030D-6E8A-4147-A177-3AD203B41FA5}">
                      <a16:colId xmlns:a16="http://schemas.microsoft.com/office/drawing/2014/main" val="1255381085"/>
                    </a:ext>
                  </a:extLst>
                </a:gridCol>
                <a:gridCol w="1869979">
                  <a:extLst>
                    <a:ext uri="{9D8B030D-6E8A-4147-A177-3AD203B41FA5}">
                      <a16:colId xmlns:a16="http://schemas.microsoft.com/office/drawing/2014/main" val="732986865"/>
                    </a:ext>
                  </a:extLst>
                </a:gridCol>
                <a:gridCol w="2167686">
                  <a:extLst>
                    <a:ext uri="{9D8B030D-6E8A-4147-A177-3AD203B41FA5}">
                      <a16:colId xmlns:a16="http://schemas.microsoft.com/office/drawing/2014/main" val="508577818"/>
                    </a:ext>
                  </a:extLst>
                </a:gridCol>
              </a:tblGrid>
              <a:tr h="49478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المجموعة (1)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المجموعة (2)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المجموعة (3)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957255"/>
                  </a:ext>
                </a:extLst>
              </a:tr>
              <a:tr h="5267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أنا أمتلكُ الماءَ</a:t>
                      </a:r>
                      <a:endParaRPr lang="en-US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أنا .................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أنت تحرِثُ الأرضَ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أنتَ ..................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هو يبذرُ الحَبّ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هو............................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7655187"/>
                  </a:ext>
                </a:extLst>
              </a:tr>
              <a:tr h="70516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نحن نمتلكُ الماء</a:t>
                      </a:r>
                      <a:endParaRPr lang="en-US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نحن ..............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أنت تحرثينَ الأرضَ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أنتِ.....................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هي تبذرُ الحَبّ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هي............................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630449"/>
                  </a:ext>
                </a:extLst>
              </a:tr>
              <a:tr h="71643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أنتما تحرُثانِ الأرضَ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أنتما......................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هما يبذرانِ الحَبّ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هما ..........................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384469"/>
                  </a:ext>
                </a:extLst>
              </a:tr>
              <a:tr h="526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أنتم تحرُثونَ الأرضَ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أنتم ......................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هم يبذرونَ الحَبّ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هم ...........................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891815"/>
                  </a:ext>
                </a:extLst>
              </a:tr>
              <a:tr h="5750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أنتنّ تحرثْنَ الأرضَ</a:t>
                      </a:r>
                      <a:endParaRPr lang="en-US" sz="1200" b="1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أنتنّ .....................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هنّ يبْذرْنَ الحَبّ</a:t>
                      </a:r>
                      <a:endParaRPr lang="en-US" sz="12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هنّ ..........................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131118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F95DEB88-9098-43DC-BA70-3E50E236812F}"/>
              </a:ext>
            </a:extLst>
          </p:cNvPr>
          <p:cNvSpPr/>
          <p:nvPr/>
        </p:nvSpPr>
        <p:spPr>
          <a:xfrm>
            <a:off x="6106933" y="404775"/>
            <a:ext cx="1815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502</TotalTime>
  <Words>299</Words>
  <Application>Microsoft Office PowerPoint</Application>
  <PresentationFormat>عرض على الشاشة (4:3)</PresentationFormat>
  <Paragraphs>100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Sakkal Majalla</vt:lpstr>
      <vt:lpstr>Traditional Arabic</vt:lpstr>
      <vt:lpstr>Wingdings</vt:lpstr>
      <vt:lpstr>school</vt:lpstr>
      <vt:lpstr>الصّف : الثالث  المادة : لغة عربيّة  تدريبٌ لغويٌّ </vt:lpstr>
      <vt:lpstr>عرض تقديمي في PowerPoint</vt:lpstr>
      <vt:lpstr>عرض تقديمي في PowerPoint</vt:lpstr>
      <vt:lpstr>        والآن عزيزي التلميذ سنتعرّف على ضمائر الرّفع المنفصلة بجميع أشكالها :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71</cp:revision>
  <dcterms:created xsi:type="dcterms:W3CDTF">2020-05-02T02:36:07Z</dcterms:created>
  <dcterms:modified xsi:type="dcterms:W3CDTF">2020-05-22T12:04:27Z</dcterms:modified>
</cp:coreProperties>
</file>