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2763696" y="5566660"/>
            <a:ext cx="16369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الفعلُ المضارع 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314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99" y="1598185"/>
            <a:ext cx="5368566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24" y="622300"/>
            <a:ext cx="3233794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1857081" y="2451699"/>
            <a:ext cx="5326144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تقرأ الجُمل قراءةً جهريّةً سليمةً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تتعرّف  على اشكال جديدة للفعل المض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ار</a:t>
            </a: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ع</a:t>
            </a: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أن تصيغ جملاً وفقَ نمطٍ مُعطى.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29" y="846138"/>
            <a:ext cx="6803726" cy="74987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045" y="1600201"/>
            <a:ext cx="5825766" cy="3226323"/>
          </a:xfrm>
        </p:spPr>
        <p:txBody>
          <a:bodyPr>
            <a:normAutofit fontScale="70000" lnSpcReduction="20000"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 </a:t>
            </a:r>
            <a:r>
              <a:rPr lang="ar-SA" sz="3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– فعل         – حرف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sz="3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3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-  </a:t>
            </a:r>
            <a:r>
              <a:rPr lang="ar-SA" sz="3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أنواعُ الفعل ؟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3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مضارع    - ماضي     - أمر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SA" sz="3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>
              <a:spcBef>
                <a:spcPct val="0"/>
              </a:spcBef>
              <a:buNone/>
            </a:pPr>
            <a:endParaRPr lang="ar-SA" sz="3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3400" dirty="0"/>
              <a:t>- </a:t>
            </a:r>
            <a:r>
              <a:rPr lang="ar-SA" sz="3400" dirty="0">
                <a:solidFill>
                  <a:schemeClr val="accent4"/>
                </a:solidFill>
              </a:rPr>
              <a:t>كوّن جملة فعلية تبدأ بفعل مضارع  ؟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3400" dirty="0"/>
              <a:t>   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3400" b="1" dirty="0">
                <a:solidFill>
                  <a:srgbClr val="C00000"/>
                </a:solidFill>
              </a:rPr>
              <a:t>        يذهبُ التلميذُ إلى مدرسته بجدّ ونشاط </a:t>
            </a:r>
            <a:r>
              <a:rPr lang="ar-SA" sz="3300" b="1" dirty="0">
                <a:solidFill>
                  <a:srgbClr val="C00000"/>
                </a:solidFill>
              </a:rPr>
              <a:t>.</a:t>
            </a:r>
          </a:p>
          <a:p>
            <a:pPr marL="0" lvl="0" indent="0" algn="r">
              <a:spcBef>
                <a:spcPct val="0"/>
              </a:spcBef>
              <a:buNone/>
            </a:pP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177626C-BF07-452B-B44F-3B35C6CBD864}"/>
              </a:ext>
            </a:extLst>
          </p:cNvPr>
          <p:cNvSpPr/>
          <p:nvPr/>
        </p:nvSpPr>
        <p:spPr>
          <a:xfrm>
            <a:off x="7216611" y="2505670"/>
            <a:ext cx="28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06ACAFD1-D86F-489C-B814-1931AF5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3" y="744717"/>
            <a:ext cx="5953027" cy="603315"/>
          </a:xfrm>
        </p:spPr>
        <p:txBody>
          <a:bodyPr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عزيزي التلميذ اقرأ الجُملَ الآتية منتبهاً إلى الكلماتِ الملوّنة 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A4BAFC12-EEEE-49D6-9F73-CB3D0378890C}"/>
              </a:ext>
            </a:extLst>
          </p:cNvPr>
          <p:cNvSpPr/>
          <p:nvPr/>
        </p:nvSpPr>
        <p:spPr>
          <a:xfrm>
            <a:off x="2272818" y="1561447"/>
            <a:ext cx="5026462" cy="1214203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chemeClr val="accent4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يزورُ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محمدٌ المكتبةَ يوميّاً</a:t>
            </a:r>
          </a:p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من </a:t>
            </a:r>
            <a:r>
              <a:rPr lang="ar-SA" sz="2400" b="1" dirty="0">
                <a:solidFill>
                  <a:schemeClr val="accent4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يجتهدْ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في علْمهِ وعملهِ </a:t>
            </a:r>
            <a:r>
              <a:rPr lang="ar-SA" sz="2400" b="1" dirty="0">
                <a:solidFill>
                  <a:schemeClr val="accent4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ينجحْ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و</a:t>
            </a:r>
            <a:r>
              <a:rPr lang="ar-SA" sz="2400" b="1" dirty="0">
                <a:solidFill>
                  <a:schemeClr val="accent4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يتطوّرْ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.</a:t>
            </a:r>
          </a:p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	من </a:t>
            </a:r>
            <a:r>
              <a:rPr lang="ar-SA" sz="2400" b="1" dirty="0">
                <a:solidFill>
                  <a:schemeClr val="accent4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يخرُجْ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إلى الطبيعةِ </a:t>
            </a:r>
            <a:r>
              <a:rPr lang="ar-SA" sz="2400" b="1" dirty="0">
                <a:solidFill>
                  <a:schemeClr val="accent4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يَشعُرْ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بالاستمتاعِ .</a:t>
            </a:r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DCE71874-A6D5-4877-988C-D3F98947BD28}"/>
              </a:ext>
            </a:extLst>
          </p:cNvPr>
          <p:cNvSpPr/>
          <p:nvPr/>
        </p:nvSpPr>
        <p:spPr>
          <a:xfrm>
            <a:off x="1989846" y="3256991"/>
            <a:ext cx="5026462" cy="1214203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dirty="0"/>
              <a:t>- </a:t>
            </a:r>
            <a:r>
              <a:rPr lang="ar-SA" sz="2400" b="1" dirty="0">
                <a:solidFill>
                  <a:schemeClr val="accent2"/>
                </a:solidFill>
              </a:rPr>
              <a:t>حدّد الفعلَ المضارع في الجُمل السّابقةِ ؟</a:t>
            </a:r>
          </a:p>
          <a:p>
            <a:pPr algn="r"/>
            <a:r>
              <a:rPr lang="ar-SA" sz="2400" b="1" dirty="0">
                <a:solidFill>
                  <a:schemeClr val="accent2"/>
                </a:solidFill>
              </a:rPr>
              <a:t>- ما حركةُ آخرِ الفعلِ المضارع ؟</a:t>
            </a:r>
            <a:endParaRPr lang="ar-SY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وسيلة شرح بيضاوية 5">
            <a:extLst>
              <a:ext uri="{FF2B5EF4-FFF2-40B4-BE49-F238E27FC236}">
                <a16:creationId xmlns:a16="http://schemas.microsoft.com/office/drawing/2014/main" id="{F611353D-D46D-46F4-B8FF-03817AA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174" y="357516"/>
            <a:ext cx="2203814" cy="1323369"/>
          </a:xfrm>
          <a:prstGeom prst="wedgeEllipseCallout">
            <a:avLst>
              <a:gd name="adj1" fmla="val -74584"/>
              <a:gd name="adj2" fmla="val 55475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PT Bold Heading" pitchFamily="2" charset="-78"/>
              </a:rPr>
              <a:t>أتعلّمُ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668E2C-AA2B-410B-99F8-E97A2B7A51CF}"/>
              </a:ext>
            </a:extLst>
          </p:cNvPr>
          <p:cNvSpPr/>
          <p:nvPr/>
        </p:nvSpPr>
        <p:spPr>
          <a:xfrm>
            <a:off x="1027522" y="1873418"/>
            <a:ext cx="6202836" cy="30190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حركةُ الفعلِ المُضارعِ :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الضّمّةُ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إذا لم يتّصِلْ به شيْ . </a:t>
            </a:r>
          </a:p>
        </p:txBody>
      </p:sp>
    </p:spTree>
    <p:extLst>
      <p:ext uri="{BB962C8B-B14F-4D97-AF65-F5344CB8AC3E}">
        <p14:creationId xmlns:p14="http://schemas.microsoft.com/office/powerpoint/2010/main" val="41812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53B07FB-C84D-4F73-9702-8B789FFE27B7}"/>
              </a:ext>
            </a:extLst>
          </p:cNvPr>
          <p:cNvSpPr/>
          <p:nvPr/>
        </p:nvSpPr>
        <p:spPr>
          <a:xfrm>
            <a:off x="923826" y="2508910"/>
            <a:ext cx="6099140" cy="14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من يركضُ كثيراً ..............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من ............................. ينجحْ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من .....................حليباً تصبحْ عِظامهُ قويّةً 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6A35230-F76A-4DCB-BA4D-DDA4DD7E8BD2}"/>
              </a:ext>
            </a:extLst>
          </p:cNvPr>
          <p:cNvSpPr/>
          <p:nvPr/>
        </p:nvSpPr>
        <p:spPr>
          <a:xfrm>
            <a:off x="7164371" y="714130"/>
            <a:ext cx="121620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تدريب</a:t>
            </a:r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:</a:t>
            </a:r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91758705-D668-44A8-BB92-A4A18D2874E3}"/>
              </a:ext>
            </a:extLst>
          </p:cNvPr>
          <p:cNvSpPr/>
          <p:nvPr/>
        </p:nvSpPr>
        <p:spPr>
          <a:xfrm>
            <a:off x="1084082" y="714130"/>
            <a:ext cx="5938884" cy="8071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C00000"/>
                </a:solidFill>
              </a:rPr>
              <a:t>أضعُ الافعالَ الآتية في الفراغ المناسب لكلّمنها فيما يأتي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88D5949-578D-497B-B162-93E17173737E}"/>
              </a:ext>
            </a:extLst>
          </p:cNvPr>
          <p:cNvSpPr/>
          <p:nvPr/>
        </p:nvSpPr>
        <p:spPr>
          <a:xfrm>
            <a:off x="3172484" y="1753485"/>
            <a:ext cx="9108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يتعبْ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18E8D27-78BD-43B2-ABA5-DC154BC1A757}"/>
              </a:ext>
            </a:extLst>
          </p:cNvPr>
          <p:cNvSpPr/>
          <p:nvPr/>
        </p:nvSpPr>
        <p:spPr>
          <a:xfrm>
            <a:off x="5442979" y="1753485"/>
            <a:ext cx="954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يشربْ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86800B8-E192-40D3-A6B1-3695D6B90C36}"/>
              </a:ext>
            </a:extLst>
          </p:cNvPr>
          <p:cNvSpPr/>
          <p:nvPr/>
        </p:nvSpPr>
        <p:spPr>
          <a:xfrm>
            <a:off x="4192850" y="1691929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يدرسْ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16644 L 0.1033 0.083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03854 0.155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907 0.2280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3A33C2-E73D-43AE-9449-AF094BD631EB}"/>
              </a:ext>
            </a:extLst>
          </p:cNvPr>
          <p:cNvSpPr/>
          <p:nvPr/>
        </p:nvSpPr>
        <p:spPr>
          <a:xfrm>
            <a:off x="5782670" y="554063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DB61D06D-0403-4AC6-BE78-045845356672}"/>
              </a:ext>
            </a:extLst>
          </p:cNvPr>
          <p:cNvSpPr/>
          <p:nvPr/>
        </p:nvSpPr>
        <p:spPr>
          <a:xfrm>
            <a:off x="3067541" y="1321784"/>
            <a:ext cx="3471019" cy="1393135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86FE9AAE-ABFB-40F0-8054-5CE026094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3309"/>
              </p:ext>
            </p:extLst>
          </p:nvPr>
        </p:nvGraphicFramePr>
        <p:xfrm>
          <a:off x="2168151" y="2935605"/>
          <a:ext cx="5099903" cy="23256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699968">
                  <a:extLst>
                    <a:ext uri="{9D8B030D-6E8A-4147-A177-3AD203B41FA5}">
                      <a16:colId xmlns:a16="http://schemas.microsoft.com/office/drawing/2014/main" val="2225059418"/>
                    </a:ext>
                  </a:extLst>
                </a:gridCol>
                <a:gridCol w="1652684">
                  <a:extLst>
                    <a:ext uri="{9D8B030D-6E8A-4147-A177-3AD203B41FA5}">
                      <a16:colId xmlns:a16="http://schemas.microsoft.com/office/drawing/2014/main" val="347172129"/>
                    </a:ext>
                  </a:extLst>
                </a:gridCol>
                <a:gridCol w="1747251">
                  <a:extLst>
                    <a:ext uri="{9D8B030D-6E8A-4147-A177-3AD203B41FA5}">
                      <a16:colId xmlns:a16="http://schemas.microsoft.com/office/drawing/2014/main" val="2929401540"/>
                    </a:ext>
                  </a:extLst>
                </a:gridCol>
              </a:tblGrid>
              <a:tr h="854302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الفعل المضارع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الفاعل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المفعول به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14521"/>
                  </a:ext>
                </a:extLst>
              </a:tr>
              <a:tr h="47421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92120"/>
                  </a:ext>
                </a:extLst>
              </a:tr>
              <a:tr h="6021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47848"/>
                  </a:ext>
                </a:extLst>
              </a:tr>
              <a:tr h="3949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70913"/>
                  </a:ext>
                </a:extLst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DAA237A8-3E65-4B3A-8F72-CA6CAB3CB086}"/>
              </a:ext>
            </a:extLst>
          </p:cNvPr>
          <p:cNvSpPr/>
          <p:nvPr/>
        </p:nvSpPr>
        <p:spPr>
          <a:xfrm>
            <a:off x="5782669" y="1394362"/>
            <a:ext cx="6726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ينالُ</a:t>
            </a:r>
            <a:endParaRPr lang="ar-SA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EEBD18-14E4-4BB3-91FE-EB2D04C1F31F}"/>
              </a:ext>
            </a:extLst>
          </p:cNvPr>
          <p:cNvSpPr/>
          <p:nvPr/>
        </p:nvSpPr>
        <p:spPr>
          <a:xfrm>
            <a:off x="4921986" y="1363584"/>
            <a:ext cx="896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الابطالُ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274CB8B-1070-43DE-91B2-9B7C12E71024}"/>
              </a:ext>
            </a:extLst>
          </p:cNvPr>
          <p:cNvSpPr/>
          <p:nvPr/>
        </p:nvSpPr>
        <p:spPr>
          <a:xfrm>
            <a:off x="4047889" y="1394362"/>
            <a:ext cx="8595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ar-SA" sz="2400" dirty="0">
                <a:solidFill>
                  <a:srgbClr val="FF0000"/>
                </a:solidFill>
              </a:rPr>
              <a:t>الجائزةَ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DC21DF5-CE59-4C93-B14F-8ACF577FBD8B}"/>
              </a:ext>
            </a:extLst>
          </p:cNvPr>
          <p:cNvSpPr/>
          <p:nvPr/>
        </p:nvSpPr>
        <p:spPr>
          <a:xfrm>
            <a:off x="5656596" y="1696051"/>
            <a:ext cx="5549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يقرأُ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F328B74-8811-451B-B0A5-BD1CCF571543}"/>
              </a:ext>
            </a:extLst>
          </p:cNvPr>
          <p:cNvSpPr/>
          <p:nvPr/>
        </p:nvSpPr>
        <p:spPr>
          <a:xfrm>
            <a:off x="4520319" y="28298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33082FB-C5BA-42EA-9478-1792BBE9C365}"/>
              </a:ext>
            </a:extLst>
          </p:cNvPr>
          <p:cNvSpPr/>
          <p:nvPr/>
        </p:nvSpPr>
        <p:spPr>
          <a:xfrm>
            <a:off x="4640124" y="1721576"/>
            <a:ext cx="8739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التّلاميذُ</a:t>
            </a:r>
            <a:endParaRPr lang="ar-SA" sz="2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70FE955-30FA-4229-8B11-4E3BE399818C}"/>
              </a:ext>
            </a:extLst>
          </p:cNvPr>
          <p:cNvSpPr/>
          <p:nvPr/>
        </p:nvSpPr>
        <p:spPr>
          <a:xfrm>
            <a:off x="3822261" y="1721576"/>
            <a:ext cx="821059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الدّرسَ</a:t>
            </a:r>
          </a:p>
          <a:p>
            <a:pPr algn="ctr"/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37B0DE3-1142-4FBD-9B7D-0B30D4CC6504}"/>
              </a:ext>
            </a:extLst>
          </p:cNvPr>
          <p:cNvSpPr/>
          <p:nvPr/>
        </p:nvSpPr>
        <p:spPr>
          <a:xfrm>
            <a:off x="5575317" y="2043640"/>
            <a:ext cx="6126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تلقي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6AB32AA-25C1-4EEB-AD63-31A526A06E63}"/>
              </a:ext>
            </a:extLst>
          </p:cNvPr>
          <p:cNvSpPr/>
          <p:nvPr/>
        </p:nvSpPr>
        <p:spPr>
          <a:xfrm>
            <a:off x="4712575" y="2074417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المديرةُ</a:t>
            </a:r>
            <a:endParaRPr lang="ar-S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2D0F372-DF15-472E-8C3A-8C400E9B6CE4}"/>
              </a:ext>
            </a:extLst>
          </p:cNvPr>
          <p:cNvSpPr/>
          <p:nvPr/>
        </p:nvSpPr>
        <p:spPr>
          <a:xfrm>
            <a:off x="3940326" y="2066486"/>
            <a:ext cx="777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كلمةً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9B7877-C64F-4D32-A0B9-72824F885E98}"/>
              </a:ext>
            </a:extLst>
          </p:cNvPr>
          <p:cNvSpPr/>
          <p:nvPr/>
        </p:nvSpPr>
        <p:spPr>
          <a:xfrm>
            <a:off x="645739" y="779139"/>
            <a:ext cx="60190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عزيزي التّلميذ صنّف الكلمات في الجمل الآتية وفق الجدول الآتي :</a:t>
            </a:r>
          </a:p>
        </p:txBody>
      </p:sp>
    </p:spTree>
    <p:extLst>
      <p:ext uri="{BB962C8B-B14F-4D97-AF65-F5344CB8AC3E}">
        <p14:creationId xmlns:p14="http://schemas.microsoft.com/office/powerpoint/2010/main" val="242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335 0.346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2916 L -0.06805 0.34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0.07777 L -0.15104 0.336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4705 0.365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0.12153 L -0.01893 0.37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37 L -0.12344 0.377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1.48148E-6 L 0.0592 0.42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14259 L -0.02379 0.397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10434 0.400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470</TotalTime>
  <Words>199</Words>
  <Application>Microsoft Office PowerPoint</Application>
  <PresentationFormat>عرض على الشاشة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Sakkal Majalla</vt:lpstr>
      <vt:lpstr>Traditional Arabic</vt:lpstr>
      <vt:lpstr>Wingdings</vt:lpstr>
      <vt:lpstr>school</vt:lpstr>
      <vt:lpstr>الصّف : الثالث  المادة : لغة عربيّة  تدريبٌ لغويٌّ </vt:lpstr>
      <vt:lpstr>عرض تقديمي في PowerPoint</vt:lpstr>
      <vt:lpstr>عرض تقديمي في PowerPoint</vt:lpstr>
      <vt:lpstr>عزيزي التلميذ اقرأ الجُملَ الآتية منتبهاً إلى الكلماتِ الملوّنة :</vt:lpstr>
      <vt:lpstr>أتعلّمُ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68</cp:revision>
  <dcterms:created xsi:type="dcterms:W3CDTF">2020-05-02T02:36:07Z</dcterms:created>
  <dcterms:modified xsi:type="dcterms:W3CDTF">2020-05-22T13:34:10Z</dcterms:modified>
</cp:coreProperties>
</file>