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883379" cy="2216689"/>
          </a:xfrm>
        </p:spPr>
        <p:txBody>
          <a:bodyPr/>
          <a:lstStyle/>
          <a:p>
            <a:r>
              <a:rPr lang="ar-SY" dirty="0"/>
              <a:t>القدس تحت الاحتلال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695"/>
            <a:ext cx="8102184" cy="79448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ar-SY" sz="3200" dirty="0"/>
              <a:t>هدفنا في هذا الدرس قراءةُ النصِ قراءةً سليمةً معبّرة.</a:t>
            </a:r>
            <a:endParaRPr lang="en-US" sz="3200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9B1D0A7-2BA7-47B0-9882-2CE8AAFA2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0862" y="1259175"/>
            <a:ext cx="4268522" cy="2863119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A05287-629D-48F1-ACE1-61C668DDA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59176"/>
            <a:ext cx="3833662" cy="2863117"/>
          </a:xfrm>
          <a:prstGeom prst="rect">
            <a:avLst/>
          </a:prstGeom>
        </p:spPr>
      </p:pic>
      <p:sp>
        <p:nvSpPr>
          <p:cNvPr id="8" name="سحابة 7">
            <a:extLst>
              <a:ext uri="{FF2B5EF4-FFF2-40B4-BE49-F238E27FC236}">
                <a16:creationId xmlns:a16="http://schemas.microsoft.com/office/drawing/2014/main" id="{57E4468F-EB4F-4864-91F5-79F3EEE7E680}"/>
              </a:ext>
            </a:extLst>
          </p:cNvPr>
          <p:cNvSpPr/>
          <p:nvPr/>
        </p:nvSpPr>
        <p:spPr>
          <a:xfrm>
            <a:off x="3028013" y="4736891"/>
            <a:ext cx="3372787" cy="1528997"/>
          </a:xfrm>
          <a:prstGeom prst="cloud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تأمل الصور السابقة 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716"/>
            <a:ext cx="8229600" cy="6145966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</a:t>
            </a:r>
            <a:r>
              <a:rPr lang="ar-SY" sz="2400" dirty="0"/>
              <a:t>ما عاصمةُ فلسطين ؟</a:t>
            </a:r>
          </a:p>
          <a:p>
            <a:pPr marL="0" indent="0" algn="r">
              <a:buNone/>
            </a:pPr>
            <a:endParaRPr lang="ar-SY" sz="2400" dirty="0"/>
          </a:p>
          <a:p>
            <a:pPr marL="0" indent="0" algn="r">
              <a:buNone/>
            </a:pPr>
            <a:r>
              <a:rPr lang="ar-SY" sz="2400" dirty="0"/>
              <a:t> ما أهمُ معالمِ القدسِ ؟</a:t>
            </a:r>
          </a:p>
          <a:p>
            <a:pPr marL="0" indent="0" algn="r">
              <a:buNone/>
            </a:pPr>
            <a:endParaRPr lang="ar-SY" sz="2400" dirty="0"/>
          </a:p>
          <a:p>
            <a:pPr marL="0" indent="0" algn="r">
              <a:buNone/>
            </a:pPr>
            <a:r>
              <a:rPr lang="ar-SY" sz="2400" dirty="0"/>
              <a:t> مم تعاني مدينة القدس ؟</a:t>
            </a:r>
          </a:p>
          <a:p>
            <a:pPr marL="0" indent="0" algn="r">
              <a:buNone/>
            </a:pPr>
            <a:endParaRPr lang="ar-SY" sz="2400" dirty="0"/>
          </a:p>
          <a:p>
            <a:pPr marL="0" indent="0" algn="r">
              <a:buNone/>
            </a:pPr>
            <a:r>
              <a:rPr lang="ar-SY" sz="2400" dirty="0"/>
              <a:t>  لمدينة القدس مكانةٌ عظيمةٌ في الإسلام , وللمسجد الأقصى أيضاً مكانة عظيمة فهو</a:t>
            </a:r>
          </a:p>
          <a:p>
            <a:pPr marL="0" indent="0" algn="r">
              <a:buNone/>
            </a:pPr>
            <a:r>
              <a:rPr lang="ar-SY" sz="2400" dirty="0"/>
              <a:t>        أُولى القبلتين وثالثُ الحرمين , ومدينةُ القدسِ أرضٌ مباركةٌ قد باركها الله</a:t>
            </a:r>
          </a:p>
          <a:p>
            <a:pPr marL="0" indent="0" algn="r">
              <a:buNone/>
            </a:pPr>
            <a:r>
              <a:rPr lang="ar-SY" sz="2400" dirty="0"/>
              <a:t>                     تعالى كما ذكر في كتابه الكريم في عدة مواقع , قال تعالى :</a:t>
            </a:r>
          </a:p>
          <a:p>
            <a:pPr marL="0" indent="0" algn="r">
              <a:buNone/>
            </a:pPr>
            <a:r>
              <a:rPr lang="ar-SY" sz="2400" dirty="0"/>
              <a:t>           (( سبحان الذي أسرى بعبده ليلاً من المسجد الحرام </a:t>
            </a:r>
          </a:p>
          <a:p>
            <a:pPr marL="0" indent="0" algn="r">
              <a:buNone/>
            </a:pPr>
            <a:r>
              <a:rPr lang="ar-SY" sz="2400" dirty="0"/>
              <a:t>              إلى المسجد الأقصى الذي باركنا حوله لِنُرِيَهُ من </a:t>
            </a:r>
          </a:p>
          <a:p>
            <a:pPr marL="0" indent="0" algn="r">
              <a:buNone/>
            </a:pPr>
            <a:r>
              <a:rPr lang="ar-SY" sz="2400" dirty="0"/>
              <a:t>             آياتنا إنه هو السميع البصير ))</a:t>
            </a:r>
          </a:p>
          <a:p>
            <a:pPr marL="0" indent="0" algn="r">
              <a:buNone/>
            </a:pPr>
            <a:r>
              <a:rPr lang="ar-SY" sz="2400" dirty="0"/>
              <a:t>                                            صدق الله العظيم </a:t>
            </a:r>
            <a:endParaRPr lang="en-US" sz="36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1B9C7A85-D80D-4B83-894C-20001615C4E7}"/>
              </a:ext>
            </a:extLst>
          </p:cNvPr>
          <p:cNvSpPr/>
          <p:nvPr/>
        </p:nvSpPr>
        <p:spPr>
          <a:xfrm>
            <a:off x="4122296" y="577122"/>
            <a:ext cx="1828799" cy="56962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القدس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1C50F7A-EA09-4A84-93E0-4CDAD4449CE8}"/>
              </a:ext>
            </a:extLst>
          </p:cNvPr>
          <p:cNvSpPr/>
          <p:nvPr/>
        </p:nvSpPr>
        <p:spPr>
          <a:xfrm>
            <a:off x="4122296" y="1360358"/>
            <a:ext cx="1828800" cy="56962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المسجد الأقصى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EE87FFB-E8C8-40C2-8800-FFA855D87F39}"/>
              </a:ext>
            </a:extLst>
          </p:cNvPr>
          <p:cNvSpPr/>
          <p:nvPr/>
        </p:nvSpPr>
        <p:spPr>
          <a:xfrm>
            <a:off x="4122296" y="2143595"/>
            <a:ext cx="1828799" cy="56962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من الاحتلال</a:t>
            </a:r>
          </a:p>
        </p:txBody>
      </p:sp>
    </p:spTree>
    <p:extLst>
      <p:ext uri="{BB962C8B-B14F-4D97-AF65-F5344CB8AC3E}">
        <p14:creationId xmlns:p14="http://schemas.microsoft.com/office/powerpoint/2010/main" val="189355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695"/>
            <a:ext cx="8072203" cy="37475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Y" sz="2800" dirty="0"/>
              <a:t>القدس تحت الاحتلال</a:t>
            </a:r>
            <a:endParaRPr lang="en-US" sz="2800" dirty="0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5C8F08C-3EED-4348-8E97-4290B23FC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9370"/>
            <a:ext cx="8229600" cy="532150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ar-SY" dirty="0"/>
              <a:t> </a:t>
            </a:r>
            <a:r>
              <a:rPr lang="ar-SY" sz="8000" b="1" dirty="0"/>
              <a:t>يا قُدْسُ، يا مدينةَ الأَحزانْ</a:t>
            </a:r>
          </a:p>
          <a:p>
            <a:pPr marL="0" indent="0" algn="ctr">
              <a:buNone/>
            </a:pPr>
            <a:r>
              <a:rPr lang="ar-SY" sz="8000" b="1" dirty="0"/>
              <a:t>يا دَمْعةً كبيرةً تَجولُ في الأَجفانْ</a:t>
            </a:r>
          </a:p>
          <a:p>
            <a:pPr marL="0" indent="0" algn="ctr">
              <a:buNone/>
            </a:pPr>
            <a:r>
              <a:rPr lang="ar-SY" sz="8000" b="1" dirty="0"/>
              <a:t>مَنْ يوقِفُ العُدوانْ؟</a:t>
            </a:r>
          </a:p>
          <a:p>
            <a:pPr marL="0" indent="0" algn="ctr">
              <a:buNone/>
            </a:pPr>
            <a:r>
              <a:rPr lang="ar-SY" sz="8000" b="1" dirty="0"/>
              <a:t>مَنْ يَغْسلُ الدّماءَ عن حجارةِ الجُدرانْ؟</a:t>
            </a:r>
          </a:p>
          <a:p>
            <a:pPr marL="0" indent="0" algn="ctr">
              <a:buNone/>
            </a:pPr>
            <a:r>
              <a:rPr lang="ar-SY" sz="8000" b="1" dirty="0"/>
              <a:t>مَنْ يُنقِذُ الإِنسانْ؟</a:t>
            </a:r>
          </a:p>
          <a:p>
            <a:pPr marL="0" indent="0" algn="ctr">
              <a:buNone/>
            </a:pPr>
            <a:r>
              <a:rPr lang="ar-SY" sz="8000" b="1" dirty="0"/>
              <a:t>يا قُدْسُ، يا مَدينَتي</a:t>
            </a:r>
          </a:p>
          <a:p>
            <a:pPr marL="0" indent="0" algn="ctr">
              <a:buNone/>
            </a:pPr>
            <a:r>
              <a:rPr lang="ar-SY" sz="8000" b="1" dirty="0"/>
              <a:t>يا قدسُ، يا حَبيبَتي</a:t>
            </a:r>
          </a:p>
          <a:p>
            <a:pPr marL="0" indent="0" algn="ctr">
              <a:buNone/>
            </a:pPr>
            <a:r>
              <a:rPr lang="ar-SY" sz="8000" b="1" dirty="0"/>
              <a:t>غَداً.. غَداً .. سيُزْهِرُ اللَّيْمونْ</a:t>
            </a:r>
          </a:p>
          <a:p>
            <a:pPr marL="0" indent="0" algn="ctr">
              <a:buNone/>
            </a:pPr>
            <a:r>
              <a:rPr lang="ar-SY" sz="8000" b="1" dirty="0"/>
              <a:t>وتَفْرَحُ السنابلُ الخَضراءُ والزَّيْتونْ</a:t>
            </a:r>
          </a:p>
          <a:p>
            <a:pPr marL="0" indent="0" algn="ctr">
              <a:buNone/>
            </a:pPr>
            <a:r>
              <a:rPr lang="ar-SY" sz="8000" b="1" dirty="0"/>
              <a:t>وتَضحَكُ العُيونْ..</a:t>
            </a:r>
            <a:endParaRPr lang="en-US" sz="8000" b="1" dirty="0"/>
          </a:p>
          <a:p>
            <a:pPr marL="0" indent="0" algn="ctr">
              <a:buNone/>
            </a:pPr>
            <a:r>
              <a:rPr lang="ar-SY" sz="8000" b="1" dirty="0"/>
              <a:t>وتَرْجِعُ الحمائِمُ المُهاجِرةْ</a:t>
            </a:r>
          </a:p>
          <a:p>
            <a:pPr marL="0" indent="0" algn="ctr">
              <a:buNone/>
            </a:pPr>
            <a:r>
              <a:rPr lang="ar-SY" sz="8000" b="1" dirty="0"/>
              <a:t>إلى السقوفِ الطّاهِرةْ</a:t>
            </a:r>
          </a:p>
          <a:p>
            <a:pPr marL="0" indent="0" algn="ctr">
              <a:buNone/>
            </a:pPr>
            <a:r>
              <a:rPr lang="ar-SY" sz="8000" b="1" dirty="0"/>
              <a:t>ويَرْجِعُ الأطفالُ يَلْعبونْ</a:t>
            </a:r>
          </a:p>
          <a:p>
            <a:pPr marL="0" indent="0" algn="ctr">
              <a:buNone/>
            </a:pPr>
            <a:r>
              <a:rPr lang="ar-SY" sz="8000" b="1" dirty="0"/>
              <a:t>ويَلتَقي الآباءُ والبَنونْ</a:t>
            </a:r>
          </a:p>
          <a:p>
            <a:pPr marL="0" indent="0" algn="ctr">
              <a:buNone/>
            </a:pPr>
            <a:r>
              <a:rPr lang="ar-SY" sz="8000" b="1" dirty="0"/>
              <a:t>على رُباكِ الزَّاهِرة</a:t>
            </a:r>
          </a:p>
          <a:p>
            <a:pPr marL="0" indent="0" algn="ctr">
              <a:buNone/>
            </a:pPr>
            <a:r>
              <a:rPr lang="ar-SY" sz="8000" b="1" dirty="0"/>
              <a:t>يا بَلدَي</a:t>
            </a:r>
          </a:p>
          <a:p>
            <a:pPr marL="0" indent="0" algn="ctr">
              <a:buNone/>
            </a:pPr>
            <a:r>
              <a:rPr lang="ar-SY" sz="8000" b="1" dirty="0"/>
              <a:t>يا بَلَدَ السلامِ والزَّيتون.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6529F1F9-8F1E-4F8E-839B-22589732774F}"/>
              </a:ext>
            </a:extLst>
          </p:cNvPr>
          <p:cNvSpPr/>
          <p:nvPr/>
        </p:nvSpPr>
        <p:spPr>
          <a:xfrm>
            <a:off x="569626" y="3537679"/>
            <a:ext cx="2368446" cy="103432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الشاعر نزار قباني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088A721-8657-431C-986C-959437180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949" y="1343962"/>
            <a:ext cx="1964454" cy="1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705"/>
            <a:ext cx="8087193" cy="6295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SY" sz="2800" dirty="0"/>
              <a:t>بعد أن قرأنا الدرس تعالوا لنجيب على الأسئلة الآتية 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294"/>
            <a:ext cx="8087193" cy="504687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400" dirty="0"/>
              <a:t>1- ما اسم المدينة التي ذكرها الشاعر في القصيدة ؟ وفي أي قطر عربي تقع ؟</a:t>
            </a:r>
          </a:p>
          <a:p>
            <a:pPr marL="0" indent="0" algn="r">
              <a:buNone/>
            </a:pPr>
            <a:endParaRPr lang="ar-SY" sz="2400" dirty="0"/>
          </a:p>
          <a:p>
            <a:pPr marL="0" indent="0" algn="r">
              <a:buNone/>
            </a:pPr>
            <a:endParaRPr lang="ar-SY" sz="2400" dirty="0"/>
          </a:p>
          <a:p>
            <a:pPr marL="0" indent="0" algn="r">
              <a:buNone/>
            </a:pPr>
            <a:r>
              <a:rPr lang="ar-SY" sz="2400" dirty="0"/>
              <a:t>2- مما تعاني مدينة القدس ؟</a:t>
            </a:r>
          </a:p>
          <a:p>
            <a:pPr marL="0" indent="0" algn="r">
              <a:buNone/>
            </a:pPr>
            <a:endParaRPr lang="ar-SY" sz="2400" dirty="0"/>
          </a:p>
          <a:p>
            <a:pPr marL="0" indent="0" algn="r">
              <a:buNone/>
            </a:pPr>
            <a:r>
              <a:rPr lang="ar-SY" sz="2400" dirty="0"/>
              <a:t>3- من الذي سيفرح غداً في القدس ؟</a:t>
            </a:r>
          </a:p>
          <a:p>
            <a:pPr marL="0" indent="0" algn="r">
              <a:buNone/>
            </a:pPr>
            <a:endParaRPr lang="ar-SY" sz="2400" dirty="0"/>
          </a:p>
          <a:p>
            <a:pPr marL="0" indent="0" algn="r">
              <a:buNone/>
            </a:pPr>
            <a:r>
              <a:rPr lang="ar-SY" sz="2400" dirty="0"/>
              <a:t>                   4- إلى أين سترجع الحمائم المهاجرة ؟    </a:t>
            </a:r>
            <a:endParaRPr lang="en-US" sz="24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EBDAB374-883F-41A9-9875-0A15C94019F8}"/>
              </a:ext>
            </a:extLst>
          </p:cNvPr>
          <p:cNvSpPr/>
          <p:nvPr/>
        </p:nvSpPr>
        <p:spPr>
          <a:xfrm>
            <a:off x="4571999" y="1558977"/>
            <a:ext cx="2248525" cy="5948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القدس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28FE82B-6A0A-4073-92B1-AA046C935890}"/>
              </a:ext>
            </a:extLst>
          </p:cNvPr>
          <p:cNvSpPr/>
          <p:nvPr/>
        </p:nvSpPr>
        <p:spPr>
          <a:xfrm>
            <a:off x="1019331" y="1558976"/>
            <a:ext cx="2383436" cy="59479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فلسطين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6397414-4598-4BDF-BAA4-FD15377EBD37}"/>
              </a:ext>
            </a:extLst>
          </p:cNvPr>
          <p:cNvSpPr/>
          <p:nvPr/>
        </p:nvSpPr>
        <p:spPr>
          <a:xfrm>
            <a:off x="2851877" y="2341151"/>
            <a:ext cx="2383436" cy="64457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من الاحتلال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5D3B339-807A-41A9-A2BC-012CE7411278}"/>
              </a:ext>
            </a:extLst>
          </p:cNvPr>
          <p:cNvSpPr/>
          <p:nvPr/>
        </p:nvSpPr>
        <p:spPr>
          <a:xfrm>
            <a:off x="1019331" y="3173100"/>
            <a:ext cx="3170419" cy="64457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السنابل الخضراء والزيتون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45A6648-3E4F-47F3-9189-74D65CA2A5AA}"/>
              </a:ext>
            </a:extLst>
          </p:cNvPr>
          <p:cNvSpPr/>
          <p:nvPr/>
        </p:nvSpPr>
        <p:spPr>
          <a:xfrm>
            <a:off x="3402767" y="4856813"/>
            <a:ext cx="3222885" cy="6445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إلى السقوف الطاهرة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726"/>
            <a:ext cx="8229600" cy="5706438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</a:t>
            </a:r>
            <a:r>
              <a:rPr lang="ar-SY" sz="2800" dirty="0"/>
              <a:t>- ما الفكرة العامة للقصيدة ؟</a:t>
            </a:r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 - الشاعر نزار قباني هو شاعر سوري , ويقول عن القدس يا بلدي , بمَ</a:t>
            </a:r>
          </a:p>
          <a:p>
            <a:pPr marL="0" indent="0" algn="r">
              <a:buNone/>
            </a:pPr>
            <a:r>
              <a:rPr lang="ar-SY" sz="2800" dirty="0"/>
              <a:t>    تعلل ذلك ؟</a:t>
            </a:r>
          </a:p>
          <a:p>
            <a:pPr marL="0" indent="0" algn="r">
              <a:buNone/>
            </a:pPr>
            <a:r>
              <a:rPr lang="ar-SY" sz="2800" dirty="0"/>
              <a:t>                   هذا يدلُ أن جميع البلاد العربية هي بلد الإنسان </a:t>
            </a:r>
          </a:p>
          <a:p>
            <a:pPr marL="0" indent="0" algn="r">
              <a:buNone/>
            </a:pPr>
            <a:r>
              <a:rPr lang="ar-SY" sz="2800" dirty="0"/>
              <a:t>                    العربي حتى وإن قُسمت وفُرقت , وأن القضية </a:t>
            </a:r>
          </a:p>
          <a:p>
            <a:pPr marL="0" indent="0" algn="r">
              <a:buNone/>
            </a:pPr>
            <a:r>
              <a:rPr lang="ar-SY" sz="2800" dirty="0"/>
              <a:t>                    الفلسطينية هي قضية جميع العرب والمسلمين , ولن </a:t>
            </a:r>
          </a:p>
          <a:p>
            <a:pPr marL="0" indent="0" algn="r">
              <a:buNone/>
            </a:pPr>
            <a:r>
              <a:rPr lang="ar-SY" sz="2800" dirty="0"/>
              <a:t>                    نستكين حتى ترجعَ القدسُ طاهرةً </a:t>
            </a:r>
          </a:p>
          <a:p>
            <a:pPr marL="0" indent="0" algn="r">
              <a:buNone/>
            </a:pPr>
            <a:r>
              <a:rPr lang="ar-SY" sz="2800" dirty="0"/>
              <a:t>                    من رجزِ اليهودِ .  </a:t>
            </a:r>
            <a:r>
              <a:rPr lang="en-US" sz="2800" dirty="0"/>
              <a:t> </a:t>
            </a:r>
            <a:endParaRPr lang="en-US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6BFFE97D-5113-4BFD-843D-76E5B5094737}"/>
              </a:ext>
            </a:extLst>
          </p:cNvPr>
          <p:cNvSpPr/>
          <p:nvPr/>
        </p:nvSpPr>
        <p:spPr>
          <a:xfrm>
            <a:off x="6056025" y="1139252"/>
            <a:ext cx="2473377" cy="58461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ذكريات الشاعر في القدس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0C50C71-C5F6-4502-B0A0-3AC8C8B1D2B7}"/>
              </a:ext>
            </a:extLst>
          </p:cNvPr>
          <p:cNvSpPr/>
          <p:nvPr/>
        </p:nvSpPr>
        <p:spPr>
          <a:xfrm>
            <a:off x="2953062" y="1139252"/>
            <a:ext cx="2945565" cy="58461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القدس تحت الاحتلال </a:t>
            </a:r>
          </a:p>
          <a:p>
            <a:pPr algn="ctr"/>
            <a:r>
              <a:rPr lang="ar-SY" sz="2000" b="1" dirty="0">
                <a:solidFill>
                  <a:schemeClr val="tx1"/>
                </a:solidFill>
              </a:rPr>
              <a:t>والأمل بالعودة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2A37B2ED-812C-43C0-96FD-231AD1321232}"/>
              </a:ext>
            </a:extLst>
          </p:cNvPr>
          <p:cNvSpPr/>
          <p:nvPr/>
        </p:nvSpPr>
        <p:spPr>
          <a:xfrm>
            <a:off x="457200" y="1139252"/>
            <a:ext cx="2338467" cy="58461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القدس مدينة عربية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BAF8538A-7A76-49DE-B847-B35D1A226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8489" y="517174"/>
            <a:ext cx="6127022" cy="4204727"/>
          </a:xfrm>
        </p:spPr>
      </p:pic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107</TotalTime>
  <Words>324</Words>
  <Application>Microsoft Office PowerPoint</Application>
  <PresentationFormat>عرض على الشاشة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القدس تحت الاحتلال</vt:lpstr>
      <vt:lpstr>هدفنا في هذا الدرس قراءةُ النصِ قراءةً سليمةً معبّرة.</vt:lpstr>
      <vt:lpstr>عرض تقديمي في PowerPoint</vt:lpstr>
      <vt:lpstr>القدس تحت الاحتلال</vt:lpstr>
      <vt:lpstr>بعد أن قرأنا الدرس تعالوا لنجيب على الأسئلة الآتية :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18</cp:revision>
  <dcterms:created xsi:type="dcterms:W3CDTF">2020-05-02T02:36:07Z</dcterms:created>
  <dcterms:modified xsi:type="dcterms:W3CDTF">2020-05-30T10:04:12Z</dcterms:modified>
</cp:coreProperties>
</file>