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1" r:id="rId7"/>
    <p:sldId id="262" r:id="rId8"/>
    <p:sldId id="263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أمين العيسى" initials="أمين" lastIdx="1" clrIdx="0">
    <p:extLst>
      <p:ext uri="{19B8F6BF-5375-455C-9EA6-DF929625EA0E}">
        <p15:presenceInfo xmlns:p15="http://schemas.microsoft.com/office/powerpoint/2012/main" userId="cf423d6d8b13f0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DC8BB-C864-41D2-88E0-690CB2814D4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D1F74EA-1E6E-4E6D-8CA5-DA81C1C4E31C}" type="pres">
      <dgm:prSet presAssocID="{B48DC8BB-C864-41D2-88E0-690CB2814D4A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1C606AB2-842F-40A1-881E-37D815ED43A0}" type="presOf" srcId="{B48DC8BB-C864-41D2-88E0-690CB2814D4A}" destId="{1D1F74EA-1E6E-4E6D-8CA5-DA81C1C4E31C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E4E74E-3D33-423A-A148-47F64106731D}" type="datetimeFigureOut">
              <a:rPr lang="ar-SA" smtClean="0"/>
              <a:t>01/10/41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532C18-3116-4669-BD72-9BE516079A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53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57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4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126E61C1-CF98-41A5-967D-5C0C6888B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416" y="4175185"/>
            <a:ext cx="6287184" cy="2068687"/>
          </a:xfrm>
        </p:spPr>
        <p:txBody>
          <a:bodyPr/>
          <a:lstStyle/>
          <a:p>
            <a:pPr algn="ctr"/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الكسور </a:t>
            </a:r>
            <a:r>
              <a:rPr lang="ar-SA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المتكافئة</a:t>
            </a:r>
          </a:p>
        </p:txBody>
      </p:sp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436440C2-252B-45D7-9F0B-2B40B7A9F59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4"/>
    </mc:Choice>
    <mc:Fallback xmlns="">
      <p:transition spd="slow" advTm="19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89199" cy="12808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ar-SA" sz="4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</a:t>
            </a:r>
            <a:endParaRPr lang="en-US" sz="4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هيا بنا نتعرف معا على مفهوم الكسور المتكافئة</a:t>
            </a:r>
            <a:endParaRPr lang="en-US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536C4559-FE8B-4CE5-A073-12B1FC510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"/>
    </mc:Choice>
    <mc:Fallback xmlns="">
      <p:transition spd="slow" advTm="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8646F3-F08F-4D7A-9C4D-6318B6FC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E64EE0-C9BC-4985-8841-A26B4C5B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6DFA70-0C18-4214-AEE5-23C7CF770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106610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D87C1CF0-2982-4A8D-92BB-2B29A3C3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"/>
            <a:ext cx="9037320" cy="71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1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C7DF3E8D-AAD6-430C-8EDD-1628A1476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594" y="2738531"/>
            <a:ext cx="7164806" cy="3168022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3B94A4D-A8EB-41A2-8A20-32F73C8BEEC7}"/>
              </a:ext>
            </a:extLst>
          </p:cNvPr>
          <p:cNvSpPr>
            <a:spLocks noGrp="1"/>
          </p:cNvSpPr>
          <p:nvPr/>
        </p:nvSpPr>
        <p:spPr>
          <a:xfrm>
            <a:off x="3128210" y="517586"/>
            <a:ext cx="3134568" cy="14147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الكسور المتكافئة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17E8F51-748C-41C9-812D-94E3A5D80925}"/>
              </a:ext>
            </a:extLst>
          </p:cNvPr>
          <p:cNvSpPr>
            <a:spLocks noGrp="1"/>
          </p:cNvSpPr>
          <p:nvPr/>
        </p:nvSpPr>
        <p:spPr>
          <a:xfrm>
            <a:off x="1369594" y="2738531"/>
            <a:ext cx="7164806" cy="32939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هي عدة كسور إذا قسمنا البسط على المقام في كل منها نحصل على نفس النسبة أي نفس الكمية</a:t>
            </a:r>
            <a:endParaRPr lang="ar-SA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ar-SA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16E643F1-B074-4D1F-B64C-7F1ADF45D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"/>
    </mc:Choice>
    <mc:Fallback xmlns="">
      <p:transition spd="slow" advTm="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build="p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A00B1738-0E79-4D0B-8A11-08749D2F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*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F094119F-3731-479C-9474-0A70A531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873" y="477677"/>
            <a:ext cx="6234546" cy="104042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dirty="0"/>
              <a:t>لدينا الشكل التالي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92893A-8AF5-4FF0-8260-31D4F2701D55}"/>
              </a:ext>
            </a:extLst>
          </p:cNvPr>
          <p:cNvSpPr>
            <a:spLocks noGrp="1"/>
          </p:cNvSpPr>
          <p:nvPr/>
        </p:nvSpPr>
        <p:spPr>
          <a:xfrm flipV="1">
            <a:off x="457200" y="384847"/>
            <a:ext cx="8243455" cy="183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ar-SA" dirty="0"/>
            </a:br>
            <a:endParaRPr lang="en-US" dirty="0"/>
          </a:p>
        </p:txBody>
      </p:sp>
      <p:pic>
        <p:nvPicPr>
          <p:cNvPr id="2" name="ملف صوتي 1">
            <a:hlinkClick r:id="" action="ppaction://media"/>
            <a:extLst>
              <a:ext uri="{FF2B5EF4-FFF2-40B4-BE49-F238E27FC236}">
                <a16:creationId xmlns:a16="http://schemas.microsoft.com/office/drawing/2014/main" id="{4A8A4B34-DDC7-42A8-A002-CD460D51F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5BCFDA2A-B69B-4EF4-8E08-E918C962C17B}"/>
              </a:ext>
            </a:extLst>
          </p:cNvPr>
          <p:cNvCxnSpPr>
            <a:cxnSpLocks/>
          </p:cNvCxnSpPr>
          <p:nvPr/>
        </p:nvCxnSpPr>
        <p:spPr>
          <a:xfrm>
            <a:off x="2299854" y="3103418"/>
            <a:ext cx="60186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BED9E354-7FBF-4BB5-8008-5080A43455A1}"/>
              </a:ext>
            </a:extLst>
          </p:cNvPr>
          <p:cNvCxnSpPr>
            <a:cxnSpLocks/>
          </p:cNvCxnSpPr>
          <p:nvPr/>
        </p:nvCxnSpPr>
        <p:spPr>
          <a:xfrm>
            <a:off x="2279728" y="2978727"/>
            <a:ext cx="0" cy="287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1C79DD43-E566-4074-8D80-31A84A0F541C}"/>
              </a:ext>
            </a:extLst>
          </p:cNvPr>
          <p:cNvCxnSpPr>
            <a:cxnSpLocks/>
          </p:cNvCxnSpPr>
          <p:nvPr/>
        </p:nvCxnSpPr>
        <p:spPr>
          <a:xfrm>
            <a:off x="2881745" y="2978727"/>
            <a:ext cx="0" cy="287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10A780D8-20C6-4EE2-AD11-20B12CFF88E7}"/>
              </a:ext>
            </a:extLst>
          </p:cNvPr>
          <p:cNvCxnSpPr>
            <a:cxnSpLocks/>
          </p:cNvCxnSpPr>
          <p:nvPr/>
        </p:nvCxnSpPr>
        <p:spPr>
          <a:xfrm>
            <a:off x="3422072" y="2992581"/>
            <a:ext cx="0" cy="287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7FCEA833-911C-4A43-B6E5-C39C150B967D}"/>
              </a:ext>
            </a:extLst>
          </p:cNvPr>
          <p:cNvCxnSpPr>
            <a:cxnSpLocks/>
          </p:cNvCxnSpPr>
          <p:nvPr/>
        </p:nvCxnSpPr>
        <p:spPr>
          <a:xfrm>
            <a:off x="3893127" y="2978727"/>
            <a:ext cx="0" cy="287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51387B6E-B02B-4C88-9396-1F96D24F2F6C}"/>
              </a:ext>
            </a:extLst>
          </p:cNvPr>
          <p:cNvCxnSpPr>
            <a:cxnSpLocks/>
          </p:cNvCxnSpPr>
          <p:nvPr/>
        </p:nvCxnSpPr>
        <p:spPr>
          <a:xfrm flipV="1">
            <a:off x="4378036" y="2992581"/>
            <a:ext cx="0" cy="273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7534E0AD-C535-40CE-B01A-503521F5CD81}"/>
              </a:ext>
            </a:extLst>
          </p:cNvPr>
          <p:cNvCxnSpPr>
            <a:cxnSpLocks/>
          </p:cNvCxnSpPr>
          <p:nvPr/>
        </p:nvCxnSpPr>
        <p:spPr>
          <a:xfrm>
            <a:off x="5611092" y="3429000"/>
            <a:ext cx="124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7C7BA947-B6B9-459E-860E-BA72592CF0D2}"/>
              </a:ext>
            </a:extLst>
          </p:cNvPr>
          <p:cNvCxnSpPr>
            <a:cxnSpLocks/>
          </p:cNvCxnSpPr>
          <p:nvPr/>
        </p:nvCxnSpPr>
        <p:spPr>
          <a:xfrm flipV="1">
            <a:off x="4904509" y="2978727"/>
            <a:ext cx="0" cy="30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56889197-A14E-48F9-B8F0-712298C36033}"/>
              </a:ext>
            </a:extLst>
          </p:cNvPr>
          <p:cNvCxnSpPr>
            <a:cxnSpLocks/>
          </p:cNvCxnSpPr>
          <p:nvPr/>
        </p:nvCxnSpPr>
        <p:spPr>
          <a:xfrm>
            <a:off x="5403273" y="2978727"/>
            <a:ext cx="0" cy="287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>
            <a:extLst>
              <a:ext uri="{FF2B5EF4-FFF2-40B4-BE49-F238E27FC236}">
                <a16:creationId xmlns:a16="http://schemas.microsoft.com/office/drawing/2014/main" id="{9C353FFB-9349-42E9-9322-9DC3C90ABC5C}"/>
              </a:ext>
            </a:extLst>
          </p:cNvPr>
          <p:cNvCxnSpPr>
            <a:cxnSpLocks/>
          </p:cNvCxnSpPr>
          <p:nvPr/>
        </p:nvCxnSpPr>
        <p:spPr>
          <a:xfrm>
            <a:off x="5915891" y="2978727"/>
            <a:ext cx="0" cy="287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>
            <a:extLst>
              <a:ext uri="{FF2B5EF4-FFF2-40B4-BE49-F238E27FC236}">
                <a16:creationId xmlns:a16="http://schemas.microsoft.com/office/drawing/2014/main" id="{A6C8D610-8A0D-466B-908F-2F408797B8C3}"/>
              </a:ext>
            </a:extLst>
          </p:cNvPr>
          <p:cNvCxnSpPr>
            <a:cxnSpLocks/>
          </p:cNvCxnSpPr>
          <p:nvPr/>
        </p:nvCxnSpPr>
        <p:spPr>
          <a:xfrm>
            <a:off x="6442364" y="2992581"/>
            <a:ext cx="0" cy="273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41D9611F-67DE-4322-8418-385E28E5D974}"/>
              </a:ext>
            </a:extLst>
          </p:cNvPr>
          <p:cNvCxnSpPr>
            <a:cxnSpLocks/>
          </p:cNvCxnSpPr>
          <p:nvPr/>
        </p:nvCxnSpPr>
        <p:spPr>
          <a:xfrm>
            <a:off x="7038109" y="2978727"/>
            <a:ext cx="0" cy="287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مستقيم 86">
            <a:extLst>
              <a:ext uri="{FF2B5EF4-FFF2-40B4-BE49-F238E27FC236}">
                <a16:creationId xmlns:a16="http://schemas.microsoft.com/office/drawing/2014/main" id="{7EB7C91B-2F5C-4FA0-A06A-089FB5A14822}"/>
              </a:ext>
            </a:extLst>
          </p:cNvPr>
          <p:cNvCxnSpPr>
            <a:cxnSpLocks/>
          </p:cNvCxnSpPr>
          <p:nvPr/>
        </p:nvCxnSpPr>
        <p:spPr>
          <a:xfrm>
            <a:off x="7578436" y="2978727"/>
            <a:ext cx="0" cy="287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03018B2E-B4EC-472B-851F-4ED8F7315CB4}"/>
              </a:ext>
            </a:extLst>
          </p:cNvPr>
          <p:cNvSpPr txBox="1"/>
          <p:nvPr/>
        </p:nvSpPr>
        <p:spPr>
          <a:xfrm>
            <a:off x="3281721" y="2411012"/>
            <a:ext cx="4174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u="sng" dirty="0"/>
              <a:t>2</a:t>
            </a:r>
            <a:r>
              <a:rPr lang="en-US" dirty="0"/>
              <a:t>3</a:t>
            </a:r>
            <a:endParaRPr lang="ar-SA" dirty="0"/>
          </a:p>
        </p:txBody>
      </p:sp>
      <p:cxnSp>
        <p:nvCxnSpPr>
          <p:cNvPr id="93" name="موصل: على شكل مرفق 92">
            <a:extLst>
              <a:ext uri="{FF2B5EF4-FFF2-40B4-BE49-F238E27FC236}">
                <a16:creationId xmlns:a16="http://schemas.microsoft.com/office/drawing/2014/main" id="{248B3B85-4BDA-4B4F-8DD4-8273B28375F7}"/>
              </a:ext>
            </a:extLst>
          </p:cNvPr>
          <p:cNvCxnSpPr>
            <a:cxnSpLocks/>
          </p:cNvCxnSpPr>
          <p:nvPr/>
        </p:nvCxnSpPr>
        <p:spPr>
          <a:xfrm>
            <a:off x="3373581" y="2122386"/>
            <a:ext cx="1039091" cy="431586"/>
          </a:xfrm>
          <a:prstGeom prst="bentConnector3">
            <a:avLst>
              <a:gd name="adj1" fmla="val 98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B13CCEEF-D16D-480D-8E5D-FEA6ACCFFBE6}"/>
              </a:ext>
            </a:extLst>
          </p:cNvPr>
          <p:cNvSpPr txBox="1"/>
          <p:nvPr/>
        </p:nvSpPr>
        <p:spPr>
          <a:xfrm flipH="1">
            <a:off x="4225632" y="2248318"/>
            <a:ext cx="3782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/>
              <a:t>4</a:t>
            </a:r>
            <a:r>
              <a:rPr lang="en-US" dirty="0"/>
              <a:t>6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CE1245B-1E24-4A1D-A00F-CF190846DC74}"/>
              </a:ext>
            </a:extLst>
          </p:cNvPr>
          <p:cNvSpPr txBox="1"/>
          <p:nvPr/>
        </p:nvSpPr>
        <p:spPr>
          <a:xfrm>
            <a:off x="6187941" y="2308966"/>
            <a:ext cx="5088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/>
              <a:t>8</a:t>
            </a:r>
          </a:p>
          <a:p>
            <a:r>
              <a:rPr lang="en-US" dirty="0"/>
              <a:t>12</a:t>
            </a:r>
            <a:endParaRPr lang="ar-SA" dirty="0"/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3A97DABD-F7A0-47F7-9B07-4AFAA78D7795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4578928" y="2217998"/>
            <a:ext cx="1510140" cy="1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7001455-10FA-4B99-A66F-45B7C131F3BD}"/>
              </a:ext>
            </a:extLst>
          </p:cNvPr>
          <p:cNvSpPr txBox="1"/>
          <p:nvPr/>
        </p:nvSpPr>
        <p:spPr>
          <a:xfrm>
            <a:off x="2491498" y="3910546"/>
            <a:ext cx="8155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/>
              <a:t>2</a:t>
            </a:r>
          </a:p>
          <a:p>
            <a:r>
              <a:rPr lang="en-US" dirty="0"/>
              <a:t>3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C57498D-79A8-4A92-AAC0-2F07A3D9DE4B}"/>
              </a:ext>
            </a:extLst>
          </p:cNvPr>
          <p:cNvSpPr txBox="1"/>
          <p:nvPr/>
        </p:nvSpPr>
        <p:spPr>
          <a:xfrm>
            <a:off x="2956392" y="4031501"/>
            <a:ext cx="9697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=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363E895-6798-4536-A8EB-13A8FFEE254E}"/>
              </a:ext>
            </a:extLst>
          </p:cNvPr>
          <p:cNvSpPr txBox="1"/>
          <p:nvPr/>
        </p:nvSpPr>
        <p:spPr>
          <a:xfrm>
            <a:off x="3533897" y="3860989"/>
            <a:ext cx="7534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/>
              <a:t>4</a:t>
            </a:r>
          </a:p>
          <a:p>
            <a:r>
              <a:rPr lang="en-US" dirty="0"/>
              <a:t>6</a:t>
            </a:r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48203A5-7ACC-4296-8F07-41F468481A3E}"/>
              </a:ext>
            </a:extLst>
          </p:cNvPr>
          <p:cNvSpPr txBox="1"/>
          <p:nvPr/>
        </p:nvSpPr>
        <p:spPr>
          <a:xfrm>
            <a:off x="3916455" y="3999487"/>
            <a:ext cx="7418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=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DE04B3D-B5CE-4357-B19F-5825310D1B34}"/>
              </a:ext>
            </a:extLst>
          </p:cNvPr>
          <p:cNvSpPr txBox="1"/>
          <p:nvPr/>
        </p:nvSpPr>
        <p:spPr>
          <a:xfrm flipH="1">
            <a:off x="4378036" y="3878846"/>
            <a:ext cx="4755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/>
              <a:t>8</a:t>
            </a:r>
          </a:p>
          <a:p>
            <a:r>
              <a:rPr lang="en-US" dirty="0"/>
              <a:t>12</a:t>
            </a:r>
            <a:endParaRPr lang="ar-SA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516FAA2-CDC2-45DD-8B22-F2522C031774}"/>
              </a:ext>
            </a:extLst>
          </p:cNvPr>
          <p:cNvSpPr txBox="1"/>
          <p:nvPr/>
        </p:nvSpPr>
        <p:spPr>
          <a:xfrm>
            <a:off x="3533897" y="1648332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×</a:t>
            </a:r>
            <a:r>
              <a:rPr lang="en-US" dirty="0"/>
              <a:t>2</a:t>
            </a:r>
            <a:endParaRPr lang="ar-SA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19FBDF4-E50C-462B-9BAE-68F6268F7C55}"/>
              </a:ext>
            </a:extLst>
          </p:cNvPr>
          <p:cNvSpPr txBox="1"/>
          <p:nvPr/>
        </p:nvSpPr>
        <p:spPr>
          <a:xfrm>
            <a:off x="4988058" y="1730272"/>
            <a:ext cx="747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×</a:t>
            </a:r>
            <a:r>
              <a:rPr lang="en-US" dirty="0"/>
              <a:t>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"/>
    </mc:Choice>
    <mc:Fallback xmlns="">
      <p:transition spd="slow" advTm="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39E491-F6FA-4957-9751-08E71F82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من خلال الشكل السابق تبين لنا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467E33-4597-4BF1-AF4B-4700FA69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0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الحصول على كسر مكا فيء اذا ضربنا البسط بعدد ما ثم نضرب المقام بنفس العدد السابق </a:t>
            </a:r>
          </a:p>
        </p:txBody>
      </p:sp>
      <p:graphicFrame>
        <p:nvGraphicFramePr>
          <p:cNvPr id="4" name="عنصر نائب للمحتوى 3">
            <a:hlinkClick r:id="" action="ppaction://noaction" highlightClick="1">
              <a:snd r:embed="rId4" name="wind.wav"/>
            </a:hlinkClick>
            <a:extLst>
              <a:ext uri="{FF2B5EF4-FFF2-40B4-BE49-F238E27FC236}">
                <a16:creationId xmlns:a16="http://schemas.microsoft.com/office/drawing/2014/main" id="{9164B9F0-F3CE-4FD2-B937-EF2F64E73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62420"/>
              </p:ext>
            </p:extLst>
          </p:nvPr>
        </p:nvGraphicFramePr>
        <p:xfrm>
          <a:off x="374073" y="4257675"/>
          <a:ext cx="45719" cy="145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ملف صوتي 4">
            <a:hlinkClick r:id="" action="ppaction://media"/>
            <a:extLst>
              <a:ext uri="{FF2B5EF4-FFF2-40B4-BE49-F238E27FC236}">
                <a16:creationId xmlns:a16="http://schemas.microsoft.com/office/drawing/2014/main" id="{8FF73249-EF1E-4117-B920-1C1D0FA31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"/>
    </mc:Choice>
    <mc:Fallback xmlns="">
      <p:transition spd="slow" advTm="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A743B7-BF1C-4622-B8F6-B7F638D0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15" y="876862"/>
            <a:ext cx="6718506" cy="696153"/>
          </a:xfrm>
        </p:spPr>
        <p:txBody>
          <a:bodyPr>
            <a:normAutofit/>
          </a:bodyPr>
          <a:lstStyle/>
          <a:p>
            <a:pPr algn="ctr"/>
            <a:r>
              <a:rPr lang="ar-SA" dirty="0"/>
              <a:t>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F6EF30-C6FB-43B7-BDD3-411B0950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876862"/>
            <a:ext cx="6591985" cy="6052734"/>
          </a:xfrm>
        </p:spPr>
        <p:txBody>
          <a:bodyPr/>
          <a:lstStyle/>
          <a:p>
            <a:r>
              <a:rPr lang="ar-SA" dirty="0"/>
              <a:t>*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801492C5-E64C-4BCD-ABDB-A3B90B98ABB7}"/>
              </a:ext>
            </a:extLst>
          </p:cNvPr>
          <p:cNvSpPr>
            <a:spLocks noGrp="1"/>
          </p:cNvSpPr>
          <p:nvPr/>
        </p:nvSpPr>
        <p:spPr>
          <a:xfrm>
            <a:off x="457200" y="503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/>
              <a:t>لدينا الشكل التالي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D7D4E932-F7E2-41DC-8876-0B76FAB3AB7D}"/>
              </a:ext>
            </a:extLst>
          </p:cNvPr>
          <p:cNvSpPr>
            <a:spLocks noGrp="1"/>
          </p:cNvSpPr>
          <p:nvPr/>
        </p:nvSpPr>
        <p:spPr>
          <a:xfrm>
            <a:off x="457200" y="1864895"/>
            <a:ext cx="8229600" cy="4489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                     </a:t>
            </a:r>
          </a:p>
        </p:txBody>
      </p:sp>
      <p:pic>
        <p:nvPicPr>
          <p:cNvPr id="14" name="ملف صوتي 13">
            <a:hlinkClick r:id="" action="ppaction://media"/>
            <a:extLst>
              <a:ext uri="{FF2B5EF4-FFF2-40B4-BE49-F238E27FC236}">
                <a16:creationId xmlns:a16="http://schemas.microsoft.com/office/drawing/2014/main" id="{3EBC4643-E626-42BC-8211-213A308A6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E197CF07-43F9-4806-A8AD-6F91006F595C}"/>
              </a:ext>
            </a:extLst>
          </p:cNvPr>
          <p:cNvCxnSpPr>
            <a:cxnSpLocks/>
          </p:cNvCxnSpPr>
          <p:nvPr/>
        </p:nvCxnSpPr>
        <p:spPr>
          <a:xfrm>
            <a:off x="2071688" y="3157538"/>
            <a:ext cx="6462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C9CE13C9-9C53-403B-8A80-1F36C96253A9}"/>
              </a:ext>
            </a:extLst>
          </p:cNvPr>
          <p:cNvCxnSpPr>
            <a:cxnSpLocks/>
          </p:cNvCxnSpPr>
          <p:nvPr/>
        </p:nvCxnSpPr>
        <p:spPr>
          <a:xfrm>
            <a:off x="8043864" y="2881730"/>
            <a:ext cx="0" cy="494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5B3FAC57-033D-4832-9560-D2288B8E83DB}"/>
              </a:ext>
            </a:extLst>
          </p:cNvPr>
          <p:cNvCxnSpPr>
            <a:cxnSpLocks/>
          </p:cNvCxnSpPr>
          <p:nvPr/>
        </p:nvCxnSpPr>
        <p:spPr>
          <a:xfrm>
            <a:off x="7343775" y="2881730"/>
            <a:ext cx="0" cy="494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9530DDCF-7F2E-4DD0-A842-DE085EE20C51}"/>
              </a:ext>
            </a:extLst>
          </p:cNvPr>
          <p:cNvCxnSpPr>
            <a:cxnSpLocks/>
          </p:cNvCxnSpPr>
          <p:nvPr/>
        </p:nvCxnSpPr>
        <p:spPr>
          <a:xfrm flipH="1">
            <a:off x="9822873" y="387927"/>
            <a:ext cx="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DE16A91F-FECE-4670-BB03-353FCF7BA6A3}"/>
              </a:ext>
            </a:extLst>
          </p:cNvPr>
          <p:cNvCxnSpPr>
            <a:cxnSpLocks/>
          </p:cNvCxnSpPr>
          <p:nvPr/>
        </p:nvCxnSpPr>
        <p:spPr>
          <a:xfrm>
            <a:off x="2071688" y="2881730"/>
            <a:ext cx="0" cy="494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994995A3-FA74-40D1-8412-BD2046A36189}"/>
              </a:ext>
            </a:extLst>
          </p:cNvPr>
          <p:cNvCxnSpPr>
            <a:cxnSpLocks/>
          </p:cNvCxnSpPr>
          <p:nvPr/>
        </p:nvCxnSpPr>
        <p:spPr>
          <a:xfrm>
            <a:off x="2771777" y="3000375"/>
            <a:ext cx="0" cy="375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42621F43-1CD5-44DB-A88E-D106AB586B1B}"/>
              </a:ext>
            </a:extLst>
          </p:cNvPr>
          <p:cNvCxnSpPr>
            <a:cxnSpLocks/>
          </p:cNvCxnSpPr>
          <p:nvPr/>
        </p:nvCxnSpPr>
        <p:spPr>
          <a:xfrm>
            <a:off x="3357563" y="3000375"/>
            <a:ext cx="0" cy="375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2BCEB176-B3A7-4779-827A-2A05D0CD2849}"/>
              </a:ext>
            </a:extLst>
          </p:cNvPr>
          <p:cNvCxnSpPr>
            <a:cxnSpLocks/>
          </p:cNvCxnSpPr>
          <p:nvPr/>
        </p:nvCxnSpPr>
        <p:spPr>
          <a:xfrm>
            <a:off x="3929063" y="3000375"/>
            <a:ext cx="0" cy="375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38E91C15-1B76-4E0A-8828-067D359B947B}"/>
              </a:ext>
            </a:extLst>
          </p:cNvPr>
          <p:cNvCxnSpPr>
            <a:cxnSpLocks/>
          </p:cNvCxnSpPr>
          <p:nvPr/>
        </p:nvCxnSpPr>
        <p:spPr>
          <a:xfrm>
            <a:off x="4500563" y="2938880"/>
            <a:ext cx="0" cy="437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id="{9310121E-0DFA-469C-ACD5-CBE52B10A909}"/>
              </a:ext>
            </a:extLst>
          </p:cNvPr>
          <p:cNvCxnSpPr>
            <a:cxnSpLocks/>
          </p:cNvCxnSpPr>
          <p:nvPr/>
        </p:nvCxnSpPr>
        <p:spPr>
          <a:xfrm>
            <a:off x="5029200" y="2938880"/>
            <a:ext cx="0" cy="437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>
            <a:extLst>
              <a:ext uri="{FF2B5EF4-FFF2-40B4-BE49-F238E27FC236}">
                <a16:creationId xmlns:a16="http://schemas.microsoft.com/office/drawing/2014/main" id="{36658D05-601C-4EDD-A29C-3B026EE9DE35}"/>
              </a:ext>
            </a:extLst>
          </p:cNvPr>
          <p:cNvCxnSpPr>
            <a:cxnSpLocks/>
          </p:cNvCxnSpPr>
          <p:nvPr/>
        </p:nvCxnSpPr>
        <p:spPr>
          <a:xfrm>
            <a:off x="5629275" y="2938880"/>
            <a:ext cx="14288" cy="437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8D6DBA47-E9E8-43D3-ABD5-02CF96CF4417}"/>
              </a:ext>
            </a:extLst>
          </p:cNvPr>
          <p:cNvCxnSpPr>
            <a:cxnSpLocks/>
          </p:cNvCxnSpPr>
          <p:nvPr/>
        </p:nvCxnSpPr>
        <p:spPr>
          <a:xfrm>
            <a:off x="6200775" y="2910304"/>
            <a:ext cx="0" cy="494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ستقيم 73">
            <a:extLst>
              <a:ext uri="{FF2B5EF4-FFF2-40B4-BE49-F238E27FC236}">
                <a16:creationId xmlns:a16="http://schemas.microsoft.com/office/drawing/2014/main" id="{B79FDA95-AD47-47A4-986A-E6D6AAF10218}"/>
              </a:ext>
            </a:extLst>
          </p:cNvPr>
          <p:cNvCxnSpPr>
            <a:cxnSpLocks/>
          </p:cNvCxnSpPr>
          <p:nvPr/>
        </p:nvCxnSpPr>
        <p:spPr>
          <a:xfrm>
            <a:off x="6800850" y="2881730"/>
            <a:ext cx="0" cy="494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9D5D93D6-FF68-4CB5-ACAF-BAC08BE99E7F}"/>
              </a:ext>
            </a:extLst>
          </p:cNvPr>
          <p:cNvSpPr txBox="1"/>
          <p:nvPr/>
        </p:nvSpPr>
        <p:spPr>
          <a:xfrm>
            <a:off x="3200401" y="2458551"/>
            <a:ext cx="91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/>
              <a:t>2</a:t>
            </a:r>
          </a:p>
          <a:p>
            <a:r>
              <a:rPr lang="en-US" dirty="0"/>
              <a:t>3</a:t>
            </a:r>
            <a:endParaRPr lang="ar-SA" dirty="0"/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10B9AD31-F328-4018-8A66-DB6A6A6B2836}"/>
              </a:ext>
            </a:extLst>
          </p:cNvPr>
          <p:cNvSpPr txBox="1"/>
          <p:nvPr/>
        </p:nvSpPr>
        <p:spPr>
          <a:xfrm>
            <a:off x="4343400" y="2387590"/>
            <a:ext cx="91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/>
              <a:t>4</a:t>
            </a:r>
          </a:p>
          <a:p>
            <a:r>
              <a:rPr lang="en-US" dirty="0"/>
              <a:t>6</a:t>
            </a:r>
            <a:endParaRPr lang="ar-SA" dirty="0"/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245CF9BC-8299-4B9F-A1DB-E2C79846C1A9}"/>
              </a:ext>
            </a:extLst>
          </p:cNvPr>
          <p:cNvSpPr txBox="1"/>
          <p:nvPr/>
        </p:nvSpPr>
        <p:spPr>
          <a:xfrm>
            <a:off x="6655595" y="2340857"/>
            <a:ext cx="91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u="sng" dirty="0"/>
              <a:t>8</a:t>
            </a:r>
          </a:p>
          <a:p>
            <a:r>
              <a:rPr lang="en-US" dirty="0"/>
              <a:t>12</a:t>
            </a:r>
            <a:endParaRPr lang="ar-SA" dirty="0"/>
          </a:p>
        </p:txBody>
      </p:sp>
      <p:sp>
        <p:nvSpPr>
          <p:cNvPr id="81" name="قوس 80">
            <a:extLst>
              <a:ext uri="{FF2B5EF4-FFF2-40B4-BE49-F238E27FC236}">
                <a16:creationId xmlns:a16="http://schemas.microsoft.com/office/drawing/2014/main" id="{B95AC558-10DD-455D-A37F-C73C8323A688}"/>
              </a:ext>
            </a:extLst>
          </p:cNvPr>
          <p:cNvSpPr/>
          <p:nvPr/>
        </p:nvSpPr>
        <p:spPr>
          <a:xfrm>
            <a:off x="6800850" y="2311048"/>
            <a:ext cx="914400" cy="914400"/>
          </a:xfrm>
          <a:prstGeom prst="arc">
            <a:avLst>
              <a:gd name="adj1" fmla="val 15595164"/>
              <a:gd name="adj2" fmla="val 157344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ADC09FB0-04E3-457D-B52E-66FDC9EE93F7}"/>
              </a:ext>
            </a:extLst>
          </p:cNvPr>
          <p:cNvSpPr txBox="1"/>
          <p:nvPr/>
        </p:nvSpPr>
        <p:spPr>
          <a:xfrm flipH="1">
            <a:off x="5629275" y="1581358"/>
            <a:ext cx="18451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÷</a:t>
            </a:r>
            <a:r>
              <a:rPr lang="en-US" dirty="0"/>
              <a:t>2</a:t>
            </a:r>
            <a:endParaRPr lang="ar-SA" dirty="0"/>
          </a:p>
        </p:txBody>
      </p:sp>
      <p:sp>
        <p:nvSpPr>
          <p:cNvPr id="91" name="شكل حر: شكل 90">
            <a:extLst>
              <a:ext uri="{FF2B5EF4-FFF2-40B4-BE49-F238E27FC236}">
                <a16:creationId xmlns:a16="http://schemas.microsoft.com/office/drawing/2014/main" id="{CB1CBF16-C108-4D3C-99CA-26B2C123397A}"/>
              </a:ext>
            </a:extLst>
          </p:cNvPr>
          <p:cNvSpPr/>
          <p:nvPr/>
        </p:nvSpPr>
        <p:spPr>
          <a:xfrm flipH="1">
            <a:off x="3341263" y="2404364"/>
            <a:ext cx="1286155" cy="54187"/>
          </a:xfrm>
          <a:custGeom>
            <a:avLst/>
            <a:gdLst>
              <a:gd name="connsiteX0" fmla="*/ 0 w 2282352"/>
              <a:gd name="connsiteY0" fmla="*/ 549213 h 549213"/>
              <a:gd name="connsiteX1" fmla="*/ 1971675 w 2282352"/>
              <a:gd name="connsiteY1" fmla="*/ 20575 h 549213"/>
              <a:gd name="connsiteX2" fmla="*/ 2271713 w 2282352"/>
              <a:gd name="connsiteY2" fmla="*/ 106300 h 549213"/>
              <a:gd name="connsiteX3" fmla="*/ 2185988 w 2282352"/>
              <a:gd name="connsiteY3" fmla="*/ 92013 h 54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352" h="549213">
                <a:moveTo>
                  <a:pt x="0" y="549213"/>
                </a:moveTo>
                <a:cubicBezTo>
                  <a:pt x="796528" y="321803"/>
                  <a:pt x="1593056" y="94394"/>
                  <a:pt x="1971675" y="20575"/>
                </a:cubicBezTo>
                <a:cubicBezTo>
                  <a:pt x="2350294" y="-53244"/>
                  <a:pt x="2235994" y="94394"/>
                  <a:pt x="2271713" y="106300"/>
                </a:cubicBezTo>
                <a:cubicBezTo>
                  <a:pt x="2307432" y="118206"/>
                  <a:pt x="2246710" y="105109"/>
                  <a:pt x="2185988" y="920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67B5052D-CA8D-457C-83AF-9AF10E92B7CD}"/>
              </a:ext>
            </a:extLst>
          </p:cNvPr>
          <p:cNvSpPr txBox="1"/>
          <p:nvPr/>
        </p:nvSpPr>
        <p:spPr>
          <a:xfrm>
            <a:off x="3517757" y="2014081"/>
            <a:ext cx="764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÷</a:t>
            </a:r>
            <a:r>
              <a:rPr lang="en-US" dirty="0"/>
              <a:t>2</a:t>
            </a:r>
            <a:endParaRPr lang="ar-SA" dirty="0"/>
          </a:p>
        </p:txBody>
      </p:sp>
      <p:sp>
        <p:nvSpPr>
          <p:cNvPr id="9" name="قوس 8">
            <a:extLst>
              <a:ext uri="{FF2B5EF4-FFF2-40B4-BE49-F238E27FC236}">
                <a16:creationId xmlns:a16="http://schemas.microsoft.com/office/drawing/2014/main" id="{70DFE060-142F-4877-ACFF-569E73EEC81F}"/>
              </a:ext>
            </a:extLst>
          </p:cNvPr>
          <p:cNvSpPr/>
          <p:nvPr/>
        </p:nvSpPr>
        <p:spPr>
          <a:xfrm>
            <a:off x="2189026" y="1992777"/>
            <a:ext cx="4943294" cy="333176"/>
          </a:xfrm>
          <a:prstGeom prst="arc">
            <a:avLst>
              <a:gd name="adj1" fmla="val 627812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12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"/>
    </mc:Choice>
    <mc:Fallback xmlns="">
      <p:transition spd="slow" advTm="1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3DA08F-C640-4E76-9A36-58AA9C5E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من خلال الشكل السابق تبين لنا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5B4844-8B8D-4AFB-A7CB-65D9474D9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*   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الحصول على كسر اذا قسمنا البسط على عدد ما ثم نقسم المقام على نفس المقام السابق</a:t>
            </a:r>
          </a:p>
        </p:txBody>
      </p:sp>
    </p:spTree>
    <p:extLst>
      <p:ext uri="{BB962C8B-B14F-4D97-AF65-F5344CB8AC3E}">
        <p14:creationId xmlns:p14="http://schemas.microsoft.com/office/powerpoint/2010/main" val="196641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F440B7-E593-4FB1-9893-E71751BE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12542"/>
            <a:ext cx="6589199" cy="970670"/>
          </a:xfrm>
        </p:spPr>
        <p:txBody>
          <a:bodyPr/>
          <a:lstStyle/>
          <a:p>
            <a:pPr algn="ctr"/>
            <a:r>
              <a:rPr lang="ar-SA" dirty="0">
                <a:effectLst>
                  <a:glow rad="101600">
                    <a:srgbClr val="00B050">
                      <a:alpha val="60000"/>
                    </a:srgbClr>
                  </a:glow>
                  <a:reflection blurRad="6350" stA="55000" endA="50" endPos="85000" dist="29997" dir="5400000" sy="-100000" algn="bl" rotWithShape="0"/>
                </a:effectLst>
              </a:rPr>
              <a:t>*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2B003C-9B27-459E-B663-6897D2A6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42157"/>
            <a:ext cx="8229600" cy="4525963"/>
          </a:xfrm>
        </p:spPr>
        <p:txBody>
          <a:bodyPr>
            <a:normAutofit/>
          </a:bodyPr>
          <a:lstStyle/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2000" dirty="0"/>
          </a:p>
          <a:p>
            <a:pPr algn="r"/>
            <a:r>
              <a:rPr lang="ar-SA" sz="2000" dirty="0"/>
              <a:t>                                                  </a:t>
            </a:r>
          </a:p>
        </p:txBody>
      </p:sp>
      <p:sp>
        <p:nvSpPr>
          <p:cNvPr id="5" name="إطار 4">
            <a:extLst>
              <a:ext uri="{FF2B5EF4-FFF2-40B4-BE49-F238E27FC236}">
                <a16:creationId xmlns:a16="http://schemas.microsoft.com/office/drawing/2014/main" id="{06975F1F-9B19-468E-9287-C3085998E459}"/>
              </a:ext>
            </a:extLst>
          </p:cNvPr>
          <p:cNvSpPr/>
          <p:nvPr/>
        </p:nvSpPr>
        <p:spPr>
          <a:xfrm>
            <a:off x="1963130" y="5340191"/>
            <a:ext cx="6355370" cy="151780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2">
                    <a:lumMod val="50000"/>
                  </a:schemeClr>
                </a:solidFill>
              </a:rPr>
              <a:t>أرجو أن تكونوا قد استفدتم  بالتوفيق والنجاح</a:t>
            </a:r>
          </a:p>
        </p:txBody>
      </p:sp>
      <p:pic>
        <p:nvPicPr>
          <p:cNvPr id="4" name="ملف صوتي 3">
            <a:hlinkClick r:id="" action="ppaction://media"/>
            <a:extLst>
              <a:ext uri="{FF2B5EF4-FFF2-40B4-BE49-F238E27FC236}">
                <a16:creationId xmlns:a16="http://schemas.microsoft.com/office/drawing/2014/main" id="{D521621B-942C-4C33-AD1C-840353048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123A1C7-52C7-458D-A341-529846198E6D}"/>
              </a:ext>
            </a:extLst>
          </p:cNvPr>
          <p:cNvSpPr/>
          <p:nvPr/>
        </p:nvSpPr>
        <p:spPr>
          <a:xfrm>
            <a:off x="5790243" y="290612"/>
            <a:ext cx="2528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الإغلاق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93F99DC-A345-44F9-A09A-826095304850}"/>
              </a:ext>
            </a:extLst>
          </p:cNvPr>
          <p:cNvSpPr txBox="1"/>
          <p:nvPr/>
        </p:nvSpPr>
        <p:spPr>
          <a:xfrm>
            <a:off x="1083212" y="2391508"/>
            <a:ext cx="78448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dirty="0"/>
              <a:t>وهكذا تعلمنا كيف نحصل على كسور مكافئة لأي 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كسر</a:t>
            </a:r>
            <a:r>
              <a:rPr lang="ar-SA" sz="4000" dirty="0"/>
              <a:t> بالطرق التي ذكرنها من ضرب أو  قسمة </a:t>
            </a:r>
          </a:p>
        </p:txBody>
      </p:sp>
    </p:spTree>
    <p:extLst>
      <p:ext uri="{BB962C8B-B14F-4D97-AF65-F5344CB8AC3E}">
        <p14:creationId xmlns:p14="http://schemas.microsoft.com/office/powerpoint/2010/main" val="30896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4"/>
    </mc:Choice>
    <mc:Fallback xmlns="">
      <p:transition spd="slow" advTm="8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629</TotalTime>
  <Words>145</Words>
  <Application>Microsoft Office PowerPoint</Application>
  <PresentationFormat>عرض على الشاشة (4:3)</PresentationFormat>
  <Paragraphs>60</Paragraphs>
  <Slides>9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Sakkal Majalla</vt:lpstr>
      <vt:lpstr>Wingdings 3</vt:lpstr>
      <vt:lpstr>ربطة</vt:lpstr>
      <vt:lpstr>الكسور المتكافئة</vt:lpstr>
      <vt:lpstr>الهدف من الدرس</vt:lpstr>
      <vt:lpstr>عرض تقديمي في PowerPoint</vt:lpstr>
      <vt:lpstr>عرض تقديمي في PowerPoint</vt:lpstr>
      <vt:lpstr>لدينا الشكل التالي</vt:lpstr>
      <vt:lpstr>من خلال الشكل السابق تبين لنا</vt:lpstr>
      <vt:lpstr> </vt:lpstr>
      <vt:lpstr>من خلال الشكل السابق تبين لنا</vt:lpstr>
      <vt:lpstr>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61</cp:revision>
  <dcterms:created xsi:type="dcterms:W3CDTF">2020-05-02T02:36:07Z</dcterms:created>
  <dcterms:modified xsi:type="dcterms:W3CDTF">2020-05-23T07:26:28Z</dcterms:modified>
</cp:coreProperties>
</file>