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عربية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اللام الشمسية واللام القمرية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" y="30825"/>
            <a:ext cx="9000000" cy="675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1240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اللقاء</a:t>
            </a:r>
            <a:endParaRPr lang="ar-SA" sz="8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270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يقرأ التلميذ </a:t>
            </a:r>
            <a:r>
              <a:rPr lang="ar-SA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اللام القمرية</a:t>
            </a:r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قراءة صحيحة ويلحظ </a:t>
            </a:r>
            <a:r>
              <a:rPr lang="ar-SA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اللام الشمسية</a:t>
            </a:r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فلا يقرؤها.</a:t>
            </a:r>
            <a:endParaRPr lang="ar-SA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يحفظ </a:t>
            </a:r>
            <a:r>
              <a:rPr lang="ar-SA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الحروف الشمسية.</a:t>
            </a:r>
          </a:p>
          <a:p>
            <a:pPr algn="ctr" rtl="1"/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يحفظ </a:t>
            </a:r>
            <a:r>
              <a:rPr lang="ar-SA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الحروف القمرية.</a:t>
            </a:r>
            <a:endParaRPr lang="ar-SA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32262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54" y="441549"/>
            <a:ext cx="5400000" cy="3813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" y="-272956"/>
            <a:ext cx="4320000" cy="42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6" y="0"/>
            <a:ext cx="4150220" cy="41062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14" y="479355"/>
            <a:ext cx="4254545" cy="4229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388410"/>
              </p:ext>
            </p:extLst>
          </p:nvPr>
        </p:nvGraphicFramePr>
        <p:xfrm>
          <a:off x="573203" y="1327240"/>
          <a:ext cx="7847464" cy="2468880"/>
        </p:xfrm>
        <a:graphic>
          <a:graphicData uri="http://schemas.openxmlformats.org/drawingml/2006/table">
            <a:tbl>
              <a:tblPr rtl="1" firstRow="1" bandRow="1">
                <a:tableStyleId>{10A1B5D5-9B99-4C35-A422-299274C87663}</a:tableStyleId>
              </a:tblPr>
              <a:tblGrid>
                <a:gridCol w="3923732"/>
                <a:gridCol w="392373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اللام القمرية</a:t>
                      </a:r>
                      <a:endParaRPr lang="ar-SA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اللام الشمسية</a:t>
                      </a:r>
                      <a:endParaRPr lang="ar-SA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ا</a:t>
                      </a:r>
                      <a:r>
                        <a:rPr lang="ar-SA" sz="4800" dirty="0" smtClean="0">
                          <a:solidFill>
                            <a:srgbClr val="00B050"/>
                          </a:solidFill>
                        </a:rPr>
                        <a:t>لْ</a:t>
                      </a:r>
                      <a:r>
                        <a:rPr lang="ar-SA" sz="4800" dirty="0" smtClean="0"/>
                        <a:t>قمر</a:t>
                      </a:r>
                      <a:endParaRPr lang="ar-SA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ال</a:t>
                      </a:r>
                      <a:r>
                        <a:rPr lang="ar-SA" sz="4800" dirty="0" smtClean="0">
                          <a:solidFill>
                            <a:srgbClr val="0070C0"/>
                          </a:solidFill>
                        </a:rPr>
                        <a:t>شّ</a:t>
                      </a:r>
                      <a:r>
                        <a:rPr lang="ar-SA" sz="4800" dirty="0" smtClean="0"/>
                        <a:t>مس</a:t>
                      </a:r>
                      <a:endParaRPr lang="ar-SA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ا</a:t>
                      </a:r>
                      <a:r>
                        <a:rPr lang="ar-SA" sz="4800" dirty="0" smtClean="0">
                          <a:solidFill>
                            <a:srgbClr val="00B050"/>
                          </a:solidFill>
                        </a:rPr>
                        <a:t>لْ</a:t>
                      </a:r>
                      <a:r>
                        <a:rPr lang="ar-SA" sz="4800" dirty="0" smtClean="0"/>
                        <a:t>غيمة</a:t>
                      </a:r>
                      <a:endParaRPr lang="ar-SA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ال</a:t>
                      </a:r>
                      <a:r>
                        <a:rPr lang="ar-SA" sz="4800" dirty="0" smtClean="0">
                          <a:solidFill>
                            <a:srgbClr val="0070C0"/>
                          </a:solidFill>
                        </a:rPr>
                        <a:t>نّ</a:t>
                      </a:r>
                      <a:r>
                        <a:rPr lang="ar-SA" sz="4800" dirty="0" smtClean="0"/>
                        <a:t>جمة</a:t>
                      </a:r>
                      <a:endParaRPr lang="ar-SA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الحروف القمرية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845773"/>
              </p:ext>
            </p:extLst>
          </p:nvPr>
        </p:nvGraphicFramePr>
        <p:xfrm>
          <a:off x="457199" y="1299944"/>
          <a:ext cx="8031709" cy="2316480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1147387"/>
                <a:gridCol w="1147387"/>
                <a:gridCol w="1147387"/>
                <a:gridCol w="1147387"/>
                <a:gridCol w="1147387"/>
                <a:gridCol w="1147387"/>
                <a:gridCol w="114738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ء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  <a:endParaRPr lang="ar-SA" sz="32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لْأ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رض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بيت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غيوم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حوت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جنة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كلمة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وضوء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هـ</a:t>
                      </a:r>
                      <a:endParaRPr lang="ar-SA" sz="3200" b="1" dirty="0">
                        <a:solidFill>
                          <a:srgbClr val="FFC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خير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فجر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عين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قمر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يمن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+mn-cs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+mn-cs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+mn-cs"/>
                        </a:rPr>
                        <a:t>موز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لْ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هدى</a:t>
                      </a:r>
                      <a:endParaRPr lang="ar-SA" sz="32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53224"/>
              </p:ext>
            </p:extLst>
          </p:nvPr>
        </p:nvGraphicFramePr>
        <p:xfrm>
          <a:off x="2524836" y="3935486"/>
          <a:ext cx="4421874" cy="701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2187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ابغ حجك وخف عقيمه</a:t>
                      </a:r>
                      <a:endParaRPr lang="ar-SA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4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الحروف الشمسية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321925"/>
              </p:ext>
            </p:extLst>
          </p:nvPr>
        </p:nvGraphicFramePr>
        <p:xfrm>
          <a:off x="416257" y="1504664"/>
          <a:ext cx="8229599" cy="2560320"/>
        </p:xfrm>
        <a:graphic>
          <a:graphicData uri="http://schemas.openxmlformats.org/drawingml/2006/table">
            <a:tbl>
              <a:tblPr rtl="1" bandRow="1">
                <a:tableStyleId>{22838BEF-8BB2-4498-84A7-C5851F593DF1}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ور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نيا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ئاب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يتون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ماء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ظ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عب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بح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ياء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ظّ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لام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نّ</a:t>
                      </a:r>
                      <a:r>
                        <a:rPr lang="ar-SA" sz="3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هار</a:t>
                      </a:r>
                      <a:endParaRPr lang="ar-SA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7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endParaRPr lang="ar-SA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196699"/>
              </p:ext>
            </p:extLst>
          </p:nvPr>
        </p:nvGraphicFramePr>
        <p:xfrm>
          <a:off x="416256" y="1477368"/>
          <a:ext cx="8229600" cy="23164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اللام الشمسية</a:t>
                      </a:r>
                      <a:endParaRPr lang="ar-SA" sz="3200" b="1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اللام القمرية</a:t>
                      </a:r>
                      <a:endParaRPr lang="ar-SA" sz="3200" b="1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تكتب</a:t>
                      </a:r>
                      <a:endParaRPr lang="ar-SA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تكتب</a:t>
                      </a:r>
                      <a:endParaRPr lang="ar-SA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 تلفظ</a:t>
                      </a:r>
                      <a:endParaRPr lang="ar-SA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تلفظ</a:t>
                      </a:r>
                      <a:endParaRPr lang="ar-SA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الحرف الذي بعدها مشدد</a:t>
                      </a:r>
                      <a:endParaRPr lang="ar-SA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الحرف الذي بعدها</a:t>
                      </a:r>
                      <a:r>
                        <a:rPr lang="ar-SA" sz="3200" b="1" baseline="0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غير مشدد</a:t>
                      </a:r>
                      <a:endParaRPr lang="ar-SA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9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38" y="197894"/>
            <a:ext cx="2241552" cy="1682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18" y="141574"/>
            <a:ext cx="2392136" cy="1579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2" t="38159" r="6842" b="4582"/>
          <a:stretch/>
        </p:blipFill>
        <p:spPr>
          <a:xfrm>
            <a:off x="443197" y="27111"/>
            <a:ext cx="2541894" cy="2330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0"/>
          <a:stretch/>
        </p:blipFill>
        <p:spPr>
          <a:xfrm>
            <a:off x="4002443" y="2529148"/>
            <a:ext cx="1540898" cy="2950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21703"/>
              </p:ext>
            </p:extLst>
          </p:nvPr>
        </p:nvGraphicFramePr>
        <p:xfrm>
          <a:off x="6374822" y="1911301"/>
          <a:ext cx="1998519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98519"/>
              </a:tblGrid>
              <a:tr h="4005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rgbClr val="FF0000"/>
                          </a:solidFill>
                        </a:rPr>
                        <a:t>الـ</a:t>
                      </a:r>
                      <a:r>
                        <a:rPr lang="ar-SA" sz="2400" dirty="0" smtClean="0">
                          <a:solidFill>
                            <a:schemeClr val="tx2"/>
                          </a:solidFill>
                        </a:rPr>
                        <a:t>....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</a:rPr>
                        <a:t>ـعصفور</a:t>
                      </a:r>
                      <a:endParaRPr lang="ar-SA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33673"/>
              </p:ext>
            </p:extLst>
          </p:nvPr>
        </p:nvGraphicFramePr>
        <p:xfrm>
          <a:off x="3456474" y="1927221"/>
          <a:ext cx="1998519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98519"/>
              </a:tblGrid>
              <a:tr h="40059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FF0000"/>
                          </a:solidFill>
                        </a:rPr>
                        <a:t>الـ</a:t>
                      </a:r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....</a:t>
                      </a:r>
                      <a:r>
                        <a:rPr lang="ar-SA" sz="2400" b="1" dirty="0" smtClean="0">
                          <a:solidFill>
                            <a:srgbClr val="FF0000"/>
                          </a:solidFill>
                        </a:rPr>
                        <a:t>قر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9597"/>
              </p:ext>
            </p:extLst>
          </p:nvPr>
        </p:nvGraphicFramePr>
        <p:xfrm>
          <a:off x="633656" y="2434464"/>
          <a:ext cx="1998519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98519"/>
              </a:tblGrid>
              <a:tr h="40059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solidFill>
                            <a:srgbClr val="FF0000"/>
                          </a:solidFill>
                        </a:rPr>
                        <a:t>الـ</a:t>
                      </a:r>
                      <a:r>
                        <a:rPr lang="ar-SA" sz="2400" dirty="0" smtClean="0">
                          <a:solidFill>
                            <a:schemeClr val="tx2"/>
                          </a:solidFill>
                        </a:rPr>
                        <a:t>....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</a:rPr>
                        <a:t>راب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61856"/>
              </p:ext>
            </p:extLst>
          </p:nvPr>
        </p:nvGraphicFramePr>
        <p:xfrm>
          <a:off x="3677114" y="5600757"/>
          <a:ext cx="1998519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98519"/>
              </a:tblGrid>
              <a:tr h="40059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solidFill>
                            <a:srgbClr val="FF0000"/>
                          </a:solidFill>
                        </a:rPr>
                        <a:t>الـ</a:t>
                      </a:r>
                      <a:r>
                        <a:rPr lang="ar-SA" sz="2400" dirty="0" smtClean="0">
                          <a:solidFill>
                            <a:schemeClr val="tx2"/>
                          </a:solidFill>
                        </a:rPr>
                        <a:t>....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</a:rPr>
                        <a:t>بيب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74397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150</TotalTime>
  <Words>135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school</vt:lpstr>
      <vt:lpstr>الصف: الأول المادة: لغة عربية الدرس: اللام الشمسية واللام القمرية  </vt:lpstr>
      <vt:lpstr> مخرجات التعلم</vt:lpstr>
      <vt:lpstr>PowerPoint Presentation</vt:lpstr>
      <vt:lpstr>PowerPoint Presentation</vt:lpstr>
      <vt:lpstr>PowerPoint Presentation</vt:lpstr>
      <vt:lpstr>الحروف القمرية</vt:lpstr>
      <vt:lpstr>الحروف الشمسية</vt:lpstr>
      <vt:lpstr>مقارنة</vt:lpstr>
      <vt:lpstr>PowerPoint Presentation</vt:lpstr>
      <vt:lpstr>إلى اللقاء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طارق</cp:lastModifiedBy>
  <cp:revision>22</cp:revision>
  <dcterms:created xsi:type="dcterms:W3CDTF">2020-05-02T02:36:07Z</dcterms:created>
  <dcterms:modified xsi:type="dcterms:W3CDTF">2020-05-03T10:38:37Z</dcterms:modified>
</cp:coreProperties>
</file>