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269" y="4558064"/>
            <a:ext cx="4318554" cy="1253799"/>
          </a:xfrm>
          <a:solidFill>
            <a:srgbClr val="FFFF66"/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ar-SA" sz="3600" dirty="0"/>
              <a:t>قسمة عدد من منزلتين على عدد من منزلة واحدة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2A5C6-ACF0-4883-87AC-97A5404F4389}"/>
              </a:ext>
            </a:extLst>
          </p:cNvPr>
          <p:cNvSpPr>
            <a:spLocks noGrp="1"/>
          </p:cNvSpPr>
          <p:nvPr/>
        </p:nvSpPr>
        <p:spPr>
          <a:xfrm>
            <a:off x="1447800" y="920984"/>
            <a:ext cx="6248400" cy="2138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dirty="0"/>
              <a:t>      السلام عليكم ورحمة الل وبركاته أسعد الله اوقاتكم بكل خير أينما كنتم احيكم بدرس جديد من دروس الرياضيات في الصف الرابع الابتدائي وهو بعنوان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913327C-B2B3-42C6-B4FB-E77D707FC078}"/>
              </a:ext>
            </a:extLst>
          </p:cNvPr>
          <p:cNvSpPr txBox="1"/>
          <p:nvPr/>
        </p:nvSpPr>
        <p:spPr>
          <a:xfrm>
            <a:off x="1065508" y="2309247"/>
            <a:ext cx="7012983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b="1" dirty="0"/>
              <a:t>هيا بنا نتعرف إلى قسمة عدد من منزلتين </a:t>
            </a:r>
          </a:p>
          <a:p>
            <a:pPr algn="r"/>
            <a:r>
              <a:rPr lang="ar-SA" sz="4000" b="1" dirty="0"/>
              <a:t>        على عدد من منزلة واحدة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58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448"/>
            <a:ext cx="8229600" cy="5645716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 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68AB524-605B-4B5C-BD87-D3F544CE69F9}"/>
              </a:ext>
            </a:extLst>
          </p:cNvPr>
          <p:cNvSpPr txBox="1"/>
          <p:nvPr/>
        </p:nvSpPr>
        <p:spPr>
          <a:xfrm>
            <a:off x="3146156" y="731836"/>
            <a:ext cx="51299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لحساب ناتج 46÷2 نقوم بالخطوات الآتية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57EE1F-2C58-42F2-B38E-70EFE71D2557}"/>
              </a:ext>
            </a:extLst>
          </p:cNvPr>
          <p:cNvSpPr txBox="1"/>
          <p:nvPr/>
        </p:nvSpPr>
        <p:spPr>
          <a:xfrm>
            <a:off x="4296461" y="2001807"/>
            <a:ext cx="3657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2060"/>
                </a:solidFill>
              </a:rPr>
              <a:t>نمثل المقسوم 46 بالمكعبات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C5C53C-1728-4174-A5AF-125760971330}"/>
              </a:ext>
            </a:extLst>
          </p:cNvPr>
          <p:cNvSpPr txBox="1"/>
          <p:nvPr/>
        </p:nvSpPr>
        <p:spPr>
          <a:xfrm>
            <a:off x="3626799" y="3358134"/>
            <a:ext cx="44790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2060"/>
                </a:solidFill>
              </a:rPr>
              <a:t>نمثل المقسوم عليه 2 بالمجموعتين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74DDCA6-38E5-4CE1-967C-C92553B93D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5" y="1205867"/>
            <a:ext cx="2695817" cy="185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45D7284-5890-41F1-AD72-0961E82265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32" y="3066722"/>
            <a:ext cx="1536028" cy="162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8376C5D-6814-432A-BB58-79F66667F5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2" y="3056474"/>
            <a:ext cx="1536028" cy="16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فقاعة الكلام: بيضاوية 9">
            <a:extLst>
              <a:ext uri="{FF2B5EF4-FFF2-40B4-BE49-F238E27FC236}">
                <a16:creationId xmlns:a16="http://schemas.microsoft.com/office/drawing/2014/main" id="{851CEB30-7654-4B8D-A2A6-E8A2EE27A141}"/>
              </a:ext>
            </a:extLst>
          </p:cNvPr>
          <p:cNvSpPr/>
          <p:nvPr/>
        </p:nvSpPr>
        <p:spPr>
          <a:xfrm>
            <a:off x="3704095" y="4226360"/>
            <a:ext cx="2772826" cy="1806160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تبدأ عملية القسمة من منزلة الأكبر دائماً.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4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042"/>
            <a:ext cx="8229600" cy="603985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 </a:t>
            </a:r>
          </a:p>
          <a:p>
            <a:pPr marL="0" indent="0" algn="r" rtl="1">
              <a:buNone/>
            </a:pPr>
            <a:r>
              <a:rPr lang="ar-SA" dirty="0"/>
              <a:t>  الخطوة الأولى :</a:t>
            </a:r>
          </a:p>
          <a:p>
            <a:pPr marL="0" indent="0" algn="r" rtl="1">
              <a:buNone/>
            </a:pPr>
            <a:r>
              <a:rPr lang="ar-SA" dirty="0"/>
              <a:t>  </a:t>
            </a:r>
            <a:r>
              <a:rPr lang="ar-SA" sz="2800" dirty="0"/>
              <a:t>نوزع أعمدة العشرات على</a:t>
            </a:r>
          </a:p>
          <a:p>
            <a:pPr marL="0" indent="0" algn="r" rtl="1">
              <a:buNone/>
            </a:pPr>
            <a:r>
              <a:rPr lang="ar-SA" sz="2800" dirty="0"/>
              <a:t>  (المقسوم ) بالتساوي.</a:t>
            </a:r>
          </a:p>
          <a:p>
            <a:pPr marL="0" indent="0" algn="r" rtl="1">
              <a:buNone/>
            </a:pPr>
            <a:r>
              <a:rPr lang="ar-SA" sz="2800" dirty="0"/>
              <a:t>  الخطوة </a:t>
            </a:r>
            <a:r>
              <a:rPr lang="ar-SA" sz="2800" dirty="0" err="1"/>
              <a:t>الثاتية</a:t>
            </a:r>
            <a:r>
              <a:rPr lang="ar-SA" sz="2800" dirty="0"/>
              <a:t> :</a:t>
            </a:r>
          </a:p>
          <a:p>
            <a:pPr marL="0" indent="0" algn="r" rtl="1">
              <a:buNone/>
            </a:pPr>
            <a:r>
              <a:rPr lang="ar-SA" sz="2800" dirty="0"/>
              <a:t>  نوزع </a:t>
            </a:r>
            <a:r>
              <a:rPr lang="ar-SA" sz="2800" dirty="0" err="1"/>
              <a:t>الواحدات</a:t>
            </a:r>
            <a:r>
              <a:rPr lang="ar-SA" sz="2800" dirty="0"/>
              <a:t> على(المقسوم عليه )</a:t>
            </a:r>
          </a:p>
          <a:p>
            <a:pPr marL="0" indent="0" algn="r" rtl="1">
              <a:buNone/>
            </a:pPr>
            <a:r>
              <a:rPr lang="ar-SA" sz="2800" dirty="0"/>
              <a:t>                    بالتساوي .</a:t>
            </a:r>
          </a:p>
          <a:p>
            <a:pPr marL="0" indent="0" algn="r" rtl="1">
              <a:buNone/>
            </a:pPr>
            <a:endParaRPr lang="en-US" sz="28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65793A-A607-4393-A48F-AA06801D80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54" y="1025151"/>
            <a:ext cx="1518172" cy="170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1ABD2A5-D500-48B7-BA82-DB0FA2DE97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3" y="1025149"/>
            <a:ext cx="1432010" cy="170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EF1F560-528F-481D-BB0C-FB33F94986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22" y="2793082"/>
            <a:ext cx="1516104" cy="170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AA5BF8D-FB90-4D50-B8CC-C093B0B11A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3080"/>
            <a:ext cx="1600200" cy="17067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F9A1FF0-03ED-4485-9D80-7AFB299434E7}"/>
              </a:ext>
            </a:extLst>
          </p:cNvPr>
          <p:cNvCxnSpPr>
            <a:cxnSpLocks/>
          </p:cNvCxnSpPr>
          <p:nvPr/>
        </p:nvCxnSpPr>
        <p:spPr>
          <a:xfrm flipV="1">
            <a:off x="664650" y="2731875"/>
            <a:ext cx="781469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2F67E76D-ABB9-4892-BA71-9FBEAC4C5F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2" y="3109792"/>
            <a:ext cx="463216" cy="107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F80DCA-DA4A-404F-865B-AEAA8DAAAB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131876"/>
            <a:ext cx="5334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1693AA4-F635-436E-97A2-48DB5D1B9E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8" y="1298413"/>
            <a:ext cx="487341" cy="1134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1BB7CB7-B615-44AC-AE41-75AFBBE244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20" y="1298413"/>
            <a:ext cx="511343" cy="110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3670AAF-222C-47DA-8695-8398987126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71" y="3512271"/>
            <a:ext cx="577767" cy="21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9D3EFC1-80BF-484A-BCBF-E53ED91CBAF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70" y="3522745"/>
            <a:ext cx="533400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تمرير: أفقي 17">
            <a:extLst>
              <a:ext uri="{FF2B5EF4-FFF2-40B4-BE49-F238E27FC236}">
                <a16:creationId xmlns:a16="http://schemas.microsoft.com/office/drawing/2014/main" id="{09ECE515-F70C-486F-96B2-EB704FCE8F09}"/>
              </a:ext>
            </a:extLst>
          </p:cNvPr>
          <p:cNvSpPr/>
          <p:nvPr/>
        </p:nvSpPr>
        <p:spPr>
          <a:xfrm>
            <a:off x="3635070" y="4656221"/>
            <a:ext cx="2344625" cy="661717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46÷2 = 23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3296"/>
            <a:ext cx="8229600" cy="5632868"/>
          </a:xfrm>
        </p:spPr>
        <p:txBody>
          <a:bodyPr/>
          <a:lstStyle/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                      </a:t>
            </a:r>
            <a:r>
              <a:rPr lang="ar-SA" sz="2800" dirty="0"/>
              <a:t>نقسم 4على 2</a:t>
            </a:r>
          </a:p>
          <a:p>
            <a:pPr marL="0" indent="0" algn="r" rtl="1">
              <a:buNone/>
            </a:pPr>
            <a:r>
              <a:rPr lang="ar-SA" sz="2800" dirty="0"/>
              <a:t>                              الناتج 2لأن2×2=4</a:t>
            </a:r>
          </a:p>
          <a:p>
            <a:pPr marL="0" indent="0" algn="r" rtl="1">
              <a:buNone/>
            </a:pPr>
            <a:r>
              <a:rPr lang="ar-SA" sz="2800" dirty="0"/>
              <a:t>                              نضرب2 بـ 2</a:t>
            </a:r>
          </a:p>
          <a:p>
            <a:pPr marL="0" indent="0" algn="r" rtl="1">
              <a:buNone/>
            </a:pPr>
            <a:r>
              <a:rPr lang="ar-SA" sz="2800" dirty="0"/>
              <a:t>                              نطرح 4من4</a:t>
            </a:r>
            <a:r>
              <a:rPr lang="ar-SA" dirty="0"/>
              <a:t>   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DDD1F50-CEF2-472D-B1B6-624CCEC2FEB2}"/>
              </a:ext>
            </a:extLst>
          </p:cNvPr>
          <p:cNvSpPr txBox="1"/>
          <p:nvPr/>
        </p:nvSpPr>
        <p:spPr>
          <a:xfrm>
            <a:off x="4572000" y="659648"/>
            <a:ext cx="3777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وتتم الخطوات السابقة كالآتي: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2190E7-0C55-4591-AC41-E2CF691F8EAD}"/>
              </a:ext>
            </a:extLst>
          </p:cNvPr>
          <p:cNvSpPr txBox="1"/>
          <p:nvPr/>
        </p:nvSpPr>
        <p:spPr>
          <a:xfrm>
            <a:off x="6196266" y="1655908"/>
            <a:ext cx="215365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الخطوة الأولى :</a:t>
            </a:r>
          </a:p>
          <a:p>
            <a:pPr algn="r"/>
            <a:r>
              <a:rPr lang="ar-SA" sz="2800" dirty="0"/>
              <a:t>   </a:t>
            </a:r>
          </a:p>
          <a:p>
            <a:pPr algn="r"/>
            <a:r>
              <a:rPr lang="ar-SA" sz="2800" dirty="0"/>
              <a:t> نقسم العشرات.</a:t>
            </a: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1635E52F-023A-49B4-923E-8A7EFD752E77}"/>
              </a:ext>
            </a:extLst>
          </p:cNvPr>
          <p:cNvCxnSpPr/>
          <p:nvPr/>
        </p:nvCxnSpPr>
        <p:spPr>
          <a:xfrm rot="10800000" flipV="1">
            <a:off x="721895" y="2209362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DB5BB4-DF86-4E7F-AD8B-EE88F7DAA5C0}"/>
              </a:ext>
            </a:extLst>
          </p:cNvPr>
          <p:cNvSpPr txBox="1"/>
          <p:nvPr/>
        </p:nvSpPr>
        <p:spPr>
          <a:xfrm>
            <a:off x="1792706" y="2238199"/>
            <a:ext cx="745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1CB4993-97CA-4AA3-96A7-9E0D44F84478}"/>
              </a:ext>
            </a:extLst>
          </p:cNvPr>
          <p:cNvSpPr txBox="1"/>
          <p:nvPr/>
        </p:nvSpPr>
        <p:spPr>
          <a:xfrm>
            <a:off x="1016670" y="2209362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CDF177-D502-40A1-BEC8-9272E457E337}"/>
              </a:ext>
            </a:extLst>
          </p:cNvPr>
          <p:cNvSpPr txBox="1"/>
          <p:nvPr/>
        </p:nvSpPr>
        <p:spPr>
          <a:xfrm>
            <a:off x="1792706" y="2724955"/>
            <a:ext cx="962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4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27DD5816-72A6-4D90-ACCE-955B2C45C928}"/>
              </a:ext>
            </a:extLst>
          </p:cNvPr>
          <p:cNvCxnSpPr/>
          <p:nvPr/>
        </p:nvCxnSpPr>
        <p:spPr>
          <a:xfrm>
            <a:off x="1666374" y="3321762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93892B9-2A48-49F5-8E88-A06F84577D5F}"/>
              </a:ext>
            </a:extLst>
          </p:cNvPr>
          <p:cNvSpPr txBox="1"/>
          <p:nvPr/>
        </p:nvSpPr>
        <p:spPr>
          <a:xfrm>
            <a:off x="1792706" y="3347026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7698D5C-72EF-46CD-9A7A-7D68EDF7A3EC}"/>
              </a:ext>
            </a:extLst>
          </p:cNvPr>
          <p:cNvSpPr txBox="1"/>
          <p:nvPr/>
        </p:nvSpPr>
        <p:spPr>
          <a:xfrm>
            <a:off x="1720516" y="1688699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530"/>
          </a:xfrm>
        </p:spPr>
        <p:txBody>
          <a:bodyPr>
            <a:normAutofit fontScale="90000"/>
          </a:bodyPr>
          <a:lstStyle/>
          <a:p>
            <a:pPr algn="r"/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        </a:t>
            </a:r>
            <a:br>
              <a:rPr lang="ar-SA" dirty="0"/>
            </a:br>
            <a:r>
              <a:rPr lang="ar-SA" dirty="0"/>
              <a:t>      </a:t>
            </a:r>
            <a:br>
              <a:rPr lang="ar-SA" dirty="0"/>
            </a:br>
            <a:r>
              <a:rPr lang="ar-SA" sz="3100" dirty="0"/>
              <a:t>                              </a:t>
            </a:r>
            <a:br>
              <a:rPr lang="ar-SA" sz="3100" dirty="0"/>
            </a:br>
            <a:br>
              <a:rPr lang="ar-SA" sz="3100" dirty="0"/>
            </a:br>
            <a:br>
              <a:rPr lang="ar-SA" sz="3100" dirty="0"/>
            </a:br>
            <a:r>
              <a:rPr lang="ar-SA" sz="3100" dirty="0"/>
              <a:t>                                ننزل 6 آحاد</a:t>
            </a:r>
            <a:br>
              <a:rPr lang="ar-SA" sz="3100" dirty="0"/>
            </a:br>
            <a:r>
              <a:rPr lang="ar-SA" sz="3100" dirty="0"/>
              <a:t>                               نقسم 6 على 2</a:t>
            </a:r>
            <a:br>
              <a:rPr lang="ar-SA" sz="3100" dirty="0"/>
            </a:br>
            <a:r>
              <a:rPr lang="ar-SA" sz="3100" dirty="0"/>
              <a:t>                              الناتج 3لان 2×3=</a:t>
            </a:r>
            <a:r>
              <a:rPr lang="ar-SA" dirty="0"/>
              <a:t>6</a:t>
            </a:r>
            <a:br>
              <a:rPr lang="ar-SA" dirty="0"/>
            </a:br>
            <a:r>
              <a:rPr lang="ar-SA" dirty="0"/>
              <a:t>    </a:t>
            </a:r>
            <a:r>
              <a:rPr lang="ar-SA" sz="3100" dirty="0"/>
              <a:t>                         نضرب 3بـ2</a:t>
            </a:r>
            <a:br>
              <a:rPr lang="ar-SA" sz="3100" dirty="0"/>
            </a:br>
            <a:r>
              <a:rPr lang="ar-SA" sz="3100" dirty="0"/>
              <a:t>                              نطرح 6من</a:t>
            </a:r>
            <a:r>
              <a:rPr lang="ar-SA" dirty="0"/>
              <a:t>6</a:t>
            </a:r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06F6A54-6870-4FE9-AABA-1B3574A1C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81960" y="1271159"/>
            <a:ext cx="2382253" cy="1557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>
              <a:buNone/>
            </a:pPr>
            <a:r>
              <a:rPr lang="ar-SA" sz="2800" dirty="0"/>
              <a:t>  الخطوة الثانية :</a:t>
            </a:r>
          </a:p>
          <a:p>
            <a:pPr marL="0" indent="0" algn="r">
              <a:buNone/>
            </a:pPr>
            <a:endParaRPr lang="ar-SA" sz="2800" dirty="0"/>
          </a:p>
          <a:p>
            <a:pPr marL="0" indent="0" algn="r">
              <a:buNone/>
            </a:pPr>
            <a:r>
              <a:rPr lang="ar-SA" sz="2800" dirty="0"/>
              <a:t>  نقسم الآحاد.</a:t>
            </a:r>
          </a:p>
        </p:txBody>
      </p:sp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D85AE1AA-504C-48AF-9BE3-7884048D5F95}"/>
              </a:ext>
            </a:extLst>
          </p:cNvPr>
          <p:cNvCxnSpPr/>
          <p:nvPr/>
        </p:nvCxnSpPr>
        <p:spPr>
          <a:xfrm rot="10800000" flipV="1">
            <a:off x="1058780" y="1463404"/>
            <a:ext cx="1816768" cy="61361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5F9EB33-A0B7-4F64-9D4E-CFE198E6EFD8}"/>
              </a:ext>
            </a:extLst>
          </p:cNvPr>
          <p:cNvCxnSpPr/>
          <p:nvPr/>
        </p:nvCxnSpPr>
        <p:spPr>
          <a:xfrm>
            <a:off x="2021309" y="2551741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92BE077-F84A-4E06-8CEA-5739D504CC22}"/>
              </a:ext>
            </a:extLst>
          </p:cNvPr>
          <p:cNvSpPr txBox="1"/>
          <p:nvPr/>
        </p:nvSpPr>
        <p:spPr>
          <a:xfrm>
            <a:off x="2087481" y="1563547"/>
            <a:ext cx="745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46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6B53F4F-2773-4ABB-831D-F8881D92AE54}"/>
              </a:ext>
            </a:extLst>
          </p:cNvPr>
          <p:cNvSpPr txBox="1"/>
          <p:nvPr/>
        </p:nvSpPr>
        <p:spPr>
          <a:xfrm>
            <a:off x="2099516" y="2077016"/>
            <a:ext cx="9625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  4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C5AB7BF-5593-492F-B4FD-BA7BF58947CB}"/>
              </a:ext>
            </a:extLst>
          </p:cNvPr>
          <p:cNvSpPr txBox="1"/>
          <p:nvPr/>
        </p:nvSpPr>
        <p:spPr>
          <a:xfrm>
            <a:off x="2045375" y="2444214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3D4C33F-F110-4EE5-A759-F0E96B152415}"/>
              </a:ext>
            </a:extLst>
          </p:cNvPr>
          <p:cNvSpPr txBox="1"/>
          <p:nvPr/>
        </p:nvSpPr>
        <p:spPr>
          <a:xfrm>
            <a:off x="1341524" y="1492241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0A91370-6CBF-4DCE-BC0C-E409C0590B5C}"/>
              </a:ext>
            </a:extLst>
          </p:cNvPr>
          <p:cNvSpPr txBox="1"/>
          <p:nvPr/>
        </p:nvSpPr>
        <p:spPr>
          <a:xfrm>
            <a:off x="2045375" y="978772"/>
            <a:ext cx="445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2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A7FB2F7A-D015-466D-9409-F2B926F1220B}"/>
              </a:ext>
            </a:extLst>
          </p:cNvPr>
          <p:cNvCxnSpPr/>
          <p:nvPr/>
        </p:nvCxnSpPr>
        <p:spPr>
          <a:xfrm>
            <a:off x="2580779" y="2148322"/>
            <a:ext cx="0" cy="34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77EA51A-988B-4393-BC0B-76467F07CF82}"/>
              </a:ext>
            </a:extLst>
          </p:cNvPr>
          <p:cNvSpPr txBox="1"/>
          <p:nvPr/>
        </p:nvSpPr>
        <p:spPr>
          <a:xfrm>
            <a:off x="2388272" y="2515998"/>
            <a:ext cx="3729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6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408B9E4-135C-4E50-9E2C-DD497B3A415E}"/>
              </a:ext>
            </a:extLst>
          </p:cNvPr>
          <p:cNvSpPr/>
          <p:nvPr/>
        </p:nvSpPr>
        <p:spPr>
          <a:xfrm>
            <a:off x="2349166" y="1625103"/>
            <a:ext cx="336885" cy="44216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050A600-D7DA-4E9B-BCC9-08DB6CD6A972}"/>
              </a:ext>
            </a:extLst>
          </p:cNvPr>
          <p:cNvSpPr txBox="1"/>
          <p:nvPr/>
        </p:nvSpPr>
        <p:spPr>
          <a:xfrm>
            <a:off x="2388272" y="3091744"/>
            <a:ext cx="6737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-</a:t>
            </a:r>
            <a:r>
              <a:rPr lang="ar-SA" sz="3200" dirty="0"/>
              <a:t> 6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01C801B-EDBF-47D4-BF1C-2525251DF1DC}"/>
              </a:ext>
            </a:extLst>
          </p:cNvPr>
          <p:cNvCxnSpPr/>
          <p:nvPr/>
        </p:nvCxnSpPr>
        <p:spPr>
          <a:xfrm>
            <a:off x="2045375" y="3565271"/>
            <a:ext cx="104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FB99261-98F7-405C-A1F0-E17CD87934F3}"/>
              </a:ext>
            </a:extLst>
          </p:cNvPr>
          <p:cNvSpPr txBox="1"/>
          <p:nvPr/>
        </p:nvSpPr>
        <p:spPr>
          <a:xfrm>
            <a:off x="2388272" y="3515743"/>
            <a:ext cx="3729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0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A082BD4-3682-4B4C-88B7-AF00B54EE719}"/>
              </a:ext>
            </a:extLst>
          </p:cNvPr>
          <p:cNvSpPr txBox="1"/>
          <p:nvPr/>
        </p:nvSpPr>
        <p:spPr>
          <a:xfrm>
            <a:off x="1233239" y="3580854"/>
            <a:ext cx="854242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الباقي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A4FEA2-72DD-427C-A1CC-2F8FB01324A1}"/>
              </a:ext>
            </a:extLst>
          </p:cNvPr>
          <p:cNvSpPr txBox="1"/>
          <p:nvPr/>
        </p:nvSpPr>
        <p:spPr>
          <a:xfrm>
            <a:off x="2381037" y="983917"/>
            <a:ext cx="3212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88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75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13" grpId="0"/>
      <p:bldP spid="16" grpId="0"/>
      <p:bldP spid="18" grpId="0"/>
      <p:bldP spid="1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9" y="1285130"/>
            <a:ext cx="5931568" cy="6858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dirty="0"/>
              <a:t>للتحقق من صحة عملية القسمة السابقة:</a:t>
            </a:r>
            <a:endParaRPr lang="en-US" sz="36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8E6A75-CE12-4F19-91CD-A8AB4B9452F6}"/>
              </a:ext>
            </a:extLst>
          </p:cNvPr>
          <p:cNvSpPr txBox="1"/>
          <p:nvPr/>
        </p:nvSpPr>
        <p:spPr>
          <a:xfrm>
            <a:off x="6677526" y="2530824"/>
            <a:ext cx="10708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</a:rPr>
              <a:t>الناتج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B65623C-4675-4838-8D23-80A2964634A5}"/>
              </a:ext>
            </a:extLst>
          </p:cNvPr>
          <p:cNvSpPr txBox="1"/>
          <p:nvPr/>
        </p:nvSpPr>
        <p:spPr>
          <a:xfrm>
            <a:off x="4499812" y="2561601"/>
            <a:ext cx="1900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</a:rPr>
              <a:t>المقسم عليه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9F799C-C87F-4398-8CE3-9BADBFE571A8}"/>
              </a:ext>
            </a:extLst>
          </p:cNvPr>
          <p:cNvSpPr txBox="1"/>
          <p:nvPr/>
        </p:nvSpPr>
        <p:spPr>
          <a:xfrm>
            <a:off x="2619878" y="2623157"/>
            <a:ext cx="12813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</a:rPr>
              <a:t>المقسوم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F39AFD-1734-48AE-9F32-F3912CA51BED}"/>
              </a:ext>
            </a:extLst>
          </p:cNvPr>
          <p:cNvSpPr txBox="1"/>
          <p:nvPr/>
        </p:nvSpPr>
        <p:spPr>
          <a:xfrm>
            <a:off x="6310571" y="2619510"/>
            <a:ext cx="4331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ED6DC43-9304-4F83-996D-614794CAD786}"/>
              </a:ext>
            </a:extLst>
          </p:cNvPr>
          <p:cNvSpPr txBox="1"/>
          <p:nvPr/>
        </p:nvSpPr>
        <p:spPr>
          <a:xfrm>
            <a:off x="3994485" y="2637693"/>
            <a:ext cx="50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12" name="عنصر نائب للمحتوى 11">
            <a:extLst>
              <a:ext uri="{FF2B5EF4-FFF2-40B4-BE49-F238E27FC236}">
                <a16:creationId xmlns:a16="http://schemas.microsoft.com/office/drawing/2014/main" id="{E73352AA-3DA9-49CE-88A9-E7E312434E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>
              <a:buNone/>
            </a:pPr>
            <a:endParaRPr lang="ar-SA" sz="36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B460C66-663E-434A-81F9-E0FEA0F23DEC}"/>
              </a:ext>
            </a:extLst>
          </p:cNvPr>
          <p:cNvSpPr txBox="1"/>
          <p:nvPr/>
        </p:nvSpPr>
        <p:spPr>
          <a:xfrm>
            <a:off x="6310570" y="3323750"/>
            <a:ext cx="4331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C6CBEB0-5081-48F4-9D72-70B04ED4EDDD}"/>
              </a:ext>
            </a:extLst>
          </p:cNvPr>
          <p:cNvSpPr txBox="1"/>
          <p:nvPr/>
        </p:nvSpPr>
        <p:spPr>
          <a:xfrm>
            <a:off x="3994485" y="3302992"/>
            <a:ext cx="5053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F671CD-7D4C-45FD-BF6D-3D3E8E91E91C}"/>
              </a:ext>
            </a:extLst>
          </p:cNvPr>
          <p:cNvSpPr txBox="1"/>
          <p:nvPr/>
        </p:nvSpPr>
        <p:spPr>
          <a:xfrm>
            <a:off x="6851983" y="3323750"/>
            <a:ext cx="7218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0D85A81-C297-4B06-8027-3328BFCBED00}"/>
              </a:ext>
            </a:extLst>
          </p:cNvPr>
          <p:cNvSpPr txBox="1"/>
          <p:nvPr/>
        </p:nvSpPr>
        <p:spPr>
          <a:xfrm>
            <a:off x="5167567" y="3347813"/>
            <a:ext cx="445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CC26ACD-E3DB-421A-A137-98C4C77E640E}"/>
              </a:ext>
            </a:extLst>
          </p:cNvPr>
          <p:cNvSpPr txBox="1"/>
          <p:nvPr/>
        </p:nvSpPr>
        <p:spPr>
          <a:xfrm>
            <a:off x="2989852" y="3245953"/>
            <a:ext cx="7098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2060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7284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296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396A09F7-1773-4C0C-8B04-D5B5CB3D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242" y="462966"/>
            <a:ext cx="3260558" cy="964615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909406C5-800A-4BC1-ADF7-52848C2E6E68}"/>
              </a:ext>
            </a:extLst>
          </p:cNvPr>
          <p:cNvSpPr/>
          <p:nvPr/>
        </p:nvSpPr>
        <p:spPr>
          <a:xfrm>
            <a:off x="1855910" y="3663696"/>
            <a:ext cx="5023104" cy="12070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60927FD-35BA-4628-937A-294B8DF6B94F}"/>
              </a:ext>
            </a:extLst>
          </p:cNvPr>
          <p:cNvSpPr/>
          <p:nvPr/>
        </p:nvSpPr>
        <p:spPr>
          <a:xfrm>
            <a:off x="457199" y="1423208"/>
            <a:ext cx="79288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  </a:t>
            </a:r>
          </a:p>
          <a:p>
            <a:pPr algn="r" rtl="1"/>
            <a:r>
              <a:rPr lang="ar-SA" sz="3200" dirty="0"/>
              <a:t>آمل أن </a:t>
            </a:r>
            <a:r>
              <a:rPr lang="ar-SA" sz="3200" dirty="0" err="1"/>
              <a:t>تكونو</a:t>
            </a:r>
            <a:r>
              <a:rPr lang="ar-SA" sz="3200" dirty="0"/>
              <a:t>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  ولا ننسى ان ننفذ الواجب المنزلي بمساعدة الأهل</a:t>
            </a:r>
          </a:p>
        </p:txBody>
      </p:sp>
    </p:spTree>
    <p:extLst>
      <p:ext uri="{BB962C8B-B14F-4D97-AF65-F5344CB8AC3E}">
        <p14:creationId xmlns:p14="http://schemas.microsoft.com/office/powerpoint/2010/main" val="204050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2390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299</TotalTime>
  <Words>246</Words>
  <Application>Microsoft Office PowerPoint</Application>
  <PresentationFormat>عرض على الشاشة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قسمة عدد من منزلتين على عدد من منزلة واحدة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                                                                                ننزل 6 آحاد                                نقسم 6 على 2                               الناتج 3لان 2×3=6                              نضرب 3بـ2                               نطرح 6من6</vt:lpstr>
      <vt:lpstr>للتحقق من صحة عملية القسمة السابقة: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25</cp:revision>
  <dcterms:created xsi:type="dcterms:W3CDTF">2020-05-02T02:36:07Z</dcterms:created>
  <dcterms:modified xsi:type="dcterms:W3CDTF">2020-05-30T06:35:43Z</dcterms:modified>
</cp:coreProperties>
</file>