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9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1T13:54:42.738" idx="1">
    <p:pos x="5272" y="1347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8733" y="4558064"/>
            <a:ext cx="3786139" cy="15172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ضرب ثلاثة أعداد ببعضها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26" y="1864895"/>
            <a:ext cx="7561847" cy="77002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 algn="r">
              <a:buNone/>
            </a:pPr>
            <a:r>
              <a:rPr lang="ar-SA" dirty="0"/>
              <a:t>     </a:t>
            </a:r>
            <a:r>
              <a:rPr lang="ar-SA" sz="8400" dirty="0"/>
              <a:t>هيا بنا نتعرف إلى حساب ناتج ثلاثة أعداد ببعضها </a:t>
            </a:r>
          </a:p>
          <a:p>
            <a:pPr marL="0" indent="0" algn="r">
              <a:buNone/>
            </a:pPr>
            <a:r>
              <a:rPr lang="ar-SA" dirty="0"/>
              <a:t>                       </a:t>
            </a:r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03C8DC1-E630-417D-8A11-01D407BDB97F}"/>
              </a:ext>
            </a:extLst>
          </p:cNvPr>
          <p:cNvSpPr txBox="1"/>
          <p:nvPr/>
        </p:nvSpPr>
        <p:spPr>
          <a:xfrm>
            <a:off x="3254541" y="2997952"/>
            <a:ext cx="2634917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(الخاصة التجميعية)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33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7940"/>
            <a:ext cx="8004875" cy="5568224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  </a:t>
            </a:r>
          </a:p>
          <a:p>
            <a:pPr marL="0" indent="0" algn="r" rtl="1">
              <a:buNone/>
            </a:pPr>
            <a:r>
              <a:rPr lang="ar-SA" dirty="0"/>
              <a:t> قام بائع الصحف بتوزيع عدد من الصحف على </a:t>
            </a:r>
            <a:r>
              <a:rPr lang="ar-SA" dirty="0">
                <a:solidFill>
                  <a:srgbClr val="C00000"/>
                </a:solidFill>
              </a:rPr>
              <a:t>3</a:t>
            </a:r>
            <a:r>
              <a:rPr lang="ar-SA" dirty="0"/>
              <a:t> من    جيرانه لمدة </a:t>
            </a:r>
            <a:r>
              <a:rPr lang="ar-SA" dirty="0">
                <a:solidFill>
                  <a:srgbClr val="C00000"/>
                </a:solidFill>
              </a:rPr>
              <a:t>6</a:t>
            </a:r>
            <a:r>
              <a:rPr lang="ar-SA" dirty="0"/>
              <a:t> أيام .</a:t>
            </a:r>
          </a:p>
          <a:p>
            <a:pPr marL="0" indent="0" algn="r" rtl="1">
              <a:buNone/>
            </a:pPr>
            <a:r>
              <a:rPr lang="ar-SA" dirty="0"/>
              <a:t>   </a:t>
            </a:r>
            <a:r>
              <a:rPr lang="ar-SA" dirty="0">
                <a:solidFill>
                  <a:srgbClr val="002060"/>
                </a:solidFill>
              </a:rPr>
              <a:t>قبض ثمن كل صحيفة </a:t>
            </a:r>
            <a:r>
              <a:rPr lang="ar-SA" dirty="0">
                <a:solidFill>
                  <a:srgbClr val="C00000"/>
                </a:solidFill>
              </a:rPr>
              <a:t>5</a:t>
            </a:r>
            <a:r>
              <a:rPr lang="ar-SA" dirty="0"/>
              <a:t> </a:t>
            </a:r>
            <a:r>
              <a:rPr lang="ar-SA" dirty="0">
                <a:solidFill>
                  <a:srgbClr val="002060"/>
                </a:solidFill>
              </a:rPr>
              <a:t>ليرات سورية .</a:t>
            </a:r>
          </a:p>
          <a:p>
            <a:pPr marL="0" indent="0" algn="r" rtl="1">
              <a:buNone/>
            </a:pPr>
            <a:r>
              <a:rPr lang="ar-SA" dirty="0"/>
              <a:t>             </a:t>
            </a:r>
          </a:p>
          <a:p>
            <a:pPr marL="0" indent="0" algn="r" rtl="1">
              <a:buNone/>
            </a:pPr>
            <a:r>
              <a:rPr lang="ar-SA" dirty="0">
                <a:solidFill>
                  <a:srgbClr val="7030A0"/>
                </a:solidFill>
              </a:rPr>
              <a:t>            كم المبلغ الذي قبضه البائع ؟ 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                 </a:t>
            </a:r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2609D26-53CA-4505-B1B9-1D2E72ABD4E6}"/>
              </a:ext>
            </a:extLst>
          </p:cNvPr>
          <p:cNvSpPr txBox="1"/>
          <p:nvPr/>
        </p:nvSpPr>
        <p:spPr>
          <a:xfrm>
            <a:off x="5616989" y="4151464"/>
            <a:ext cx="10522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حسب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DD2709F-BDA4-4FB0-910F-9730E52506F5}"/>
              </a:ext>
            </a:extLst>
          </p:cNvPr>
          <p:cNvSpPr txBox="1"/>
          <p:nvPr/>
        </p:nvSpPr>
        <p:spPr>
          <a:xfrm>
            <a:off x="5388710" y="4261653"/>
            <a:ext cx="3874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A7718E0-8E82-4197-BABB-4343814DF2A3}"/>
              </a:ext>
            </a:extLst>
          </p:cNvPr>
          <p:cNvSpPr txBox="1"/>
          <p:nvPr/>
        </p:nvSpPr>
        <p:spPr>
          <a:xfrm>
            <a:off x="5090977" y="4254752"/>
            <a:ext cx="3874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×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5BA42FA-B5E0-4E68-A59D-0371A855BB7E}"/>
              </a:ext>
            </a:extLst>
          </p:cNvPr>
          <p:cNvSpPr txBox="1"/>
          <p:nvPr/>
        </p:nvSpPr>
        <p:spPr>
          <a:xfrm>
            <a:off x="4822632" y="4254752"/>
            <a:ext cx="3099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A3F4A40-A63E-45E3-BE44-18953D30E0E0}"/>
              </a:ext>
            </a:extLst>
          </p:cNvPr>
          <p:cNvSpPr txBox="1"/>
          <p:nvPr/>
        </p:nvSpPr>
        <p:spPr>
          <a:xfrm>
            <a:off x="4526046" y="4221347"/>
            <a:ext cx="3616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B050"/>
                </a:solidFill>
              </a:rPr>
              <a:t>×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7D5350-85E8-4524-B676-BD8C44E04167}"/>
              </a:ext>
            </a:extLst>
          </p:cNvPr>
          <p:cNvSpPr txBox="1"/>
          <p:nvPr/>
        </p:nvSpPr>
        <p:spPr>
          <a:xfrm>
            <a:off x="4222916" y="4221346"/>
            <a:ext cx="4029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C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7" y="553606"/>
            <a:ext cx="7507705" cy="91424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600" dirty="0"/>
              <a:t>يمكن حساب ناتج الضرب بطريقتين مختلفتين.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7769"/>
            <a:ext cx="8229600" cy="4018394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   </a:t>
            </a:r>
            <a:endParaRPr lang="en-US" dirty="0"/>
          </a:p>
        </p:txBody>
      </p:sp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B6DA8265-BD1B-4647-A7B0-304C182EA1AE}"/>
              </a:ext>
            </a:extLst>
          </p:cNvPr>
          <p:cNvSpPr/>
          <p:nvPr/>
        </p:nvSpPr>
        <p:spPr>
          <a:xfrm>
            <a:off x="1642821" y="1910621"/>
            <a:ext cx="5447654" cy="2355743"/>
          </a:xfrm>
          <a:prstGeom prst="wedgeEllipse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نستعمل الأقواس للدلالة على العاملين اللذين يجب ضربهما اولاً.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1" presetClass="entr" presetSubtype="3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161" y="578850"/>
            <a:ext cx="2923674" cy="912860"/>
          </a:xfrm>
        </p:spPr>
        <p:txBody>
          <a:bodyPr/>
          <a:lstStyle/>
          <a:p>
            <a:r>
              <a:rPr lang="ar-SA" dirty="0"/>
              <a:t>الطريقة الأولى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/>
              <a:t>                  </a:t>
            </a:r>
            <a:r>
              <a:rPr lang="ar-SA" dirty="0">
                <a:solidFill>
                  <a:srgbClr val="002060"/>
                </a:solidFill>
              </a:rPr>
              <a:t>أضرب العاملين الأول والثاني </a:t>
            </a:r>
          </a:p>
          <a:p>
            <a:pPr marL="0" indent="0" algn="r" rtl="1">
              <a:buNone/>
            </a:pPr>
            <a:r>
              <a:rPr lang="ar-SA" dirty="0"/>
              <a:t>                   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                     </a:t>
            </a:r>
          </a:p>
          <a:p>
            <a:pPr marL="0" indent="0" algn="r" rtl="1">
              <a:buNone/>
            </a:pPr>
            <a:r>
              <a:rPr lang="ar-SA" dirty="0"/>
              <a:t>                    </a:t>
            </a:r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55807EB-9104-427C-9E7D-F22C445B9957}"/>
              </a:ext>
            </a:extLst>
          </p:cNvPr>
          <p:cNvSpPr txBox="1"/>
          <p:nvPr/>
        </p:nvSpPr>
        <p:spPr>
          <a:xfrm>
            <a:off x="3666349" y="2332496"/>
            <a:ext cx="17978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B050"/>
                </a:solidFill>
              </a:rPr>
              <a:t>(</a:t>
            </a:r>
            <a:r>
              <a:rPr lang="ar-SA" sz="3200" dirty="0">
                <a:solidFill>
                  <a:srgbClr val="860C75"/>
                </a:solidFill>
              </a:rPr>
              <a:t>3</a:t>
            </a:r>
            <a:r>
              <a:rPr lang="ar-SA" sz="3200" dirty="0">
                <a:solidFill>
                  <a:srgbClr val="FF0000"/>
                </a:solidFill>
              </a:rPr>
              <a:t>×</a:t>
            </a:r>
            <a:r>
              <a:rPr lang="ar-SA" sz="3200" dirty="0">
                <a:solidFill>
                  <a:srgbClr val="860C75"/>
                </a:solidFill>
              </a:rPr>
              <a:t>6</a:t>
            </a:r>
            <a:r>
              <a:rPr lang="ar-SA" sz="3200" dirty="0">
                <a:solidFill>
                  <a:srgbClr val="00B050"/>
                </a:solidFill>
              </a:rPr>
              <a:t>)</a:t>
            </a:r>
            <a:r>
              <a:rPr lang="ar-SA" sz="3200" dirty="0">
                <a:solidFill>
                  <a:srgbClr val="FF0000"/>
                </a:solidFill>
              </a:rPr>
              <a:t>×</a:t>
            </a:r>
            <a:r>
              <a:rPr lang="ar-SA" sz="3200" dirty="0"/>
              <a:t>5</a:t>
            </a:r>
          </a:p>
        </p:txBody>
      </p:sp>
      <p:sp>
        <p:nvSpPr>
          <p:cNvPr id="5" name="قوس كبير أيمن 4">
            <a:extLst>
              <a:ext uri="{FF2B5EF4-FFF2-40B4-BE49-F238E27FC236}">
                <a16:creationId xmlns:a16="http://schemas.microsoft.com/office/drawing/2014/main" id="{78AB7287-C55A-4C72-A0B8-81152287540C}"/>
              </a:ext>
            </a:extLst>
          </p:cNvPr>
          <p:cNvSpPr/>
          <p:nvPr/>
        </p:nvSpPr>
        <p:spPr>
          <a:xfrm rot="5400000">
            <a:off x="4719373" y="2661407"/>
            <a:ext cx="216979" cy="51172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3AC39E85-A2B2-476B-A9E8-B3512FC8DABF}"/>
              </a:ext>
            </a:extLst>
          </p:cNvPr>
          <p:cNvCxnSpPr/>
          <p:nvPr/>
        </p:nvCxnSpPr>
        <p:spPr>
          <a:xfrm>
            <a:off x="4820253" y="3053166"/>
            <a:ext cx="0" cy="464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EBCCFFF-7D15-49F7-94DE-545F7632F251}"/>
              </a:ext>
            </a:extLst>
          </p:cNvPr>
          <p:cNvSpPr txBox="1"/>
          <p:nvPr/>
        </p:nvSpPr>
        <p:spPr>
          <a:xfrm>
            <a:off x="4494506" y="3608742"/>
            <a:ext cx="8214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860C75"/>
                </a:solidFill>
              </a:rPr>
              <a:t>18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622D4A8-1D04-4F8B-9CD8-2286F3D12932}"/>
              </a:ext>
            </a:extLst>
          </p:cNvPr>
          <p:cNvSpPr txBox="1"/>
          <p:nvPr/>
        </p:nvSpPr>
        <p:spPr>
          <a:xfrm>
            <a:off x="4238784" y="3581331"/>
            <a:ext cx="5114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098EDAB-5E06-4F83-9DD8-5D413B4BE48E}"/>
              </a:ext>
            </a:extLst>
          </p:cNvPr>
          <p:cNvSpPr txBox="1"/>
          <p:nvPr/>
        </p:nvSpPr>
        <p:spPr>
          <a:xfrm>
            <a:off x="3928818" y="3612617"/>
            <a:ext cx="5114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5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4B93E68-8045-46A4-B813-AE14B468468F}"/>
              </a:ext>
            </a:extLst>
          </p:cNvPr>
          <p:cNvSpPr txBox="1"/>
          <p:nvPr/>
        </p:nvSpPr>
        <p:spPr>
          <a:xfrm>
            <a:off x="3595464" y="3608741"/>
            <a:ext cx="4109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64E4527-CFFF-424E-9CC8-209327C05701}"/>
              </a:ext>
            </a:extLst>
          </p:cNvPr>
          <p:cNvSpPr txBox="1"/>
          <p:nvPr/>
        </p:nvSpPr>
        <p:spPr>
          <a:xfrm>
            <a:off x="3072174" y="3612617"/>
            <a:ext cx="6433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90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F7E7FD4-CDD1-4F72-A397-6CBE357BD677}"/>
              </a:ext>
            </a:extLst>
          </p:cNvPr>
          <p:cNvSpPr txBox="1"/>
          <p:nvPr/>
        </p:nvSpPr>
        <p:spPr>
          <a:xfrm>
            <a:off x="2761486" y="4261794"/>
            <a:ext cx="344335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قبض البائع 90 ليرة سورية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053" y="667213"/>
            <a:ext cx="3104703" cy="832246"/>
          </a:xfrm>
        </p:spPr>
        <p:txBody>
          <a:bodyPr>
            <a:normAutofit/>
          </a:bodyPr>
          <a:lstStyle/>
          <a:p>
            <a:r>
              <a:rPr lang="ar-SA" dirty="0"/>
              <a:t>الطريقة الثانية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/>
              <a:t>                   </a:t>
            </a:r>
            <a:r>
              <a:rPr lang="ar-SA" dirty="0">
                <a:solidFill>
                  <a:srgbClr val="002060"/>
                </a:solidFill>
              </a:rPr>
              <a:t>أضرب العاملين الثاني والثالث</a:t>
            </a:r>
          </a:p>
          <a:p>
            <a:pPr marL="0" indent="0" algn="r" rtl="1">
              <a:buNone/>
            </a:pPr>
            <a:r>
              <a:rPr lang="ar-SA" dirty="0"/>
              <a:t>           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                    </a:t>
            </a:r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D0C2875-D5CB-4342-8F7A-8FE8D71846C0}"/>
              </a:ext>
            </a:extLst>
          </p:cNvPr>
          <p:cNvSpPr txBox="1"/>
          <p:nvPr/>
        </p:nvSpPr>
        <p:spPr>
          <a:xfrm>
            <a:off x="3696902" y="2244065"/>
            <a:ext cx="2045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3</a:t>
            </a:r>
            <a:r>
              <a:rPr lang="ar-SA" sz="3200" dirty="0">
                <a:solidFill>
                  <a:srgbClr val="FF0000"/>
                </a:solidFill>
              </a:rPr>
              <a:t>×</a:t>
            </a:r>
            <a:r>
              <a:rPr lang="ar-SA" sz="3200" dirty="0">
                <a:solidFill>
                  <a:srgbClr val="00B050"/>
                </a:solidFill>
              </a:rPr>
              <a:t>(</a:t>
            </a:r>
            <a:r>
              <a:rPr lang="ar-SA" sz="3200" dirty="0">
                <a:solidFill>
                  <a:srgbClr val="860C75"/>
                </a:solidFill>
              </a:rPr>
              <a:t>6</a:t>
            </a:r>
            <a:r>
              <a:rPr lang="ar-SA" sz="3200" dirty="0">
                <a:solidFill>
                  <a:srgbClr val="FF0000"/>
                </a:solidFill>
              </a:rPr>
              <a:t>×</a:t>
            </a:r>
            <a:r>
              <a:rPr lang="ar-SA" sz="3200" dirty="0">
                <a:solidFill>
                  <a:srgbClr val="860C75"/>
                </a:solidFill>
              </a:rPr>
              <a:t>5</a:t>
            </a:r>
            <a:r>
              <a:rPr lang="ar-SA" sz="32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C1969B8-CC16-41B8-ABC2-0883A015BE84}"/>
              </a:ext>
            </a:extLst>
          </p:cNvPr>
          <p:cNvSpPr txBox="1"/>
          <p:nvPr/>
        </p:nvSpPr>
        <p:spPr>
          <a:xfrm flipH="1">
            <a:off x="4719790" y="3278405"/>
            <a:ext cx="4572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BEE29D9-8C62-4DF6-B467-C923753FA6A8}"/>
              </a:ext>
            </a:extLst>
          </p:cNvPr>
          <p:cNvSpPr txBox="1"/>
          <p:nvPr/>
        </p:nvSpPr>
        <p:spPr>
          <a:xfrm>
            <a:off x="5116166" y="3306796"/>
            <a:ext cx="4339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BD03DD5-91FC-4F51-8B82-21B11CC056DE}"/>
              </a:ext>
            </a:extLst>
          </p:cNvPr>
          <p:cNvSpPr txBox="1"/>
          <p:nvPr/>
        </p:nvSpPr>
        <p:spPr>
          <a:xfrm>
            <a:off x="4246535" y="3335188"/>
            <a:ext cx="7086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860C75"/>
                </a:solidFill>
              </a:rPr>
              <a:t>30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0ED9474-CAE0-4434-9DA4-12A4D0136464}"/>
              </a:ext>
            </a:extLst>
          </p:cNvPr>
          <p:cNvSpPr txBox="1"/>
          <p:nvPr/>
        </p:nvSpPr>
        <p:spPr>
          <a:xfrm>
            <a:off x="3777850" y="3270081"/>
            <a:ext cx="4109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435E4B6-6B84-4D78-8F6B-CB339D2736F0}"/>
              </a:ext>
            </a:extLst>
          </p:cNvPr>
          <p:cNvSpPr txBox="1"/>
          <p:nvPr/>
        </p:nvSpPr>
        <p:spPr>
          <a:xfrm>
            <a:off x="3161369" y="3278403"/>
            <a:ext cx="7516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90</a:t>
            </a:r>
          </a:p>
        </p:txBody>
      </p:sp>
      <p:sp>
        <p:nvSpPr>
          <p:cNvPr id="11" name="قوس كبير أيمن 10">
            <a:extLst>
              <a:ext uri="{FF2B5EF4-FFF2-40B4-BE49-F238E27FC236}">
                <a16:creationId xmlns:a16="http://schemas.microsoft.com/office/drawing/2014/main" id="{C0955E33-B94A-44F0-86D1-2B18F3C7CA1F}"/>
              </a:ext>
            </a:extLst>
          </p:cNvPr>
          <p:cNvSpPr/>
          <p:nvPr/>
        </p:nvSpPr>
        <p:spPr>
          <a:xfrm rot="5400000">
            <a:off x="4393626" y="2552917"/>
            <a:ext cx="216979" cy="51172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097189B5-5441-41B9-8CD7-79EDB4738C67}"/>
              </a:ext>
            </a:extLst>
          </p:cNvPr>
          <p:cNvCxnSpPr/>
          <p:nvPr/>
        </p:nvCxnSpPr>
        <p:spPr>
          <a:xfrm>
            <a:off x="4483162" y="2964051"/>
            <a:ext cx="0" cy="464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14FE55B-1529-4DCA-93A4-B7CC341B78CC}"/>
              </a:ext>
            </a:extLst>
          </p:cNvPr>
          <p:cNvSpPr txBox="1"/>
          <p:nvPr/>
        </p:nvSpPr>
        <p:spPr>
          <a:xfrm>
            <a:off x="2761486" y="4020704"/>
            <a:ext cx="344335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قبض البائع 90 ليرة سورية</a:t>
            </a:r>
          </a:p>
        </p:txBody>
      </p:sp>
    </p:spTree>
    <p:extLst>
      <p:ext uri="{BB962C8B-B14F-4D97-AF65-F5344CB8AC3E}">
        <p14:creationId xmlns:p14="http://schemas.microsoft.com/office/powerpoint/2010/main" val="10381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  <a:p>
            <a:pPr algn="r" rtl="1"/>
            <a:endParaRPr lang="ar-SA" dirty="0"/>
          </a:p>
          <a:p>
            <a:pPr algn="r" rtl="1"/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2035CA7-BFF3-417C-98BE-D3BD5E20C6FD}"/>
              </a:ext>
            </a:extLst>
          </p:cNvPr>
          <p:cNvSpPr txBox="1"/>
          <p:nvPr/>
        </p:nvSpPr>
        <p:spPr>
          <a:xfrm>
            <a:off x="5894807" y="1532895"/>
            <a:ext cx="16893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B050"/>
                </a:solidFill>
              </a:rPr>
              <a:t>(</a:t>
            </a:r>
            <a:r>
              <a:rPr lang="ar-SA" sz="3200" dirty="0"/>
              <a:t>3</a:t>
            </a:r>
            <a:r>
              <a:rPr lang="ar-SA" sz="3200" dirty="0">
                <a:solidFill>
                  <a:srgbClr val="FF0000"/>
                </a:solidFill>
              </a:rPr>
              <a:t>×</a:t>
            </a:r>
            <a:r>
              <a:rPr lang="ar-SA" sz="3200" dirty="0"/>
              <a:t>6</a:t>
            </a:r>
            <a:r>
              <a:rPr lang="ar-SA" sz="3200" dirty="0">
                <a:solidFill>
                  <a:srgbClr val="00B050"/>
                </a:solidFill>
              </a:rPr>
              <a:t>)</a:t>
            </a:r>
            <a:r>
              <a:rPr lang="ar-SA" sz="3200" dirty="0">
                <a:solidFill>
                  <a:srgbClr val="FF0000"/>
                </a:solidFill>
              </a:rPr>
              <a:t>×</a:t>
            </a:r>
            <a:r>
              <a:rPr lang="ar-SA" sz="3200" dirty="0"/>
              <a:t>5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E446DC7-AFAB-4D78-AC89-5F6FB6800727}"/>
              </a:ext>
            </a:extLst>
          </p:cNvPr>
          <p:cNvSpPr txBox="1"/>
          <p:nvPr/>
        </p:nvSpPr>
        <p:spPr>
          <a:xfrm>
            <a:off x="2012798" y="1490085"/>
            <a:ext cx="16273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3</a:t>
            </a:r>
            <a:r>
              <a:rPr lang="ar-SA" sz="3200" dirty="0">
                <a:solidFill>
                  <a:srgbClr val="FF0000"/>
                </a:solidFill>
              </a:rPr>
              <a:t>×</a:t>
            </a:r>
            <a:r>
              <a:rPr lang="ar-SA" sz="3200" dirty="0">
                <a:solidFill>
                  <a:srgbClr val="00B050"/>
                </a:solidFill>
              </a:rPr>
              <a:t>(</a:t>
            </a:r>
            <a:r>
              <a:rPr lang="ar-SA" sz="3200" dirty="0"/>
              <a:t>6</a:t>
            </a:r>
            <a:r>
              <a:rPr lang="ar-SA" sz="3200" dirty="0">
                <a:solidFill>
                  <a:srgbClr val="FF0000"/>
                </a:solidFill>
              </a:rPr>
              <a:t>×</a:t>
            </a:r>
            <a:r>
              <a:rPr lang="ar-SA" sz="3200" dirty="0"/>
              <a:t>5</a:t>
            </a:r>
            <a:r>
              <a:rPr lang="ar-SA" sz="32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894014-CDCD-43DC-84E2-EC534E75D386}"/>
              </a:ext>
            </a:extLst>
          </p:cNvPr>
          <p:cNvSpPr txBox="1"/>
          <p:nvPr/>
        </p:nvSpPr>
        <p:spPr>
          <a:xfrm>
            <a:off x="3948196" y="1502118"/>
            <a:ext cx="1828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/>
              <a:t>6</a:t>
            </a:r>
            <a:r>
              <a:rPr lang="ar-SA" sz="3600" dirty="0">
                <a:solidFill>
                  <a:srgbClr val="FF0000"/>
                </a:solidFill>
              </a:rPr>
              <a:t>×</a:t>
            </a:r>
            <a:r>
              <a:rPr lang="ar-SA" sz="3600" dirty="0">
                <a:solidFill>
                  <a:srgbClr val="00B050"/>
                </a:solidFill>
              </a:rPr>
              <a:t>(</a:t>
            </a:r>
            <a:r>
              <a:rPr lang="ar-SA" sz="3600" dirty="0"/>
              <a:t>3</a:t>
            </a:r>
            <a:r>
              <a:rPr lang="ar-SA" sz="3600" dirty="0">
                <a:solidFill>
                  <a:srgbClr val="FF0000"/>
                </a:solidFill>
              </a:rPr>
              <a:t>×</a:t>
            </a:r>
            <a:r>
              <a:rPr lang="ar-SA" sz="3600" dirty="0"/>
              <a:t>5</a:t>
            </a:r>
            <a:r>
              <a:rPr lang="ar-SA" sz="36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566F3DE-269F-4140-B8E9-F924E8FED48D}"/>
              </a:ext>
            </a:extLst>
          </p:cNvPr>
          <p:cNvSpPr txBox="1"/>
          <p:nvPr/>
        </p:nvSpPr>
        <p:spPr>
          <a:xfrm>
            <a:off x="5568833" y="1496318"/>
            <a:ext cx="5346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D2CE6C3-4ECF-41FC-979A-08B3B6535269}"/>
              </a:ext>
            </a:extLst>
          </p:cNvPr>
          <p:cNvSpPr txBox="1"/>
          <p:nvPr/>
        </p:nvSpPr>
        <p:spPr>
          <a:xfrm>
            <a:off x="3542622" y="1490085"/>
            <a:ext cx="5346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F37B81E-1BDB-48A4-9BDE-903CEB93B56A}"/>
              </a:ext>
            </a:extLst>
          </p:cNvPr>
          <p:cNvSpPr txBox="1"/>
          <p:nvPr/>
        </p:nvSpPr>
        <p:spPr>
          <a:xfrm>
            <a:off x="781847" y="2739834"/>
            <a:ext cx="758030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أي </a:t>
            </a:r>
            <a:r>
              <a:rPr lang="ar-SA" sz="2800" dirty="0" err="1"/>
              <a:t>لايتغير</a:t>
            </a:r>
            <a:r>
              <a:rPr lang="ar-SA" sz="2800" dirty="0"/>
              <a:t> ناتج ضرب ثلاثة أعداد إذا غيرنا طريقة تجميع العوامل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74DC609-E40E-42F8-8496-C2D106D17AFF}"/>
              </a:ext>
            </a:extLst>
          </p:cNvPr>
          <p:cNvSpPr txBox="1"/>
          <p:nvPr/>
        </p:nvSpPr>
        <p:spPr>
          <a:xfrm>
            <a:off x="2281309" y="3856189"/>
            <a:ext cx="45813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dirty="0"/>
              <a:t>وتسمى هذه الخاصة التجميعية للضرب</a:t>
            </a:r>
          </a:p>
        </p:txBody>
      </p:sp>
    </p:spTree>
    <p:extLst>
      <p:ext uri="{BB962C8B-B14F-4D97-AF65-F5344CB8AC3E}">
        <p14:creationId xmlns:p14="http://schemas.microsoft.com/office/powerpoint/2010/main" val="5668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281"/>
            <a:ext cx="8229600" cy="4126882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  آمل أن </a:t>
            </a:r>
            <a:r>
              <a:rPr lang="ar-SA" dirty="0" err="1"/>
              <a:t>تكونو</a:t>
            </a:r>
            <a:r>
              <a:rPr lang="ar-SA" dirty="0"/>
              <a:t> قد استفدتم من هذا الدرس يا طلابي الأعزاء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     ولا ننسى ان ننفذ الواجب المنزلي بمساعدة الأهل</a:t>
            </a:r>
          </a:p>
          <a:p>
            <a:endParaRPr lang="en-US" dirty="0"/>
          </a:p>
        </p:txBody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A95B1F57-6FAF-40E9-9D58-F29EEE1B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054" y="837838"/>
            <a:ext cx="3277892" cy="926481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وفي الختام</a:t>
            </a: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14E8B26D-DFCE-492A-A1AA-79E3F571FCA5}"/>
              </a:ext>
            </a:extLst>
          </p:cNvPr>
          <p:cNvSpPr/>
          <p:nvPr/>
        </p:nvSpPr>
        <p:spPr>
          <a:xfrm>
            <a:off x="2774197" y="4680488"/>
            <a:ext cx="5306413" cy="1339674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               ودمتم في أمان الله </a:t>
            </a:r>
          </a:p>
        </p:txBody>
      </p:sp>
    </p:spTree>
    <p:extLst>
      <p:ext uri="{BB962C8B-B14F-4D97-AF65-F5344CB8AC3E}">
        <p14:creationId xmlns:p14="http://schemas.microsoft.com/office/powerpoint/2010/main" val="40466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087 0.00278 L -2.5E-6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750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50"/>
                            </p:stCondLst>
                            <p:childTnLst>
                              <p:par>
                                <p:cTn id="26" presetID="21" presetClass="entr" presetSubtype="8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242</TotalTime>
  <Words>188</Words>
  <Application>Microsoft Office PowerPoint</Application>
  <PresentationFormat>عرض على الشاشة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ضرب ثلاثة أعداد ببعضها</vt:lpstr>
      <vt:lpstr>عرض تقديمي في PowerPoint</vt:lpstr>
      <vt:lpstr>عرض تقديمي في PowerPoint</vt:lpstr>
      <vt:lpstr>يمكن حساب ناتج الضرب بطريقتين مختلفتين.</vt:lpstr>
      <vt:lpstr>الطريقة الأولى</vt:lpstr>
      <vt:lpstr>الطريقة الثانية</vt:lpstr>
      <vt:lpstr>عرض تقديمي في PowerPoint</vt:lpstr>
      <vt:lpstr>وفي الختام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28</cp:revision>
  <dcterms:created xsi:type="dcterms:W3CDTF">2020-05-02T02:36:07Z</dcterms:created>
  <dcterms:modified xsi:type="dcterms:W3CDTF">2020-05-12T14:15:25Z</dcterms:modified>
</cp:coreProperties>
</file>