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4800" b="1" dirty="0" smtClean="0"/>
              <a:t>بَيْتٌ مِنْ حِجارَة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الأهدافُ التَّعْليمِيَّة 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764"/>
            <a:ext cx="8045355" cy="4993399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ar-DZ" b="1" dirty="0">
                <a:solidFill>
                  <a:schemeClr val="tx2"/>
                </a:solidFill>
              </a:rPr>
              <a:t> </a:t>
            </a:r>
            <a:r>
              <a:rPr lang="ar-DZ" b="1" dirty="0" smtClean="0">
                <a:solidFill>
                  <a:schemeClr val="tx2"/>
                </a:solidFill>
              </a:rPr>
              <a:t>ي</a:t>
            </a:r>
            <a:r>
              <a:rPr lang="ar-SA" b="1" dirty="0" smtClean="0">
                <a:solidFill>
                  <a:schemeClr val="tx2"/>
                </a:solidFill>
              </a:rPr>
              <a:t>ُ</a:t>
            </a:r>
            <a:r>
              <a:rPr lang="ar-DZ" b="1" dirty="0" smtClean="0">
                <a:solidFill>
                  <a:schemeClr val="tx2"/>
                </a:solidFill>
              </a:rPr>
              <a:t>ت</a:t>
            </a:r>
            <a:r>
              <a:rPr lang="ar-SA" b="1" dirty="0" smtClean="0">
                <a:solidFill>
                  <a:schemeClr val="tx2"/>
                </a:solidFill>
              </a:rPr>
              <a:t>َ</a:t>
            </a:r>
            <a:r>
              <a:rPr lang="ar-DZ" b="1" dirty="0" smtClean="0">
                <a:solidFill>
                  <a:schemeClr val="tx2"/>
                </a:solidFill>
              </a:rPr>
              <a:t>وق</a:t>
            </a:r>
            <a:r>
              <a:rPr lang="ar-SA" b="1" dirty="0" smtClean="0">
                <a:solidFill>
                  <a:schemeClr val="tx2"/>
                </a:solidFill>
              </a:rPr>
              <a:t>َّ</a:t>
            </a:r>
            <a:r>
              <a:rPr lang="ar-DZ" b="1" dirty="0" smtClean="0">
                <a:solidFill>
                  <a:schemeClr val="tx2"/>
                </a:solidFill>
              </a:rPr>
              <a:t>ع</a:t>
            </a:r>
            <a:r>
              <a:rPr lang="ar-SA" b="1" dirty="0" smtClean="0">
                <a:solidFill>
                  <a:schemeClr val="tx2"/>
                </a:solidFill>
              </a:rPr>
              <a:t>ُ</a:t>
            </a:r>
            <a:r>
              <a:rPr lang="ar-DZ" b="1" dirty="0" smtClean="0">
                <a:solidFill>
                  <a:schemeClr val="tx2"/>
                </a:solidFill>
              </a:rPr>
              <a:t> من</a:t>
            </a:r>
            <a:r>
              <a:rPr lang="ar-SA" b="1" dirty="0" smtClean="0">
                <a:solidFill>
                  <a:schemeClr val="tx2"/>
                </a:solidFill>
              </a:rPr>
              <a:t>ْ</a:t>
            </a:r>
            <a:r>
              <a:rPr lang="ar-DZ" b="1" dirty="0" smtClean="0">
                <a:solidFill>
                  <a:schemeClr val="tx2"/>
                </a:solidFill>
              </a:rPr>
              <a:t>ك </a:t>
            </a:r>
            <a:r>
              <a:rPr lang="ar-DZ" b="1" dirty="0">
                <a:solidFill>
                  <a:schemeClr val="tx2"/>
                </a:solidFill>
              </a:rPr>
              <a:t>عزيزي </a:t>
            </a:r>
            <a:r>
              <a:rPr lang="ar-DZ" b="1" dirty="0" smtClean="0">
                <a:solidFill>
                  <a:schemeClr val="tx2"/>
                </a:solidFill>
              </a:rPr>
              <a:t>الت</a:t>
            </a:r>
            <a:r>
              <a:rPr lang="ar-SA" b="1" dirty="0" smtClean="0">
                <a:solidFill>
                  <a:schemeClr val="tx2"/>
                </a:solidFill>
              </a:rPr>
              <a:t>ِّ</a:t>
            </a:r>
            <a:r>
              <a:rPr lang="ar-DZ" b="1" dirty="0" err="1" smtClean="0">
                <a:solidFill>
                  <a:schemeClr val="tx2"/>
                </a:solidFill>
              </a:rPr>
              <a:t>لميذ</a:t>
            </a:r>
            <a:r>
              <a:rPr lang="ar-DZ" b="1" dirty="0" smtClean="0">
                <a:solidFill>
                  <a:schemeClr val="tx2"/>
                </a:solidFill>
              </a:rPr>
              <a:t> </a:t>
            </a:r>
            <a:r>
              <a:rPr lang="ar-DZ" b="1" dirty="0">
                <a:solidFill>
                  <a:schemeClr val="tx2"/>
                </a:solidFill>
              </a:rPr>
              <a:t>في </a:t>
            </a:r>
            <a:r>
              <a:rPr lang="ar-DZ" b="1" dirty="0" smtClean="0">
                <a:solidFill>
                  <a:schemeClr val="tx2"/>
                </a:solidFill>
              </a:rPr>
              <a:t>ن</a:t>
            </a:r>
            <a:r>
              <a:rPr lang="ar-SA" b="1" dirty="0" smtClean="0">
                <a:solidFill>
                  <a:schemeClr val="tx2"/>
                </a:solidFill>
              </a:rPr>
              <a:t>ِ</a:t>
            </a:r>
            <a:r>
              <a:rPr lang="ar-DZ" b="1" dirty="0" err="1" smtClean="0">
                <a:solidFill>
                  <a:schemeClr val="tx2"/>
                </a:solidFill>
              </a:rPr>
              <a:t>هاية</a:t>
            </a:r>
            <a:r>
              <a:rPr lang="ar-SA" b="1" dirty="0" smtClean="0">
                <a:solidFill>
                  <a:schemeClr val="tx2"/>
                </a:solidFill>
              </a:rPr>
              <a:t>ِ</a:t>
            </a:r>
            <a:r>
              <a:rPr lang="ar-DZ" b="1" dirty="0" smtClean="0">
                <a:solidFill>
                  <a:schemeClr val="tx2"/>
                </a:solidFill>
              </a:rPr>
              <a:t> </a:t>
            </a:r>
            <a:r>
              <a:rPr lang="ar-DZ" b="1" dirty="0">
                <a:solidFill>
                  <a:schemeClr val="tx2"/>
                </a:solidFill>
              </a:rPr>
              <a:t>هذا </a:t>
            </a:r>
            <a:r>
              <a:rPr lang="ar-DZ" b="1" dirty="0" smtClean="0">
                <a:solidFill>
                  <a:schemeClr val="tx2"/>
                </a:solidFill>
              </a:rPr>
              <a:t>الد</a:t>
            </a:r>
            <a:r>
              <a:rPr lang="ar-SA" b="1" dirty="0" smtClean="0">
                <a:solidFill>
                  <a:schemeClr val="tx2"/>
                </a:solidFill>
              </a:rPr>
              <a:t>َّ</a:t>
            </a:r>
            <a:r>
              <a:rPr lang="ar-DZ" b="1" dirty="0" smtClean="0">
                <a:solidFill>
                  <a:schemeClr val="tx2"/>
                </a:solidFill>
              </a:rPr>
              <a:t>رس</a:t>
            </a:r>
            <a:r>
              <a:rPr lang="ar-SA" b="1" dirty="0" smtClean="0">
                <a:solidFill>
                  <a:schemeClr val="tx2"/>
                </a:solidFill>
              </a:rPr>
              <a:t>ِ</a:t>
            </a:r>
            <a:r>
              <a:rPr lang="ar-DZ" b="1" dirty="0" smtClean="0">
                <a:solidFill>
                  <a:schemeClr val="tx2"/>
                </a:solidFill>
              </a:rPr>
              <a:t> أن</a:t>
            </a:r>
            <a:r>
              <a:rPr lang="ar-SA" b="1" dirty="0" smtClean="0">
                <a:solidFill>
                  <a:schemeClr val="tx2"/>
                </a:solidFill>
              </a:rPr>
              <a:t>ْ</a:t>
            </a:r>
            <a:r>
              <a:rPr lang="ar-DZ" b="1" dirty="0" smtClean="0">
                <a:solidFill>
                  <a:schemeClr val="tx2"/>
                </a:solidFill>
              </a:rPr>
              <a:t> تكون</a:t>
            </a:r>
            <a:r>
              <a:rPr lang="ar-SA" b="1" dirty="0" smtClean="0">
                <a:solidFill>
                  <a:schemeClr val="tx2"/>
                </a:solidFill>
              </a:rPr>
              <a:t>َ</a:t>
            </a:r>
            <a:r>
              <a:rPr lang="ar-DZ" b="1" dirty="0" smtClean="0">
                <a:solidFill>
                  <a:schemeClr val="tx2"/>
                </a:solidFill>
              </a:rPr>
              <a:t> قادرا</a:t>
            </a:r>
            <a:r>
              <a:rPr lang="ar-SA" b="1" dirty="0" smtClean="0">
                <a:solidFill>
                  <a:schemeClr val="tx2"/>
                </a:solidFill>
              </a:rPr>
              <a:t>ً</a:t>
            </a:r>
            <a:r>
              <a:rPr lang="ar-DZ" b="1" dirty="0" smtClean="0">
                <a:solidFill>
                  <a:schemeClr val="tx2"/>
                </a:solidFill>
              </a:rPr>
              <a:t> </a:t>
            </a:r>
            <a:r>
              <a:rPr lang="ar-DZ" b="1" dirty="0">
                <a:solidFill>
                  <a:schemeClr val="tx2"/>
                </a:solidFill>
              </a:rPr>
              <a:t>على :</a:t>
            </a:r>
            <a:endParaRPr lang="en-US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en-US" b="1" dirty="0" smtClean="0"/>
              <a:t>١      </a:t>
            </a:r>
            <a:r>
              <a:rPr lang="ar-DZ" b="1" dirty="0" smtClean="0"/>
              <a:t>- قراء</a:t>
            </a:r>
            <a:r>
              <a:rPr lang="ar-SA" b="1" dirty="0" smtClean="0"/>
              <a:t>َ</a:t>
            </a:r>
            <a:r>
              <a:rPr lang="ar-DZ" b="1" dirty="0" smtClean="0"/>
              <a:t>ة</a:t>
            </a:r>
            <a:r>
              <a:rPr lang="ar-SA" b="1" dirty="0" smtClean="0"/>
              <a:t>ِ</a:t>
            </a:r>
            <a:r>
              <a:rPr lang="ar-DZ" b="1" dirty="0" smtClean="0"/>
              <a:t> الد</a:t>
            </a:r>
            <a:r>
              <a:rPr lang="ar-SA" b="1" dirty="0" smtClean="0"/>
              <a:t>َّ</a:t>
            </a:r>
            <a:r>
              <a:rPr lang="ar-DZ" b="1" dirty="0" smtClean="0"/>
              <a:t>ر</a:t>
            </a:r>
            <a:r>
              <a:rPr lang="ar-SA" b="1" dirty="0" smtClean="0"/>
              <a:t>ْ</a:t>
            </a:r>
            <a:r>
              <a:rPr lang="ar-DZ" b="1" dirty="0" smtClean="0"/>
              <a:t>س</a:t>
            </a:r>
            <a:r>
              <a:rPr lang="ar-SA" b="1" dirty="0" smtClean="0"/>
              <a:t>ِ</a:t>
            </a:r>
            <a:r>
              <a:rPr lang="ar-DZ" b="1" dirty="0" smtClean="0"/>
              <a:t> قراءة</a:t>
            </a:r>
            <a:r>
              <a:rPr lang="ar-SA" b="1" dirty="0" smtClean="0"/>
              <a:t>ً</a:t>
            </a:r>
            <a:r>
              <a:rPr lang="ar-DZ" b="1" dirty="0" smtClean="0"/>
              <a:t> صح</a:t>
            </a:r>
            <a:r>
              <a:rPr lang="ar-SA" b="1" dirty="0" smtClean="0"/>
              <a:t>ِ</a:t>
            </a:r>
            <a:r>
              <a:rPr lang="ar-DZ" b="1" dirty="0" err="1" smtClean="0"/>
              <a:t>يحة</a:t>
            </a:r>
            <a:r>
              <a:rPr lang="ar-SA" b="1" dirty="0" smtClean="0"/>
              <a:t>ً</a:t>
            </a:r>
            <a:r>
              <a:rPr lang="ar-DZ" b="1" dirty="0" smtClean="0"/>
              <a:t> </a:t>
            </a:r>
            <a:r>
              <a:rPr lang="ar-DZ" b="1" dirty="0" err="1" smtClean="0"/>
              <a:t>وم</a:t>
            </a:r>
            <a:r>
              <a:rPr lang="ar-SA" b="1" dirty="0" smtClean="0"/>
              <a:t>ُ</a:t>
            </a:r>
            <a:r>
              <a:rPr lang="ar-DZ" b="1" dirty="0" smtClean="0"/>
              <a:t>عب</a:t>
            </a:r>
            <a:r>
              <a:rPr lang="ar-SA" b="1" dirty="0" smtClean="0"/>
              <a:t>ِّ</a:t>
            </a:r>
            <a:r>
              <a:rPr lang="ar-SA" b="1" dirty="0"/>
              <a:t>ر</a:t>
            </a:r>
            <a:r>
              <a:rPr lang="ar-DZ" b="1" dirty="0" smtClean="0"/>
              <a:t>ة م</a:t>
            </a:r>
            <a:r>
              <a:rPr lang="ar-SA" b="1" dirty="0" smtClean="0"/>
              <a:t>ُ</a:t>
            </a:r>
            <a:r>
              <a:rPr lang="ar-DZ" b="1" dirty="0" smtClean="0"/>
              <a:t>راعيا</a:t>
            </a:r>
            <a:r>
              <a:rPr lang="ar-SA" b="1" dirty="0" smtClean="0"/>
              <a:t>ً</a:t>
            </a:r>
            <a:r>
              <a:rPr lang="ar-DZ" b="1" dirty="0" smtClean="0"/>
              <a:t> </a:t>
            </a:r>
            <a:r>
              <a:rPr lang="ar-SA" b="1" dirty="0" smtClean="0"/>
              <a:t>المُدودَ و</a:t>
            </a:r>
            <a:endParaRPr lang="en-US" b="1" dirty="0" smtClean="0"/>
          </a:p>
          <a:p>
            <a:pPr marL="0" indent="0" algn="r" rtl="1">
              <a:buNone/>
            </a:pPr>
            <a:r>
              <a:rPr lang="ar-DZ" b="1" dirty="0" smtClean="0"/>
              <a:t> </a:t>
            </a:r>
            <a:r>
              <a:rPr lang="en-US" b="1" dirty="0" smtClean="0"/>
              <a:t>     </a:t>
            </a:r>
            <a:r>
              <a:rPr lang="ar-DZ" b="1" dirty="0" smtClean="0"/>
              <a:t>الحرك</a:t>
            </a:r>
            <a:r>
              <a:rPr lang="ar-SY" b="1" dirty="0"/>
              <a:t>َ</a:t>
            </a:r>
            <a:r>
              <a:rPr lang="ar-DZ" b="1" dirty="0" smtClean="0"/>
              <a:t>ات </a:t>
            </a:r>
            <a:r>
              <a:rPr lang="ar-DZ" b="1" dirty="0"/>
              <a:t>.</a:t>
            </a:r>
            <a:endParaRPr lang="en-US" b="1" dirty="0"/>
          </a:p>
          <a:p>
            <a:pPr marL="0" indent="0" algn="r" rtl="1">
              <a:buNone/>
            </a:pPr>
            <a:r>
              <a:rPr lang="en-US" b="1" dirty="0" smtClean="0"/>
              <a:t>٢     </a:t>
            </a:r>
            <a:r>
              <a:rPr lang="ar-DZ" b="1" dirty="0" smtClean="0"/>
              <a:t>- اخت</a:t>
            </a:r>
            <a:r>
              <a:rPr lang="ar-SY" b="1" dirty="0" smtClean="0"/>
              <a:t>ِ</a:t>
            </a:r>
            <a:r>
              <a:rPr lang="ar-DZ" b="1" dirty="0" err="1" smtClean="0"/>
              <a:t>يار</a:t>
            </a:r>
            <a:r>
              <a:rPr lang="ar-SY" b="1" dirty="0" smtClean="0"/>
              <a:t>ِ</a:t>
            </a:r>
            <a:r>
              <a:rPr lang="ar-DZ" b="1" dirty="0" smtClean="0"/>
              <a:t> الم</a:t>
            </a:r>
            <a:r>
              <a:rPr lang="ar-SY" b="1" dirty="0" smtClean="0"/>
              <a:t>َ</a:t>
            </a:r>
            <a:r>
              <a:rPr lang="ar-DZ" b="1" dirty="0" smtClean="0"/>
              <a:t>ع</a:t>
            </a:r>
            <a:r>
              <a:rPr lang="ar-SY" b="1" dirty="0" smtClean="0"/>
              <a:t>ْ</a:t>
            </a:r>
            <a:r>
              <a:rPr lang="ar-DZ" b="1" dirty="0" err="1" smtClean="0"/>
              <a:t>نى</a:t>
            </a:r>
            <a:r>
              <a:rPr lang="ar-DZ" b="1" dirty="0" smtClean="0"/>
              <a:t> الص</a:t>
            </a:r>
            <a:r>
              <a:rPr lang="ar-SY" b="1" dirty="0" smtClean="0"/>
              <a:t>َّ</a:t>
            </a:r>
            <a:r>
              <a:rPr lang="ar-DZ" b="1" dirty="0" err="1" smtClean="0"/>
              <a:t>حيح</a:t>
            </a:r>
            <a:r>
              <a:rPr lang="ar-SY" b="1" dirty="0" smtClean="0"/>
              <a:t>ِ</a:t>
            </a:r>
            <a:r>
              <a:rPr lang="ar-DZ" b="1" dirty="0" smtClean="0"/>
              <a:t> للكلمات</a:t>
            </a:r>
            <a:r>
              <a:rPr lang="ar-SY" b="1" dirty="0" smtClean="0"/>
              <a:t>ِ</a:t>
            </a:r>
            <a:r>
              <a:rPr lang="ar-DZ" b="1" dirty="0" smtClean="0"/>
              <a:t> ال</a:t>
            </a:r>
            <a:r>
              <a:rPr lang="ar-SY" b="1" dirty="0" smtClean="0"/>
              <a:t>ْ</a:t>
            </a:r>
            <a:r>
              <a:rPr lang="ar-DZ" b="1" dirty="0" smtClean="0"/>
              <a:t>جديد</a:t>
            </a:r>
            <a:r>
              <a:rPr lang="ar-SY" b="1" dirty="0"/>
              <a:t>َ</a:t>
            </a:r>
            <a:r>
              <a:rPr lang="ar-DZ" b="1" dirty="0" smtClean="0"/>
              <a:t>ة</a:t>
            </a:r>
            <a:r>
              <a:rPr lang="ar-SY" b="1" dirty="0" smtClean="0"/>
              <a:t>ِ</a:t>
            </a:r>
            <a:r>
              <a:rPr lang="ar-DZ" b="1" dirty="0" smtClean="0"/>
              <a:t> </a:t>
            </a:r>
            <a:r>
              <a:rPr lang="ar-DZ" b="1" dirty="0"/>
              <a:t>.</a:t>
            </a:r>
            <a:endParaRPr lang="en-US" b="1" dirty="0"/>
          </a:p>
          <a:p>
            <a:pPr marL="0" indent="0" algn="r" rtl="1">
              <a:buNone/>
            </a:pPr>
            <a:r>
              <a:rPr lang="en-US" sz="3000" b="1" dirty="0" smtClean="0"/>
              <a:t>٣                 </a:t>
            </a:r>
            <a:r>
              <a:rPr lang="ar-DZ" sz="3000" b="1" dirty="0"/>
              <a:t>– </a:t>
            </a:r>
            <a:r>
              <a:rPr lang="ar-DZ" sz="3000" b="1" dirty="0" smtClean="0"/>
              <a:t>ربط</a:t>
            </a:r>
            <a:r>
              <a:rPr lang="ar-SY" sz="3000" b="1" dirty="0" smtClean="0"/>
              <a:t>ِ</a:t>
            </a:r>
            <a:r>
              <a:rPr lang="ar-DZ" sz="3000" b="1" dirty="0" smtClean="0"/>
              <a:t> بعض</a:t>
            </a:r>
            <a:r>
              <a:rPr lang="ar-SY" sz="3000" b="1" dirty="0" smtClean="0"/>
              <a:t>ِ</a:t>
            </a:r>
            <a:r>
              <a:rPr lang="ar-DZ" sz="3000" b="1" dirty="0" smtClean="0"/>
              <a:t> الم</a:t>
            </a:r>
            <a:r>
              <a:rPr lang="ar-SY" sz="3000" b="1" dirty="0" smtClean="0"/>
              <a:t>ُ</a:t>
            </a:r>
            <a:r>
              <a:rPr lang="ar-DZ" sz="3000" b="1" dirty="0" err="1" smtClean="0"/>
              <a:t>فردات</a:t>
            </a:r>
            <a:r>
              <a:rPr lang="ar-SY" sz="3000" b="1" dirty="0" smtClean="0"/>
              <a:t>ِ</a:t>
            </a:r>
            <a:r>
              <a:rPr lang="ar-DZ" sz="3000" b="1" dirty="0" smtClean="0"/>
              <a:t> بمرادفات</a:t>
            </a:r>
            <a:r>
              <a:rPr lang="ar-SY" sz="3000" b="1" dirty="0" smtClean="0"/>
              <a:t>ِ</a:t>
            </a:r>
            <a:r>
              <a:rPr lang="ar-DZ" sz="3000" b="1" dirty="0" smtClean="0"/>
              <a:t>ها وأخ</a:t>
            </a:r>
            <a:r>
              <a:rPr lang="ar-SY" sz="3000" b="1" dirty="0" smtClean="0"/>
              <a:t>ْ</a:t>
            </a:r>
            <a:r>
              <a:rPr lang="ar-DZ" sz="3000" b="1" dirty="0" err="1" smtClean="0"/>
              <a:t>رى</a:t>
            </a:r>
            <a:r>
              <a:rPr lang="ar-DZ" sz="3000" b="1" dirty="0" smtClean="0"/>
              <a:t> </a:t>
            </a:r>
            <a:r>
              <a:rPr lang="ar-DZ" sz="3000" b="1" dirty="0" err="1" smtClean="0"/>
              <a:t>بأض</a:t>
            </a:r>
            <a:r>
              <a:rPr lang="ar-SY" sz="3000" b="1" dirty="0" smtClean="0"/>
              <a:t>ْ</a:t>
            </a:r>
            <a:r>
              <a:rPr lang="ar-DZ" sz="3000" b="1" dirty="0" smtClean="0"/>
              <a:t>داد</a:t>
            </a:r>
            <a:r>
              <a:rPr lang="ar-SY" sz="3000" b="1" dirty="0" smtClean="0"/>
              <a:t>ِ</a:t>
            </a:r>
            <a:r>
              <a:rPr lang="ar-DZ" sz="3000" b="1" dirty="0" smtClean="0"/>
              <a:t>ها </a:t>
            </a:r>
            <a:r>
              <a:rPr lang="ar-DZ" sz="3000" b="1" dirty="0"/>
              <a:t>.</a:t>
            </a:r>
            <a:endParaRPr lang="en-US" sz="3000" b="1" dirty="0"/>
          </a:p>
          <a:p>
            <a:pPr marL="0" indent="0" algn="r" rtl="1">
              <a:buNone/>
            </a:pPr>
            <a:r>
              <a:rPr lang="en-US" b="1" dirty="0" smtClean="0"/>
              <a:t>٤                    </a:t>
            </a:r>
            <a:r>
              <a:rPr lang="ar-DZ" b="1" dirty="0" smtClean="0"/>
              <a:t>- تحديد</a:t>
            </a:r>
            <a:r>
              <a:rPr lang="ar-SY" b="1" dirty="0" smtClean="0"/>
              <a:t>ِ</a:t>
            </a:r>
            <a:r>
              <a:rPr lang="ar-DZ" b="1" dirty="0" smtClean="0"/>
              <a:t> أسلوب</a:t>
            </a:r>
            <a:r>
              <a:rPr lang="ar-SY" b="1" dirty="0" smtClean="0"/>
              <a:t>ِ</a:t>
            </a:r>
            <a:r>
              <a:rPr lang="ar-DZ" b="1" dirty="0" smtClean="0"/>
              <a:t> الش</a:t>
            </a:r>
            <a:r>
              <a:rPr lang="ar-SY" b="1" dirty="0" smtClean="0"/>
              <a:t>َّ</a:t>
            </a:r>
            <a:r>
              <a:rPr lang="ar-DZ" b="1" dirty="0" smtClean="0"/>
              <a:t>ر</a:t>
            </a:r>
            <a:r>
              <a:rPr lang="ar-SY" b="1" dirty="0" smtClean="0"/>
              <a:t>ْ</a:t>
            </a:r>
            <a:r>
              <a:rPr lang="ar-DZ" b="1" dirty="0" smtClean="0"/>
              <a:t>ط</a:t>
            </a:r>
            <a:r>
              <a:rPr lang="ar-SY" b="1" dirty="0" smtClean="0"/>
              <a:t>ِ</a:t>
            </a:r>
            <a:r>
              <a:rPr lang="ar-DZ" b="1" dirty="0" smtClean="0"/>
              <a:t>.</a:t>
            </a:r>
            <a:endParaRPr lang="en-US" b="1" dirty="0"/>
          </a:p>
          <a:p>
            <a:pPr marL="0" indent="0" algn="r">
              <a:buNone/>
            </a:pPr>
            <a:r>
              <a:rPr lang="ar-DZ" b="1" dirty="0" smtClean="0"/>
              <a:t> </a:t>
            </a:r>
            <a:r>
              <a:rPr lang="ar-SY" b="1" dirty="0" smtClean="0"/>
              <a:t>              </a:t>
            </a:r>
            <a:r>
              <a:rPr lang="ar-DZ" b="1" dirty="0" smtClean="0"/>
              <a:t>5- تمييز</a:t>
            </a:r>
            <a:r>
              <a:rPr lang="ar-SY" b="1" dirty="0"/>
              <a:t>ِ</a:t>
            </a:r>
            <a:r>
              <a:rPr lang="ar-DZ" b="1" dirty="0" smtClean="0"/>
              <a:t> ال</a:t>
            </a:r>
            <a:r>
              <a:rPr lang="ar-SY" b="1" dirty="0" smtClean="0"/>
              <a:t>ْ</a:t>
            </a:r>
            <a:r>
              <a:rPr lang="ar-DZ" b="1" dirty="0" smtClean="0"/>
              <a:t>ح</a:t>
            </a:r>
            <a:r>
              <a:rPr lang="ar-SY" b="1" dirty="0" smtClean="0"/>
              <a:t>َ</a:t>
            </a:r>
            <a:r>
              <a:rPr lang="ar-DZ" b="1" dirty="0" smtClean="0"/>
              <a:t>ق</a:t>
            </a:r>
            <a:r>
              <a:rPr lang="ar-SY" b="1" dirty="0" smtClean="0"/>
              <a:t>ِ</a:t>
            </a:r>
            <a:r>
              <a:rPr lang="ar-DZ" b="1" dirty="0" err="1" smtClean="0"/>
              <a:t>يقة</a:t>
            </a:r>
            <a:r>
              <a:rPr lang="ar-SY" b="1" dirty="0" smtClean="0"/>
              <a:t>ِ</a:t>
            </a:r>
            <a:r>
              <a:rPr lang="ar-DZ" b="1" dirty="0" smtClean="0"/>
              <a:t> </a:t>
            </a:r>
            <a:r>
              <a:rPr lang="ar-DZ" b="1" dirty="0"/>
              <a:t>من </a:t>
            </a:r>
            <a:r>
              <a:rPr lang="ar-DZ" b="1" dirty="0" smtClean="0"/>
              <a:t>ال</a:t>
            </a:r>
            <a:r>
              <a:rPr lang="ar-SY" b="1" dirty="0" smtClean="0"/>
              <a:t>ْ</a:t>
            </a:r>
            <a:r>
              <a:rPr lang="ar-DZ" b="1" dirty="0" smtClean="0"/>
              <a:t>خ</a:t>
            </a:r>
            <a:r>
              <a:rPr lang="ar-SY" b="1" dirty="0" smtClean="0"/>
              <a:t>يا</a:t>
            </a:r>
            <a:r>
              <a:rPr lang="ar-SA" b="1" dirty="0" smtClean="0"/>
              <a:t>لِ.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</a:rPr>
              <a:t>بيتٌ من حِجَارَةٍ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45355" cy="4708525"/>
          </a:xfrm>
        </p:spPr>
        <p:txBody>
          <a:bodyPr/>
          <a:lstStyle/>
          <a:p>
            <a:pPr marL="0" indent="0" algn="r" rtl="1">
              <a:buNone/>
            </a:pP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( 1 )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ظَلَّتِ القَنافذُ الثَّلاثَةُ بَعدَ موتِ أبِيها و أمِّها تَسْكُنُ في جُحْرِها القديمِ المَحْفورِ في جوفِ الأَرضِ ، وذاتَ ليلةٍ قالَ القُنْفذُ الكَبيرُ لأخَويْهِ : لِماذا لا نُغَيِّرُ بيتَنا القدِيمَ ، ونَخرُجُ فوقَ الأَرْضِ لِنبْنِيَ بيتاً جَديداً ؟. قالَ القُنفذُ الأَوسَطُ : فِكرةٌ جَيِّدةٌ ، ولكِنَّهَا تَحتاجُ إِلى</a:t>
            </a:r>
          </a:p>
          <a:p>
            <a:pPr marL="0" indent="0" algn="r" rtl="1">
              <a:buNone/>
            </a:pP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جُهْدٍ كَبيرٍ . قالَ قنْفُوذٌ الصَّغِيرُ : لا..لا أريدُ ،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إنْ نخْرُجْ تَهْجُمْ وحوشُ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الْغابَةِ عليْنَا.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786"/>
            <a:ext cx="8229600" cy="573037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( 2 )</a:t>
            </a:r>
          </a:p>
          <a:p>
            <a:pPr marL="0" indent="0" algn="r" rtl="1">
              <a:buNone/>
            </a:pPr>
            <a:r>
              <a:rPr lang="ar-SY" sz="3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قالَ الْقُنْفُذُ الأَوسَطُ : اسْمَعْ يا قُنْفُوذُ ، نَحنُ ثلاثةٌ ، وسَنَبْنِي بَيتاً مِنْ حجَارَةٍ ، لا يَستَطيعُ أيُّ وَحْشٍ أنْ يَهْدِمَهُ ، قال قُنفُوذٌ الصَّغيرُ : بَيتٌ مِن حِجَارَةٍ ؟! الآنَ فَهِمتُ ، فِكْرةٌ رَائِعَةٌ ، ورَأْيٌ صائِبٌ ، </a:t>
            </a:r>
          </a:p>
          <a:p>
            <a:pPr marL="0" indent="0" algn="r" rtl="1">
              <a:buNone/>
            </a:pP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وهلْ سَتَدْخلُ الشَّمْسُ إلى بَيتِنَا الْجَديدِ ؟</a:t>
            </a:r>
          </a:p>
          <a:p>
            <a:pPr marL="0" indent="0" algn="r" rtl="1">
              <a:buNone/>
            </a:pPr>
            <a:endParaRPr lang="ar-SY" sz="3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قالَ القُنْفوذُ الْكبيرُ : نَعَم،</a:t>
            </a:r>
          </a:p>
          <a:p>
            <a:pPr marL="0" indent="0" algn="r" rtl="1">
              <a:buNone/>
            </a:pPr>
            <a:r>
              <a:rPr lang="ar-SY" sz="3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وسَتَرى كُلَّ مَنْ حولَكَ مِنَ النَّافِذةِ .</a:t>
            </a:r>
            <a:endParaRPr lang="en-US" sz="3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7280"/>
            <a:ext cx="3173104" cy="209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082"/>
            <a:ext cx="8018060" cy="570308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( 3 )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وفي صباحِ الْيَومِ التَّالِي ، رَاحَتِ الْقنَافِذُ الثَّلاثَةُ تَتقَاسَمُ الْعَملَ فيمَا بَيْنَها ، فالقُنْفُذُ الْكبيرُ يجْمعُ الْحِجَارةَ ، والقُنْفذُ الأَوسَطُ يَجْبُلُ الطِّينَ </a:t>
            </a:r>
          </a:p>
          <a:p>
            <a:pPr marL="0" indent="0" algn="r" rtl="1">
              <a:buNone/>
            </a:pP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أمَّا قُنفوذٌ الصَّغِيرُ فكَانَ يَلْهَثُ منَ التَّعبِ ،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لأَنَّهُ حَمَلَ حجَراً واحِداً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صغيراً على ظَهْرهِ ،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وماهيَ إلا مُدَّةً قَصِيرةً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حتَّى بَنتِ القَنافِذُ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بيتاً مِنْ حَجَرٍ يرُوقُ </a:t>
            </a: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النَّاظِرينَ. ...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98" y="3232264"/>
            <a:ext cx="2886502" cy="148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5151" y="2040174"/>
            <a:ext cx="1448549" cy="126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2040174"/>
            <a:ext cx="1437951" cy="126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082"/>
            <a:ext cx="8018060" cy="570308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( 4 )</a:t>
            </a:r>
          </a:p>
          <a:p>
            <a:pPr marL="0" indent="0" algn="r" rtl="1">
              <a:buNone/>
            </a:pPr>
            <a:r>
              <a:rPr lang="ar-SY" sz="3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غَمَرتِ الْفَرحَةُ قُلُوبَ الإِخْوةِ ،</a:t>
            </a:r>
          </a:p>
          <a:p>
            <a:pPr marL="0" indent="0" algn="r" rtl="1">
              <a:buNone/>
            </a:pPr>
            <a:r>
              <a:rPr lang="ar-SY" sz="3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فَانْطَلَقُوا يَدُورُونَ حَولَهُ ،</a:t>
            </a:r>
          </a:p>
          <a:p>
            <a:pPr marL="0" indent="0" algn="r" rtl="1">
              <a:buNone/>
            </a:pPr>
            <a:r>
              <a:rPr lang="ar-SY" sz="3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ويَرْقُصُونَ ويُنْشِدُونَ :</a:t>
            </a:r>
          </a:p>
          <a:p>
            <a:pPr marL="0" indent="0" algn="r" rtl="1">
              <a:buNone/>
            </a:pPr>
            <a:r>
              <a:rPr lang="ar-SY" sz="3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بَـيتٌ بِالْـحُـبِّ بَنـيْنَاهُ        </a:t>
            </a:r>
          </a:p>
          <a:p>
            <a:pPr marL="0" indent="0" algn="r" rtl="1">
              <a:buNone/>
            </a:pP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وبِضَوءِ الشَّمْسِ ملأنَاهُ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يَا بيتاً يرْعَى وَحْدتَنا 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دوماً في الْقَلبِ سَنَرْعَاهُ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351836"/>
            <a:ext cx="2988859" cy="2660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776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0513" cy="1143000"/>
          </a:xfrm>
        </p:spPr>
        <p:txBody>
          <a:bodyPr/>
          <a:lstStyle/>
          <a:p>
            <a:pPr algn="r"/>
            <a:r>
              <a:rPr lang="ar-SY" b="1" dirty="0" smtClean="0">
                <a:solidFill>
                  <a:srgbClr val="FF0000"/>
                </a:solidFill>
              </a:rPr>
              <a:t>معاني الكلمات: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  </a:t>
            </a:r>
            <a:endParaRPr lang="en-US" dirty="0"/>
          </a:p>
        </p:txBody>
      </p:sp>
      <p:sp>
        <p:nvSpPr>
          <p:cNvPr id="5" name="سهم إلى اليمين 4"/>
          <p:cNvSpPr/>
          <p:nvPr/>
        </p:nvSpPr>
        <p:spPr>
          <a:xfrm rot="10800000" flipV="1">
            <a:off x="6404209" y="1600200"/>
            <a:ext cx="2002812" cy="14807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rgbClr val="C00000"/>
                </a:solidFill>
              </a:rPr>
              <a:t>الكلمة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 rot="10800000" flipV="1">
            <a:off x="6264322" y="3064490"/>
            <a:ext cx="2142699" cy="13983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b="1" dirty="0" smtClean="0">
                <a:solidFill>
                  <a:srgbClr val="C00000"/>
                </a:solidFill>
              </a:rPr>
              <a:t>معناها</a:t>
            </a:r>
            <a:endParaRPr lang="ar-SY" sz="4400" b="1" dirty="0">
              <a:solidFill>
                <a:srgbClr val="C0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4924567" y="1899881"/>
            <a:ext cx="151035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b="1" dirty="0" smtClean="0"/>
              <a:t>جُحْرٌ</a:t>
            </a:r>
            <a:endParaRPr lang="ar-SY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33548" y="1907683"/>
            <a:ext cx="1491019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جوفُ الأرضِ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994846" y="1899881"/>
            <a:ext cx="143870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رأيٌ صائبٌ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457200" y="1924171"/>
            <a:ext cx="151944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يروقُ الناظرين</a:t>
            </a:r>
            <a:endParaRPr lang="ar-SY" sz="2400" b="1" dirty="0">
              <a:solidFill>
                <a:schemeClr val="tx1"/>
              </a:solidFill>
            </a:endParaRPr>
          </a:p>
        </p:txBody>
      </p:sp>
      <p:sp>
        <p:nvSpPr>
          <p:cNvPr id="13" name="شبه منحرف 12"/>
          <p:cNvSpPr/>
          <p:nvPr/>
        </p:nvSpPr>
        <p:spPr>
          <a:xfrm>
            <a:off x="4967785" y="2838571"/>
            <a:ext cx="1467133" cy="1828963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rgbClr val="0070C0"/>
                </a:solidFill>
              </a:rPr>
              <a:t>بيتٌ </a:t>
            </a:r>
          </a:p>
          <a:p>
            <a:pPr algn="ctr"/>
            <a:r>
              <a:rPr lang="ar-SY" sz="2800" b="1" dirty="0" smtClean="0">
                <a:solidFill>
                  <a:srgbClr val="0070C0"/>
                </a:solidFill>
              </a:rPr>
              <a:t>تحتَ</a:t>
            </a:r>
          </a:p>
          <a:p>
            <a:pPr algn="ctr"/>
            <a:r>
              <a:rPr lang="ar-SY" sz="2800" b="1" dirty="0" smtClean="0">
                <a:solidFill>
                  <a:srgbClr val="0070C0"/>
                </a:solidFill>
              </a:rPr>
              <a:t>الأرض</a:t>
            </a:r>
            <a:endParaRPr lang="ar-SY" sz="2800" b="1" dirty="0">
              <a:solidFill>
                <a:srgbClr val="0070C0"/>
              </a:solidFill>
            </a:endParaRPr>
          </a:p>
        </p:txBody>
      </p:sp>
      <p:sp>
        <p:nvSpPr>
          <p:cNvPr id="14" name="شبه منحرف 13"/>
          <p:cNvSpPr/>
          <p:nvPr/>
        </p:nvSpPr>
        <p:spPr>
          <a:xfrm>
            <a:off x="3507471" y="2838571"/>
            <a:ext cx="1417096" cy="184456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rgbClr val="0070C0"/>
                </a:solidFill>
              </a:rPr>
              <a:t>باطنُ الأرض</a:t>
            </a:r>
            <a:endParaRPr lang="ar-SY" sz="2400" b="1" dirty="0">
              <a:solidFill>
                <a:srgbClr val="0070C0"/>
              </a:solidFill>
            </a:endParaRPr>
          </a:p>
        </p:txBody>
      </p:sp>
      <p:sp>
        <p:nvSpPr>
          <p:cNvPr id="15" name="شبه منحرف 14"/>
          <p:cNvSpPr/>
          <p:nvPr/>
        </p:nvSpPr>
        <p:spPr>
          <a:xfrm>
            <a:off x="2027829" y="2814281"/>
            <a:ext cx="1521726" cy="1853253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rgbClr val="0070C0"/>
                </a:solidFill>
              </a:rPr>
              <a:t>رأيٌ صحيحٌ</a:t>
            </a:r>
            <a:endParaRPr lang="ar-SY" sz="2400" b="1" dirty="0">
              <a:solidFill>
                <a:srgbClr val="0070C0"/>
              </a:solidFill>
            </a:endParaRPr>
          </a:p>
        </p:txBody>
      </p:sp>
      <p:sp>
        <p:nvSpPr>
          <p:cNvPr id="16" name="شبه منحرف 15"/>
          <p:cNvSpPr/>
          <p:nvPr/>
        </p:nvSpPr>
        <p:spPr>
          <a:xfrm>
            <a:off x="457199" y="2822083"/>
            <a:ext cx="1577451" cy="1845451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rgbClr val="0070C0"/>
                </a:solidFill>
              </a:rPr>
              <a:t>يُعجِبُ الناظرين</a:t>
            </a:r>
            <a:endParaRPr lang="ar-SY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38" y="122716"/>
            <a:ext cx="7076363" cy="1143000"/>
          </a:xfrm>
        </p:spPr>
        <p:txBody>
          <a:bodyPr/>
          <a:lstStyle/>
          <a:p>
            <a:pPr algn="r"/>
            <a:r>
              <a:rPr lang="ar-SY" b="1" dirty="0" smtClean="0">
                <a:solidFill>
                  <a:srgbClr val="FF0000"/>
                </a:solidFill>
              </a:rPr>
              <a:t>فكر الدرس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060"/>
            <a:ext cx="7895230" cy="4966103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dirty="0" smtClean="0"/>
              <a:t> 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ar-SY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dirty="0" smtClean="0"/>
              <a:t>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endParaRPr lang="ar-SY" dirty="0" smtClean="0"/>
          </a:p>
          <a:p>
            <a:pPr algn="r" rtl="1">
              <a:buFont typeface="Wingdings" panose="05000000000000000000" pitchFamily="2" charset="2"/>
              <a:buChar char="v"/>
            </a:pPr>
            <a:endParaRPr lang="ar-SY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dirty="0" smtClean="0"/>
              <a:t> </a:t>
            </a:r>
          </a:p>
          <a:p>
            <a:pPr marL="0" indent="0" algn="r" rtl="1">
              <a:buNone/>
            </a:pPr>
            <a:r>
              <a:rPr lang="ar-SY" dirty="0" smtClean="0"/>
              <a:t> </a:t>
            </a:r>
          </a:p>
          <a:p>
            <a:pPr marL="0" indent="0" algn="r" rtl="1">
              <a:buNone/>
            </a:pPr>
            <a:endParaRPr lang="ar-SY" dirty="0" smtClean="0"/>
          </a:p>
          <a:p>
            <a:pPr algn="r" rtl="1">
              <a:buFont typeface="Wingdings" panose="05000000000000000000" pitchFamily="2" charset="2"/>
              <a:buChar char="v"/>
            </a:pPr>
            <a:endParaRPr lang="ar-SY" dirty="0" smtClean="0"/>
          </a:p>
          <a:p>
            <a:pPr algn="r" rtl="1">
              <a:buFont typeface="Wingdings" panose="05000000000000000000" pitchFamily="2" charset="2"/>
              <a:buChar char="v"/>
            </a:pPr>
            <a:endParaRPr lang="ar-SY" dirty="0"/>
          </a:p>
          <a:p>
            <a:pPr algn="r" rtl="1">
              <a:buFont typeface="Wingdings" panose="05000000000000000000" pitchFamily="2" charset="2"/>
              <a:buChar char="v"/>
            </a:pPr>
            <a:endParaRPr lang="ar-SY" dirty="0" smtClean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1" y="4510585"/>
            <a:ext cx="3466532" cy="1963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خطط انسيابي: محطة طرفية 3"/>
          <p:cNvSpPr/>
          <p:nvPr/>
        </p:nvSpPr>
        <p:spPr>
          <a:xfrm>
            <a:off x="1228299" y="1160060"/>
            <a:ext cx="6421271" cy="88178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chemeClr val="tx2"/>
                </a:solidFill>
              </a:rPr>
              <a:t> رَغْبَةُ الْقَنافِذِ بِبناءِ بيتٍ جديدٍ .</a:t>
            </a: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1228298" y="2088108"/>
            <a:ext cx="6421271" cy="839156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Y" sz="2800" b="1" dirty="0">
                <a:solidFill>
                  <a:srgbClr val="7030A0"/>
                </a:solidFill>
              </a:rPr>
              <a:t> اِتِّفاقُ القَنافذِ على بِنَاءِ بيتِها منَ الْحجارةِ .</a:t>
            </a:r>
          </a:p>
        </p:txBody>
      </p:sp>
      <p:sp>
        <p:nvSpPr>
          <p:cNvPr id="7" name="مخطط انسيابي: محطة طرفية 6"/>
          <p:cNvSpPr/>
          <p:nvPr/>
        </p:nvSpPr>
        <p:spPr>
          <a:xfrm>
            <a:off x="1228299" y="2973530"/>
            <a:ext cx="6564573" cy="794754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Y" sz="2800" b="1" dirty="0">
                <a:solidFill>
                  <a:schemeClr val="accent2"/>
                </a:solidFill>
              </a:rPr>
              <a:t>تعاونُ القنافذِ وإنْجازُ العملِ بسُرعةٍ و إتقانٍ .</a:t>
            </a:r>
          </a:p>
        </p:txBody>
      </p:sp>
      <p:sp>
        <p:nvSpPr>
          <p:cNvPr id="8" name="مخطط انسيابي: محطة طرفية 7"/>
          <p:cNvSpPr/>
          <p:nvPr/>
        </p:nvSpPr>
        <p:spPr>
          <a:xfrm>
            <a:off x="1378424" y="3768284"/>
            <a:ext cx="6414448" cy="696035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Y" sz="3200" b="1" dirty="0">
                <a:solidFill>
                  <a:srgbClr val="002060"/>
                </a:solidFill>
              </a:rPr>
              <a:t>فرحُ القَنافذِ واحتِفالُهم بِبيتِهمُ الْجَديدِ 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786"/>
            <a:ext cx="8229600" cy="5730378"/>
          </a:xfrm>
        </p:spPr>
        <p:txBody>
          <a:bodyPr/>
          <a:lstStyle/>
          <a:p>
            <a:pPr marL="0" indent="0" algn="r" rtl="1">
              <a:buNone/>
            </a:pP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غلق الدرس 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حثُ الأَهلِ على مُساعدَةِ أبْنائِهمْ في قِراءةِ الدَّرسِ ثُمَّ إِنْجازِ المَطلوبِ في وَرقَةِ الْعمَلِ المُرفقَةِ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تذكيرُ التَّلاميذِ بِقراءَةِ الدَّرسِ كَقرَاءَةِ المعلِّم ثمَّ حَلِّ التَّقييمِ ومشَاركتِهِ معَ معِلِّميهِم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ختاماً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اجتماعُ أهْلِ الدَّارِ يردُّ خَطرِ الأَشرَارِ </a:t>
            </a: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هَلْ يَنطبقُ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endParaRPr lang="ar-SY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القَولُ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مَضمونِ درسِنا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نعم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بِالتَّأكيدِ فبِالتَّعاوُنِ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تُنْجز الأعمالُ وتُحقَّقُ الأهدافُ. فلْنجعلِ التَّعاوُنَ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شِعاراً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لنا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ولِنُساهِمْ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زَرْعِ فكرةِ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التَّعاونِ بينَ الأَهلِ والأصْدقاء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endParaRPr lang="en-US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5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261</TotalTime>
  <Words>534</Words>
  <Application>Microsoft Office PowerPoint</Application>
  <PresentationFormat>عرض على الشاشة (3:4)‏</PresentationFormat>
  <Paragraphs>75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Wingdings</vt:lpstr>
      <vt:lpstr>school</vt:lpstr>
      <vt:lpstr>بَيْتٌ مِنْ حِجارَة</vt:lpstr>
      <vt:lpstr>الأهدافُ التَّعْليمِيَّة : </vt:lpstr>
      <vt:lpstr>بيتٌ من حِجَارَةٍ</vt:lpstr>
      <vt:lpstr>عرض تقديمي في PowerPoint</vt:lpstr>
      <vt:lpstr>عرض تقديمي في PowerPoint</vt:lpstr>
      <vt:lpstr>عرض تقديمي في PowerPoint</vt:lpstr>
      <vt:lpstr>معاني الكلمات:  </vt:lpstr>
      <vt:lpstr>فكر الدرس :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36</cp:revision>
  <dcterms:created xsi:type="dcterms:W3CDTF">2020-05-02T02:36:07Z</dcterms:created>
  <dcterms:modified xsi:type="dcterms:W3CDTF">2020-05-19T12:40:32Z</dcterms:modified>
</cp:coreProperties>
</file>