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5" roundtripDataSignature="AMtx7mg/3GvapF8KExJ2aPcVy9YUh+el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ar-S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2442470" y="4511569"/>
            <a:ext cx="3761405" cy="22166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ar-SA">
                <a:solidFill>
                  <a:srgbClr val="0070C0"/>
                </a:solidFill>
              </a:rPr>
              <a:t>تحولات المادة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Sakkal Majalla"/>
              <a:buNone/>
            </a:pPr>
            <a:r>
              <a:rPr lang="ar-SA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لنتذكر ما تعلمناه سابقاً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4" name="Google Shape;94;p2"/>
          <p:cNvSpPr txBox="1"/>
          <p:nvPr>
            <p:ph idx="1" type="body"/>
          </p:nvPr>
        </p:nvSpPr>
        <p:spPr>
          <a:xfrm>
            <a:off x="457200" y="1448118"/>
            <a:ext cx="8229600" cy="4889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ar-SA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سم بعض الأجسام الموجودة حولك ومم صنعت: </a:t>
            </a:r>
            <a:r>
              <a:rPr lang="ar-SA">
                <a:latin typeface="Sakkal Majalla"/>
                <a:ea typeface="Sakkal Majalla"/>
                <a:cs typeface="Sakkal Majalla"/>
                <a:sym typeface="Sakkal Majalla"/>
              </a:rPr>
              <a:t>الباب مصنوع من الخشب، النافذة مصنوعة من الألمنيوم, الخزانة مصنوعة من البلاستيك</a:t>
            </a:r>
            <a:endParaRPr>
              <a:latin typeface="Sakkal Majalla"/>
              <a:ea typeface="Sakkal Majalla"/>
              <a:cs typeface="Sakkal Majalla"/>
              <a:sym typeface="Sakkal Majalla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ar-SA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هل كلها متشابهة الصفات</a:t>
            </a:r>
            <a:r>
              <a:rPr lang="ar-SA">
                <a:latin typeface="Sakkal Majalla"/>
                <a:ea typeface="Sakkal Majalla"/>
                <a:cs typeface="Sakkal Majalla"/>
                <a:sym typeface="Sakkal Majalla"/>
              </a:rPr>
              <a:t> : لا0</a:t>
            </a:r>
            <a:endParaRPr>
              <a:latin typeface="Sakkal Majalla"/>
              <a:ea typeface="Sakkal Majalla"/>
              <a:cs typeface="Sakkal Majalla"/>
              <a:sym typeface="Sakkal Majalla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ar-SA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هل الماء يشبه الخشب؟ وهل الهواء يشبه الزجاج؟ </a:t>
            </a:r>
            <a:r>
              <a:rPr lang="ar-SA">
                <a:latin typeface="Sakkal Majalla"/>
                <a:ea typeface="Sakkal Majalla"/>
                <a:cs typeface="Sakkal Majalla"/>
                <a:sym typeface="Sakkal Majalla"/>
              </a:rPr>
              <a:t>لا</a:t>
            </a:r>
            <a:endParaRPr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>
            <p:ph idx="1" type="body"/>
          </p:nvPr>
        </p:nvSpPr>
        <p:spPr>
          <a:xfrm>
            <a:off x="457200" y="820507"/>
            <a:ext cx="8229600" cy="4889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SA">
                <a:latin typeface="Sakkal Majalla"/>
                <a:ea typeface="Sakkal Majalla"/>
                <a:cs typeface="Sakkal Majalla"/>
                <a:sym typeface="Sakkal Majalla"/>
              </a:rPr>
              <a:t>تتبخر المياه بتأثير أشعة الشمس، يتكاثف بخار الماء مكوناً السحب، وتدفعها الرياح، فتسقط أمطاراً مكونة أنهاراً تصب في البحر. تسمى هذه العملية بـ: دورة الماء.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Sakkal Majalla"/>
              <a:ea typeface="Sakkal Majalla"/>
              <a:cs typeface="Sakkal Majalla"/>
              <a:sym typeface="Sakkal Majalla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Sakkal Majalla"/>
              <a:ea typeface="Sakkal Majalla"/>
              <a:cs typeface="Sakkal Majalla"/>
              <a:sym typeface="Sakkal Majalla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Sakkal Majalla"/>
              <a:ea typeface="Sakkal Majalla"/>
              <a:cs typeface="Sakkal Majalla"/>
              <a:sym typeface="Sakkal Majalla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Sakkal Majalla"/>
              <a:ea typeface="Sakkal Majalla"/>
              <a:cs typeface="Sakkal Majalla"/>
              <a:sym typeface="Sakkal Majalla"/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ar-SA" sz="2400">
                <a:latin typeface="Sakkal Majalla"/>
                <a:ea typeface="Sakkal Majalla"/>
                <a:cs typeface="Sakkal Majalla"/>
                <a:sym typeface="Sakkal Majalla"/>
              </a:rPr>
              <a:t>لاحظ الصورة، تظهر حالات الماء الثلاث: 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ar-SA" sz="2400">
                <a:latin typeface="Sakkal Majalla"/>
                <a:ea typeface="Sakkal Majalla"/>
                <a:cs typeface="Sakkal Majalla"/>
                <a:sym typeface="Sakkal Majalla"/>
              </a:rPr>
              <a:t>صلبة، سائلة، غازية</a:t>
            </a:r>
            <a:endParaRPr sz="2400"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pic>
        <p:nvPicPr>
          <p:cNvPr id="100" name="Google Shape;10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7072" y="1847744"/>
            <a:ext cx="6255327" cy="2834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>
            <p:ph type="title"/>
          </p:nvPr>
        </p:nvSpPr>
        <p:spPr>
          <a:xfrm>
            <a:off x="228600" y="239507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Sakkal Majalla"/>
              <a:buNone/>
            </a:pPr>
            <a:r>
              <a:rPr lang="ar-SA" sz="6600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كيف تفسر هذه التحولات</a:t>
            </a:r>
            <a:endParaRPr sz="6600">
              <a:solidFill>
                <a:srgbClr val="FF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>
            <p:ph idx="1" type="body"/>
          </p:nvPr>
        </p:nvSpPr>
        <p:spPr>
          <a:xfrm>
            <a:off x="415636" y="814474"/>
            <a:ext cx="8229600" cy="4968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SA">
                <a:latin typeface="Sakkal Majalla"/>
                <a:ea typeface="Sakkal Majalla"/>
                <a:cs typeface="Sakkal Majalla"/>
                <a:sym typeface="Sakkal Majalla"/>
              </a:rPr>
              <a:t> آخذ مكعباً من الجليد، وأرضه للحرارة، ماذا ألاحظ؟</a:t>
            </a:r>
            <a:endParaRPr/>
          </a:p>
          <a:p>
            <a:pPr indent="0" lvl="0" marL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Sakkal Majalla"/>
              <a:ea typeface="Sakkal Majalla"/>
              <a:cs typeface="Sakkal Majalla"/>
              <a:sym typeface="Sakkal Majalla"/>
            </a:endParaRPr>
          </a:p>
          <a:p>
            <a:pPr indent="0" lvl="0" marL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Sakkal Majalla"/>
              <a:ea typeface="Sakkal Majalla"/>
              <a:cs typeface="Sakkal Majalla"/>
              <a:sym typeface="Sakkal Majalla"/>
            </a:endParaRPr>
          </a:p>
          <a:p>
            <a:pPr indent="0" lvl="0" marL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Sakkal Majalla"/>
              <a:ea typeface="Sakkal Majalla"/>
              <a:cs typeface="Sakkal Majalla"/>
              <a:sym typeface="Sakkal Majalla"/>
            </a:endParaRPr>
          </a:p>
          <a:p>
            <a:pPr indent="0" lvl="0" marL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Sakkal Majalla"/>
              <a:ea typeface="Sakkal Majalla"/>
              <a:cs typeface="Sakkal Majalla"/>
              <a:sym typeface="Sakkal Majalla"/>
            </a:endParaRPr>
          </a:p>
          <a:p>
            <a:pPr indent="0" lvl="0" marL="0" rtl="1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ar-SA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الانصهار: </a:t>
            </a:r>
            <a:r>
              <a:rPr lang="ar-SA">
                <a:latin typeface="Sakkal Majalla"/>
                <a:ea typeface="Sakkal Majalla"/>
                <a:cs typeface="Sakkal Majalla"/>
                <a:sym typeface="Sakkal Majalla"/>
              </a:rPr>
              <a:t>تحول المادة من الحالة الصلبة إلى الحالة السائلة بارتفاع درجة الحرارة.</a:t>
            </a:r>
            <a:endParaRPr/>
          </a:p>
          <a:p>
            <a:pPr indent="0" lvl="0" marL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pic>
        <p:nvPicPr>
          <p:cNvPr id="111" name="Google Shape;11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2673" y="1417638"/>
            <a:ext cx="2098964" cy="1880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/>
          <p:nvPr>
            <p:ph idx="1" type="body"/>
          </p:nvPr>
        </p:nvSpPr>
        <p:spPr>
          <a:xfrm>
            <a:off x="228600" y="638320"/>
            <a:ext cx="8229600" cy="4968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SA">
                <a:latin typeface="Sakkal Majalla"/>
                <a:ea typeface="Sakkal Majalla"/>
                <a:cs typeface="Sakkal Majalla"/>
                <a:sym typeface="Sakkal Majalla"/>
              </a:rPr>
              <a:t>عند وضع الماء في قالب مكعبات الثلج في الثلاجة وتركه لمدة يوم واحد، ألاحظ أن الماء تحول إلى جليد.</a:t>
            </a:r>
            <a:endParaRPr>
              <a:latin typeface="Sakkal Majalla"/>
              <a:ea typeface="Sakkal Majalla"/>
              <a:cs typeface="Sakkal Majalla"/>
              <a:sym typeface="Sakkal Majalla"/>
            </a:endParaRPr>
          </a:p>
          <a:p>
            <a:pPr indent="0" lvl="0" marL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SA">
                <a:latin typeface="Sakkal Majalla"/>
                <a:ea typeface="Sakkal Majalla"/>
                <a:cs typeface="Sakkal Majalla"/>
                <a:sym typeface="Sakkal Majalla"/>
              </a:rPr>
              <a:t> </a:t>
            </a:r>
            <a:endParaRPr>
              <a:latin typeface="Sakkal Majalla"/>
              <a:ea typeface="Sakkal Majalla"/>
              <a:cs typeface="Sakkal Majalla"/>
              <a:sym typeface="Sakkal Majalla"/>
            </a:endParaRPr>
          </a:p>
          <a:p>
            <a:pPr indent="0" lvl="0" marL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FF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  <a:p>
            <a:pPr indent="0" lvl="0" marL="0" rtl="1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FF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ar-SA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التجمد: </a:t>
            </a:r>
            <a:r>
              <a:rPr lang="ar-SA">
                <a:latin typeface="Sakkal Majalla"/>
                <a:ea typeface="Sakkal Majalla"/>
                <a:cs typeface="Sakkal Majalla"/>
                <a:sym typeface="Sakkal Majalla"/>
              </a:rPr>
              <a:t>تحول المادة من الحالة السائلة إلى الحالة الصلبة بانخفاض درجة الحرارة.</a:t>
            </a:r>
            <a:endParaRPr/>
          </a:p>
        </p:txBody>
      </p:sp>
      <p:pic>
        <p:nvPicPr>
          <p:cNvPr id="117" name="Google Shape;11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9680" y="1292918"/>
            <a:ext cx="2588665" cy="2032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"/>
          <p:cNvSpPr txBox="1"/>
          <p:nvPr>
            <p:ph idx="1" type="body"/>
          </p:nvPr>
        </p:nvSpPr>
        <p:spPr>
          <a:xfrm>
            <a:off x="228600" y="451283"/>
            <a:ext cx="8229600" cy="4968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SA">
                <a:latin typeface="Sakkal Majalla"/>
                <a:ea typeface="Sakkal Majalla"/>
                <a:cs typeface="Sakkal Majalla"/>
                <a:sym typeface="Sakkal Majalla"/>
              </a:rPr>
              <a:t>عندما أسخن ماء في إناء، واستمر في التسخين ألاحظ: أن كمية الماء تقل في الإناء، لأن الماء يتحول إلى بخار.</a:t>
            </a:r>
            <a:endParaRPr>
              <a:latin typeface="Sakkal Majalla"/>
              <a:ea typeface="Sakkal Majalla"/>
              <a:cs typeface="Sakkal Majalla"/>
              <a:sym typeface="Sakkal Majalla"/>
            </a:endParaRPr>
          </a:p>
          <a:p>
            <a:pPr indent="0" lvl="0" marL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FF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  <a:p>
            <a:pPr indent="0" lvl="0" marL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FF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  <a:p>
            <a:pPr indent="0" lvl="0" marL="0" rtl="1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FF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  <a:p>
            <a:pPr indent="0" lvl="0" marL="0" rtl="1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FF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ar-SA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الاستبخار: </a:t>
            </a:r>
            <a:r>
              <a:rPr lang="ar-SA">
                <a:latin typeface="Sakkal Majalla"/>
                <a:ea typeface="Sakkal Majalla"/>
                <a:cs typeface="Sakkal Majalla"/>
                <a:sym typeface="Sakkal Majalla"/>
              </a:rPr>
              <a:t>تحول المادة من الحالة السائلة إلى الحالة الغازية بارتفاع درجة الحرارة.</a:t>
            </a:r>
            <a:endParaRPr/>
          </a:p>
        </p:txBody>
      </p:sp>
      <p:pic>
        <p:nvPicPr>
          <p:cNvPr id="123" name="Google Shape;12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927" y="1168948"/>
            <a:ext cx="3241963" cy="2449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/>
          <p:nvPr>
            <p:ph idx="1" type="body"/>
          </p:nvPr>
        </p:nvSpPr>
        <p:spPr>
          <a:xfrm>
            <a:off x="228600" y="451283"/>
            <a:ext cx="8229600" cy="4968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SA">
                <a:latin typeface="Sakkal Majalla"/>
                <a:ea typeface="Sakkal Majalla"/>
                <a:cs typeface="Sakkal Majalla"/>
                <a:sym typeface="Sakkal Majalla"/>
              </a:rPr>
              <a:t>ألاحظ في طريقي إلى مدرستي صباحاً وجود قطرات من الماء على أوراق الشجر أو السيارات.</a:t>
            </a:r>
            <a:endParaRPr/>
          </a:p>
          <a:p>
            <a:pPr indent="0" lvl="0" marL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SA">
                <a:latin typeface="Sakkal Majalla"/>
                <a:ea typeface="Sakkal Majalla"/>
                <a:cs typeface="Sakkal Majalla"/>
                <a:sym typeface="Sakkal Majalla"/>
              </a:rPr>
              <a:t>ما سبب تواجد هذه القطرات؟</a:t>
            </a:r>
            <a:endParaRPr/>
          </a:p>
          <a:p>
            <a:pPr indent="0" lvl="0" marL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FF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  <a:p>
            <a:pPr indent="0" lvl="0" marL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FF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  <a:p>
            <a:pPr indent="0" lvl="0" marL="0" rtl="1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FF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ar-SA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التكاثف: </a:t>
            </a:r>
            <a:r>
              <a:rPr lang="ar-SA">
                <a:latin typeface="Sakkal Majalla"/>
                <a:ea typeface="Sakkal Majalla"/>
                <a:cs typeface="Sakkal Majalla"/>
                <a:sym typeface="Sakkal Majalla"/>
              </a:rPr>
              <a:t>تحول المادة من الحالة الغازية إلى الحالة السائلة بانخفاض درجة الحرارة.</a:t>
            </a:r>
            <a:endParaRPr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pic>
        <p:nvPicPr>
          <p:cNvPr id="129" name="Google Shape;12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8939" y="1182630"/>
            <a:ext cx="2435370" cy="249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 txBox="1"/>
          <p:nvPr>
            <p:ph idx="1" type="body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9377F9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9377F9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35" name="Google Shape;135;p10"/>
          <p:cNvSpPr/>
          <p:nvPr/>
        </p:nvSpPr>
        <p:spPr>
          <a:xfrm>
            <a:off x="1935480" y="655638"/>
            <a:ext cx="5562600" cy="4312602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FFFF00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ar-SA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دمتم في رعاية الله</a:t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ar-SA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choo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نسق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2020-05-02T02:36:07Z</dcterms:created>
  <dc:creator>communication</dc:creator>
</cp:coreProperties>
</file>