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861751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الجملة الاسميّة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789" y="1598185"/>
            <a:ext cx="5895789" cy="853514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2300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DE06230-365B-4565-9863-463B47369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422" y="2401376"/>
            <a:ext cx="5211462" cy="19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1600201"/>
            <a:ext cx="6219567" cy="3185984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ما أنواعُ الجُملِ ؟     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جملةٌ اسميّةٌ    , و جملةٌ فعليّة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ماذا نسمّي الاسمَ الذي نبتدئُ به الجُملة الاسميّة  ؟   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buNone/>
            </a:pPr>
            <a:r>
              <a:rPr lang="ar-SA" b="1" dirty="0">
                <a:solidFill>
                  <a:prstClr val="black"/>
                </a:solidFill>
              </a:rPr>
              <a:t>      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588" y="731836"/>
            <a:ext cx="6207211" cy="306131"/>
          </a:xfrm>
        </p:spPr>
        <p:txBody>
          <a:bodyPr>
            <a:normAutofit fontScale="90000"/>
          </a:bodyPr>
          <a:lstStyle/>
          <a:p>
            <a:pPr marL="342900" lvl="0" indent="-342900" rtl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KW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اقرأ الجُمل الآتية منتبهاَ للكلماتِ الملوّنةِ :</a:t>
            </a:r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DD052E-F9C5-409A-B669-9D86FFB8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800335" cy="4525963"/>
          </a:xfrm>
        </p:spPr>
        <p:txBody>
          <a:bodyPr/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endParaRPr lang="ar-SA" sz="2400" dirty="0">
              <a:solidFill>
                <a:srgbClr val="FF0000"/>
              </a:solidFill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endParaRPr lang="ar-SA" sz="2400" dirty="0">
              <a:solidFill>
                <a:srgbClr val="FF0000"/>
              </a:solidFill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endParaRPr lang="ar-SA" sz="2400" dirty="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dirty="0">
                <a:solidFill>
                  <a:srgbClr val="FF0000"/>
                </a:solidFill>
              </a:rPr>
              <a:t>1-</a:t>
            </a:r>
            <a:r>
              <a:rPr lang="ar-SA" sz="2400" dirty="0"/>
              <a:t> </a:t>
            </a:r>
            <a:r>
              <a:rPr lang="ar-SA" sz="1800" b="1" dirty="0"/>
              <a:t>ماذا نسمّي الاسمَ في مقدّمةِ هذه الأمثلةِ "أشعبُ , صاحبُ , القصّةُ " 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1800" b="1" dirty="0"/>
              <a:t>          وما حركتُهُ ؟</a:t>
            </a:r>
          </a:p>
          <a:p>
            <a:pPr marL="0" indent="0" algn="r">
              <a:buNone/>
            </a:pPr>
            <a:r>
              <a:rPr lang="ar-SA" sz="1800" b="1" dirty="0">
                <a:solidFill>
                  <a:srgbClr val="FF0000"/>
                </a:solidFill>
              </a:rPr>
              <a:t>2-</a:t>
            </a:r>
            <a:r>
              <a:rPr lang="ar-SA" sz="1800" b="1" dirty="0"/>
              <a:t> الأسماء " بخيلٌ , كريمٌ . مفيدةٌ " جاءت لتخبرَنَا عن الاسمِ الأوّلِ,</a:t>
            </a:r>
          </a:p>
          <a:p>
            <a:pPr marL="0" indent="0" algn="r">
              <a:buNone/>
            </a:pPr>
            <a:r>
              <a:rPr lang="ar-SA" sz="1800" b="1" dirty="0"/>
              <a:t>       ماذا نسمّي كلاً من هذه الأسماء , وما حركتُها ؟</a:t>
            </a:r>
          </a:p>
          <a:p>
            <a:pPr marL="0" indent="0" algn="r">
              <a:buNone/>
            </a:pPr>
            <a:r>
              <a:rPr lang="ar-SA" sz="1800" b="1" dirty="0">
                <a:solidFill>
                  <a:srgbClr val="FF0000"/>
                </a:solidFill>
              </a:rPr>
              <a:t>3-</a:t>
            </a:r>
            <a:r>
              <a:rPr lang="ar-SA" sz="1800" b="1" dirty="0"/>
              <a:t> </a:t>
            </a:r>
            <a:r>
              <a:rPr lang="ar-SA" sz="1800" b="1" dirty="0">
                <a:solidFill>
                  <a:srgbClr val="00B050"/>
                </a:solidFill>
              </a:rPr>
              <a:t>ماذا نستنتج </a:t>
            </a:r>
            <a:r>
              <a:rPr lang="ar-SA" sz="1800" b="1" dirty="0">
                <a:solidFill>
                  <a:srgbClr val="FF0000"/>
                </a:solidFill>
              </a:rPr>
              <a:t>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BA27A0B2-18A7-4F77-A948-E19477E07629}"/>
              </a:ext>
            </a:extLst>
          </p:cNvPr>
          <p:cNvSpPr/>
          <p:nvPr/>
        </p:nvSpPr>
        <p:spPr>
          <a:xfrm>
            <a:off x="4258962" y="5255741"/>
            <a:ext cx="2471352" cy="87042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69B48096-92F1-4086-92A3-794F452AA3B4}"/>
              </a:ext>
            </a:extLst>
          </p:cNvPr>
          <p:cNvSpPr/>
          <p:nvPr/>
        </p:nvSpPr>
        <p:spPr>
          <a:xfrm>
            <a:off x="3777049" y="1494440"/>
            <a:ext cx="3435178" cy="1619464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أشعب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ُ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بخيل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ٌ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صاحبُ النّاقة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كريم ٌ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القصّةُ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مفيدةٌ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AD84D040-7528-4D81-A381-17B69D63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5" y="527222"/>
            <a:ext cx="2998573" cy="1524000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أتعلّمُ</a:t>
            </a:r>
            <a:endParaRPr lang="ar-SA" dirty="0"/>
          </a:p>
        </p:txBody>
      </p:sp>
      <p:sp>
        <p:nvSpPr>
          <p:cNvPr id="11" name="عنصر نائب للمحتوى 10">
            <a:extLst>
              <a:ext uri="{FF2B5EF4-FFF2-40B4-BE49-F238E27FC236}">
                <a16:creationId xmlns:a16="http://schemas.microsoft.com/office/drawing/2014/main" id="{E18AB768-8C50-4C4B-AE81-037F59CA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AE7EFB80-E36E-4CB7-87CD-515D58E32D36}"/>
              </a:ext>
            </a:extLst>
          </p:cNvPr>
          <p:cNvSpPr/>
          <p:nvPr/>
        </p:nvSpPr>
        <p:spPr>
          <a:xfrm>
            <a:off x="963828" y="2440460"/>
            <a:ext cx="5428735" cy="16784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</a:rPr>
              <a:t>تتألفُ الجُملةُ الاسميّةُ من </a:t>
            </a:r>
            <a:r>
              <a:rPr lang="ar-SA" sz="3200" b="1" dirty="0">
                <a:solidFill>
                  <a:srgbClr val="FF0000"/>
                </a:solidFill>
              </a:rPr>
              <a:t>مبتدأ</a:t>
            </a:r>
            <a:r>
              <a:rPr lang="ar-SA" sz="3200" b="1" dirty="0">
                <a:solidFill>
                  <a:srgbClr val="7030A0"/>
                </a:solidFill>
              </a:rPr>
              <a:t> و</a:t>
            </a:r>
            <a:r>
              <a:rPr lang="ar-SA" sz="3200" b="1" dirty="0">
                <a:solidFill>
                  <a:srgbClr val="FF0000"/>
                </a:solidFill>
              </a:rPr>
              <a:t>خبر </a:t>
            </a:r>
            <a:r>
              <a:rPr lang="ar-SA" sz="3200" b="1" dirty="0">
                <a:solidFill>
                  <a:srgbClr val="7030A0"/>
                </a:solidFill>
              </a:rPr>
              <a:t>, وحركةُ آخرهِمِا </a:t>
            </a:r>
            <a:r>
              <a:rPr lang="ar-SA" sz="3200" b="1" dirty="0">
                <a:solidFill>
                  <a:srgbClr val="00B050"/>
                </a:solidFill>
              </a:rPr>
              <a:t>الضّمة</a:t>
            </a:r>
            <a:r>
              <a:rPr lang="ar-SA" sz="32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892" y="832022"/>
            <a:ext cx="2784388" cy="667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: 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84" y="1861751"/>
            <a:ext cx="6474940" cy="224893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املأ الفراغ بالكلمة المناسبة فيما يأتي :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غاضبٌ – كثيرٌ – سريعٌ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":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None/>
            </a:pPr>
            <a:r>
              <a:rPr lang="ar-KW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الحطبُ 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……………………..</a:t>
            </a:r>
            <a:r>
              <a:rPr lang="ar-KW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</a:t>
            </a:r>
            <a:endParaRPr lang="ar-SA" sz="2800" b="1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None/>
            </a:pPr>
            <a:r>
              <a:rPr lang="ar-KW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أشعبُ </a:t>
            </a: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……………….</a:t>
            </a:r>
            <a:r>
              <a:rPr lang="ar-KW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تناول الطّعام 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………………….</a:t>
            </a:r>
            <a:r>
              <a:rPr lang="ar-KW" sz="2800" b="1" dirty="0">
                <a:solidFill>
                  <a:prstClr val="black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 الرّجل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192</TotalTime>
  <Words>136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Traditional Arabic</vt:lpstr>
      <vt:lpstr>school</vt:lpstr>
      <vt:lpstr>الصّف : الثالث  المادة : لغة عربيّة  تدريبٌ لغويٌّ الموضوع : الجملة الاسميّة</vt:lpstr>
      <vt:lpstr>PowerPoint Presentation</vt:lpstr>
      <vt:lpstr>PowerPoint Presentation</vt:lpstr>
      <vt:lpstr> اقرأ الجُمل الآتية منتبهاَ للكلماتِ الملوّنةِ :</vt:lpstr>
      <vt:lpstr>أتعلّمُ</vt:lpstr>
      <vt:lpstr>تدريب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29</cp:revision>
  <dcterms:created xsi:type="dcterms:W3CDTF">2020-05-02T02:36:07Z</dcterms:created>
  <dcterms:modified xsi:type="dcterms:W3CDTF">2020-05-14T07:44:50Z</dcterms:modified>
</cp:coreProperties>
</file>