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dialshahod@gmail.com" initials="f" lastIdx="1" clrIdx="0">
    <p:extLst>
      <p:ext uri="{19B8F6BF-5375-455C-9EA6-DF929625EA0E}">
        <p15:presenceInfo xmlns:p15="http://schemas.microsoft.com/office/powerpoint/2012/main" userId="0df55a54db14b5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نمط ذو نسُق 2 - تميي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1032" y="4109322"/>
            <a:ext cx="4385374" cy="2206636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تدريبٌ لغويٌّ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5168A27-CCC3-4C8A-85FA-199D65211CD3}"/>
              </a:ext>
            </a:extLst>
          </p:cNvPr>
          <p:cNvSpPr/>
          <p:nvPr/>
        </p:nvSpPr>
        <p:spPr>
          <a:xfrm>
            <a:off x="2749267" y="5566660"/>
            <a:ext cx="1665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الجملة الفعلية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7E46997-94FB-4DBB-9054-5FD078BFAC2D}"/>
              </a:ext>
            </a:extLst>
          </p:cNvPr>
          <p:cNvSpPr/>
          <p:nvPr/>
        </p:nvSpPr>
        <p:spPr>
          <a:xfrm>
            <a:off x="4314786" y="5474327"/>
            <a:ext cx="1537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99" y="1598185"/>
            <a:ext cx="5368566" cy="629851"/>
          </a:xfrm>
          <a:prstGeom prst="rect">
            <a:avLst/>
          </a:prstGeom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724" y="622300"/>
            <a:ext cx="3233794" cy="6298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kumimoji="0" lang="en-US" altLang="ar-SA" sz="1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1492210-8B89-4D53-9FF1-DDE131232D18}"/>
              </a:ext>
            </a:extLst>
          </p:cNvPr>
          <p:cNvSpPr/>
          <p:nvPr/>
        </p:nvSpPr>
        <p:spPr>
          <a:xfrm>
            <a:off x="2285999" y="2451699"/>
            <a:ext cx="4897225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يقرأ  الأمثلة قراءة سليمة معبّرة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يسمّي الفعل والفاعل في الجملة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يذكر حركة الفاعل في الجملة الفعليّة   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يحدّد المفعول به في الجملة الفعليّة  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F1F9883-F59F-4EF7-916A-F0D8DEEB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29" y="846138"/>
            <a:ext cx="6803726" cy="749873"/>
          </a:xfrm>
          <a:prstGeom prst="rect">
            <a:avLst/>
          </a:prstGeom>
        </p:spPr>
      </p:pic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1A34DA-CBF9-490F-AC1F-D0C86B32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8" y="1600201"/>
            <a:ext cx="6219567" cy="3185984"/>
          </a:xfrm>
        </p:spPr>
        <p:txBody>
          <a:bodyPr>
            <a:normAutofit/>
          </a:bodyPr>
          <a:lstStyle/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ما أنواع الكلمة ؟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     – فعل         – حرف </a:t>
            </a:r>
          </a:p>
          <a:p>
            <a:pPr marL="0" lvl="0" indent="0" algn="r">
              <a:spcBef>
                <a:spcPct val="0"/>
              </a:spcBef>
              <a:buNone/>
            </a:pPr>
            <a:r>
              <a:rPr lang="ar-SA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 هات مثالاً  على كلّ نوعٍ :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177626C-BF07-452B-B44F-3B35C6CBD864}"/>
              </a:ext>
            </a:extLst>
          </p:cNvPr>
          <p:cNvSpPr/>
          <p:nvPr/>
        </p:nvSpPr>
        <p:spPr>
          <a:xfrm>
            <a:off x="7216611" y="2505670"/>
            <a:ext cx="288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BED75DE-9926-44A0-AB69-0AA9CF1A94D8}"/>
              </a:ext>
            </a:extLst>
          </p:cNvPr>
          <p:cNvSpPr/>
          <p:nvPr/>
        </p:nvSpPr>
        <p:spPr>
          <a:xfrm>
            <a:off x="6627044" y="2953431"/>
            <a:ext cx="9856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اسم</a:t>
            </a:r>
            <a:endParaRPr lang="ar-SA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EDBD57F-D18D-4CBC-85F4-008FEAADF647}"/>
              </a:ext>
            </a:extLst>
          </p:cNvPr>
          <p:cNvSpPr/>
          <p:nvPr/>
        </p:nvSpPr>
        <p:spPr>
          <a:xfrm>
            <a:off x="2165244" y="2967335"/>
            <a:ext cx="42357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    </a:t>
            </a:r>
            <a:r>
              <a:rPr lang="ar-SA" sz="3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مدرسة , تلميذ , أحمد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C891756-F9F3-4E47-A3AF-6DD69DE44719}"/>
              </a:ext>
            </a:extLst>
          </p:cNvPr>
          <p:cNvSpPr/>
          <p:nvPr/>
        </p:nvSpPr>
        <p:spPr>
          <a:xfrm>
            <a:off x="6627044" y="3468214"/>
            <a:ext cx="9856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فعل</a:t>
            </a:r>
            <a:endParaRPr lang="ar-SA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A3C6EB7-13B0-4541-96BD-FF4CDA52A6B7}"/>
              </a:ext>
            </a:extLst>
          </p:cNvPr>
          <p:cNvSpPr/>
          <p:nvPr/>
        </p:nvSpPr>
        <p:spPr>
          <a:xfrm>
            <a:off x="6664221" y="3948444"/>
            <a:ext cx="9856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حرف</a:t>
            </a:r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SA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5931CD6-A729-4F67-B297-D8101E334B06}"/>
              </a:ext>
            </a:extLst>
          </p:cNvPr>
          <p:cNvSpPr/>
          <p:nvPr/>
        </p:nvSpPr>
        <p:spPr>
          <a:xfrm>
            <a:off x="2165244" y="3468214"/>
            <a:ext cx="42357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    </a:t>
            </a:r>
            <a:r>
              <a:rPr lang="ar-SA" sz="32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يكتبُ , يشربُ , سافرَ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7323E61-319C-4E6B-A963-EF59352C9EB3}"/>
              </a:ext>
            </a:extLst>
          </p:cNvPr>
          <p:cNvSpPr/>
          <p:nvPr/>
        </p:nvSpPr>
        <p:spPr>
          <a:xfrm>
            <a:off x="2780907" y="4018797"/>
            <a:ext cx="44357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  </a:t>
            </a:r>
            <a:r>
              <a:rPr lang="ar-SA" sz="3200" b="1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إلى , ثمّ , أو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>
            <a:extLst>
              <a:ext uri="{FF2B5EF4-FFF2-40B4-BE49-F238E27FC236}">
                <a16:creationId xmlns:a16="http://schemas.microsoft.com/office/drawing/2014/main" id="{06ACAFD1-D86F-489C-B814-1931AF57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883"/>
            <a:ext cx="8074058" cy="1300126"/>
          </a:xfrm>
        </p:spPr>
        <p:txBody>
          <a:bodyPr>
            <a:noAutofit/>
          </a:bodyPr>
          <a:lstStyle/>
          <a:p>
            <a:pPr algn="r"/>
            <a:r>
              <a:rPr lang="ar-KW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الجُمل الآتية , ثمّ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املأ الجدول وفق النموذج :</a:t>
            </a:r>
            <a:br>
              <a:rPr lang="en-US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B0138ECE-EAF2-4385-96FC-E6E900F67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89592"/>
              </p:ext>
            </p:extLst>
          </p:nvPr>
        </p:nvGraphicFramePr>
        <p:xfrm>
          <a:off x="937420" y="2225558"/>
          <a:ext cx="6995686" cy="28320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03704">
                  <a:extLst>
                    <a:ext uri="{9D8B030D-6E8A-4147-A177-3AD203B41FA5}">
                      <a16:colId xmlns:a16="http://schemas.microsoft.com/office/drawing/2014/main" val="4171531265"/>
                    </a:ext>
                  </a:extLst>
                </a:gridCol>
                <a:gridCol w="1175027">
                  <a:extLst>
                    <a:ext uri="{9D8B030D-6E8A-4147-A177-3AD203B41FA5}">
                      <a16:colId xmlns:a16="http://schemas.microsoft.com/office/drawing/2014/main" val="3482208397"/>
                    </a:ext>
                  </a:extLst>
                </a:gridCol>
                <a:gridCol w="1130255">
                  <a:extLst>
                    <a:ext uri="{9D8B030D-6E8A-4147-A177-3AD203B41FA5}">
                      <a16:colId xmlns:a16="http://schemas.microsoft.com/office/drawing/2014/main" val="2592734006"/>
                    </a:ext>
                  </a:extLst>
                </a:gridCol>
                <a:gridCol w="1386700">
                  <a:extLst>
                    <a:ext uri="{9D8B030D-6E8A-4147-A177-3AD203B41FA5}">
                      <a16:colId xmlns:a16="http://schemas.microsoft.com/office/drawing/2014/main" val="3375972099"/>
                    </a:ext>
                  </a:extLst>
                </a:gridCol>
              </a:tblGrid>
              <a:tr h="424108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الجُملةُ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نوعُ الجُملةِ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الفِعل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الفاعل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776807"/>
                  </a:ext>
                </a:extLst>
              </a:tr>
              <a:tr h="119303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قدّمَ الأجدادُ الشّهداءَ </a:t>
                      </a:r>
                    </a:p>
                    <a:p>
                      <a:pPr algn="ctr" rtl="1"/>
                      <a:endParaRPr lang="ar-SA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577263"/>
                  </a:ext>
                </a:extLst>
              </a:tr>
              <a:tr h="436572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رفعَ النّاسُ العلمَ </a:t>
                      </a:r>
                    </a:p>
                    <a:p>
                      <a:pPr marL="0" algn="ctr" defTabSz="457200" rtl="1" eaLnBrk="1" latinLnBrk="0" hangingPunct="1"/>
                      <a:endParaRPr lang="ar-SA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204520"/>
                  </a:ext>
                </a:extLst>
              </a:tr>
              <a:tr h="562790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ea typeface="+mj-ea"/>
                          <a:cs typeface="Sakkal Majalla" panose="02000000000000000000" pitchFamily="2" charset="-78"/>
                        </a:rPr>
                        <a:t>وضعَ الشعبُ أكاليلَ الوردِ على قبورِ الشّهداءِ</a:t>
                      </a:r>
                    </a:p>
                    <a:p>
                      <a:pPr marL="0" algn="ctr" defTabSz="457200" rtl="1" eaLnBrk="1" latinLnBrk="0" hangingPunct="1"/>
                      <a:endParaRPr lang="ar-SA" sz="20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+mj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67298"/>
                  </a:ext>
                </a:extLst>
              </a:tr>
            </a:tbl>
          </a:graphicData>
        </a:graphic>
      </p:graphicFrame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A4BAFC12-EEEE-49D6-9F73-CB3D0378890C}"/>
              </a:ext>
            </a:extLst>
          </p:cNvPr>
          <p:cNvSpPr/>
          <p:nvPr/>
        </p:nvSpPr>
        <p:spPr>
          <a:xfrm>
            <a:off x="2253006" y="896094"/>
            <a:ext cx="5394489" cy="1214203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قدّمَ الأجدادُ الشّهداءَ </a:t>
            </a:r>
          </a:p>
          <a:p>
            <a:pPr algn="r"/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رفعَ النّاسُ العلمَ </a:t>
            </a:r>
          </a:p>
          <a:p>
            <a:pPr algn="r"/>
            <a:r>
              <a:rPr lang="ar-SA" sz="2400" b="1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وضعَ الشعبُ أكاليلَ الوردِ على قبورِ الشّهداءِ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B79A3FF-62B1-4F39-B956-7E283452001D}"/>
              </a:ext>
            </a:extLst>
          </p:cNvPr>
          <p:cNvSpPr/>
          <p:nvPr/>
        </p:nvSpPr>
        <p:spPr>
          <a:xfrm>
            <a:off x="3619458" y="2760310"/>
            <a:ext cx="6431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فعلية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2942F48-8639-4E56-B3DC-3178390D7B3F}"/>
              </a:ext>
            </a:extLst>
          </p:cNvPr>
          <p:cNvSpPr/>
          <p:nvPr/>
        </p:nvSpPr>
        <p:spPr>
          <a:xfrm>
            <a:off x="3578830" y="3410740"/>
            <a:ext cx="6431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فعلية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3828797-E7C7-4817-A68F-AADEF6433136}"/>
              </a:ext>
            </a:extLst>
          </p:cNvPr>
          <p:cNvSpPr/>
          <p:nvPr/>
        </p:nvSpPr>
        <p:spPr>
          <a:xfrm>
            <a:off x="3542677" y="4135177"/>
            <a:ext cx="718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فعلية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E7BCC2E-D56E-4E1D-AE77-560EE22842BE}"/>
              </a:ext>
            </a:extLst>
          </p:cNvPr>
          <p:cNvSpPr/>
          <p:nvPr/>
        </p:nvSpPr>
        <p:spPr>
          <a:xfrm>
            <a:off x="2544587" y="2775986"/>
            <a:ext cx="6174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قدّمَ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1844A27-AB05-4D98-BB2C-A04288EA9D3B}"/>
              </a:ext>
            </a:extLst>
          </p:cNvPr>
          <p:cNvSpPr/>
          <p:nvPr/>
        </p:nvSpPr>
        <p:spPr>
          <a:xfrm>
            <a:off x="2621033" y="3429000"/>
            <a:ext cx="596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رفعَ</a:t>
            </a:r>
            <a:endParaRPr lang="ar-SA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91F58C0-1855-45E7-BD53-6C8EC79002F5}"/>
              </a:ext>
            </a:extLst>
          </p:cNvPr>
          <p:cNvSpPr/>
          <p:nvPr/>
        </p:nvSpPr>
        <p:spPr>
          <a:xfrm>
            <a:off x="2504511" y="4135177"/>
            <a:ext cx="6976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وضعَ</a:t>
            </a:r>
            <a:endParaRPr lang="ar-SA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294DC1A-A231-4970-B14A-230E4E14D96C}"/>
              </a:ext>
            </a:extLst>
          </p:cNvPr>
          <p:cNvSpPr/>
          <p:nvPr/>
        </p:nvSpPr>
        <p:spPr>
          <a:xfrm>
            <a:off x="1201465" y="2760310"/>
            <a:ext cx="9444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الأجدادُ</a:t>
            </a:r>
            <a:endParaRPr lang="ar-SA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6F9CB65-7BA9-432C-AE4A-5344B3F19D24}"/>
              </a:ext>
            </a:extLst>
          </p:cNvPr>
          <p:cNvSpPr/>
          <p:nvPr/>
        </p:nvSpPr>
        <p:spPr>
          <a:xfrm>
            <a:off x="1200674" y="3490455"/>
            <a:ext cx="8194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النّاسُ</a:t>
            </a:r>
            <a:endParaRPr lang="ar-SA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DC99206-28DF-4489-9DA6-3232EF10F652}"/>
              </a:ext>
            </a:extLst>
          </p:cNvPr>
          <p:cNvSpPr/>
          <p:nvPr/>
        </p:nvSpPr>
        <p:spPr>
          <a:xfrm>
            <a:off x="937421" y="4196910"/>
            <a:ext cx="13155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الشّعبُ</a:t>
            </a:r>
            <a:endParaRPr lang="ar-SA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سهم: لليسار 7">
            <a:extLst>
              <a:ext uri="{FF2B5EF4-FFF2-40B4-BE49-F238E27FC236}">
                <a16:creationId xmlns:a16="http://schemas.microsoft.com/office/drawing/2014/main" id="{3E110245-29EB-4C7A-969E-14E94871E3BE}"/>
              </a:ext>
            </a:extLst>
          </p:cNvPr>
          <p:cNvSpPr/>
          <p:nvPr/>
        </p:nvSpPr>
        <p:spPr>
          <a:xfrm>
            <a:off x="4571999" y="5150498"/>
            <a:ext cx="2687217" cy="81140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B050"/>
                </a:solidFill>
              </a:rPr>
              <a:t>ماذا نستنتج :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5" grpId="0"/>
      <p:bldP spid="15" grpId="0"/>
      <p:bldP spid="16" grpId="0"/>
      <p:bldP spid="6" grpId="0"/>
      <p:bldP spid="17" grpId="0"/>
      <p:bldP spid="18" grpId="0"/>
      <p:bldP spid="19" grpId="0"/>
      <p:bldP spid="20" grpId="0"/>
      <p:bldP spid="21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وسيلة شرح بيضاوية 5">
            <a:extLst>
              <a:ext uri="{FF2B5EF4-FFF2-40B4-BE49-F238E27FC236}">
                <a16:creationId xmlns:a16="http://schemas.microsoft.com/office/drawing/2014/main" id="{F611353D-D46D-46F4-B8FF-03817AA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943" y="772296"/>
            <a:ext cx="2203814" cy="1323369"/>
          </a:xfrm>
          <a:prstGeom prst="wedgeEllipseCallout">
            <a:avLst>
              <a:gd name="adj1" fmla="val -74584"/>
              <a:gd name="adj2" fmla="val 55475"/>
            </a:avLst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cs typeface="PT Bold Heading" pitchFamily="2" charset="-78"/>
              </a:rPr>
              <a:t>أتعلّمُ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5668E2C-AA2B-410B-99F8-E97A2B7A51CF}"/>
              </a:ext>
            </a:extLst>
          </p:cNvPr>
          <p:cNvSpPr/>
          <p:nvPr/>
        </p:nvSpPr>
        <p:spPr>
          <a:xfrm>
            <a:off x="1329179" y="2573198"/>
            <a:ext cx="6306532" cy="190453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PT Bold Heading" pitchFamily="2" charset="-78"/>
              </a:rPr>
              <a:t>أسمّي الأسماءَ</a:t>
            </a:r>
            <a:r>
              <a:rPr kumimoji="0" lang="ar-SA" sz="2000" b="1" i="0" u="none" strike="noStrike" kern="1200" cap="none" spc="50" normalizeH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PT Bold Heading" pitchFamily="2" charset="-78"/>
              </a:rPr>
              <a:t> الآتية : </a:t>
            </a:r>
            <a:r>
              <a:rPr kumimoji="0" lang="ar-SA" sz="2000" b="1" i="0" u="none" strike="noStrike" kern="1200" cap="none" spc="50" normalizeH="0" noProof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PT Bold Heading" pitchFamily="2" charset="-78"/>
              </a:rPr>
              <a:t>(</a:t>
            </a:r>
            <a:r>
              <a:rPr kumimoji="0" lang="ar-SA" sz="2000" b="1" i="0" u="none" strike="noStrike" kern="1200" cap="none" spc="50" normalizeH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PT Bold Heading" pitchFamily="2" charset="-78"/>
              </a:rPr>
              <a:t>الشّهداءَ , الأعلامَ , أكاليلَ </a:t>
            </a:r>
            <a:r>
              <a:rPr kumimoji="0" lang="ar-SA" sz="2000" b="1" i="0" u="none" strike="noStrike" kern="1200" cap="none" spc="50" normalizeH="0" noProof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PT Bold Heading" pitchFamily="2" charset="-78"/>
              </a:rPr>
              <a:t>)</a:t>
            </a:r>
            <a:r>
              <a:rPr kumimoji="0" lang="ar-SA" sz="2000" b="1" i="0" u="none" strike="noStrike" kern="1200" cap="none" spc="50" normalizeH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PT Bold Heading" pitchFamily="2" charset="-78"/>
              </a:rPr>
              <a:t> مفعولاً به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000" b="1" spc="50" baseline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cs typeface="PT Bold Heading" pitchFamily="2" charset="-7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spc="50" baseline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PT Bold Heading" pitchFamily="2" charset="-78"/>
              </a:rPr>
              <a:t>حركةُ</a:t>
            </a:r>
            <a:r>
              <a:rPr lang="ar-SA" sz="2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PT Bold Heading" pitchFamily="2" charset="-78"/>
              </a:rPr>
              <a:t> آخرِ المفعول به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527ADF2-48A6-4B98-8743-5C7FAC178F8A}"/>
              </a:ext>
            </a:extLst>
          </p:cNvPr>
          <p:cNvSpPr/>
          <p:nvPr/>
        </p:nvSpPr>
        <p:spPr>
          <a:xfrm>
            <a:off x="2224726" y="3619733"/>
            <a:ext cx="11406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الفتحةُ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12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58BD15F-B194-4C12-B988-BF9A2BCF3F86}"/>
              </a:ext>
            </a:extLst>
          </p:cNvPr>
          <p:cNvSpPr txBox="1">
            <a:spLocks/>
          </p:cNvSpPr>
          <p:nvPr/>
        </p:nvSpPr>
        <p:spPr>
          <a:xfrm>
            <a:off x="1168321" y="1170358"/>
            <a:ext cx="5998840" cy="375986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r>
              <a:rPr lang="ar-EG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هى</a:t>
            </a:r>
            <a:r>
              <a:rPr lang="ar-EG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الجملة </a:t>
            </a:r>
            <a:r>
              <a:rPr lang="ar-EG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التى</a:t>
            </a:r>
            <a:r>
              <a:rPr lang="ar-EG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تبدأ بفعل ... </a:t>
            </a:r>
            <a:r>
              <a:rPr lang="ar-EG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r>
              <a:rPr lang="ar-SA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تتكون من ركنين أساسيين</a:t>
            </a:r>
            <a:r>
              <a:rPr lang="en-US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هما : </a:t>
            </a:r>
            <a:endParaRPr lang="en-US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aramond" panose="02020404030301010803"/>
            </a:endParaRPr>
          </a:p>
          <a:p>
            <a:pPr lvl="1" algn="r" rtl="1">
              <a:buClr>
                <a:srgbClr val="B15E28"/>
              </a:buClr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2E889CF9-0B26-4D55-8604-0442F17BE3B1}"/>
              </a:ext>
            </a:extLst>
          </p:cNvPr>
          <p:cNvSpPr/>
          <p:nvPr/>
        </p:nvSpPr>
        <p:spPr>
          <a:xfrm>
            <a:off x="4332287" y="-240188"/>
            <a:ext cx="3643392" cy="1484126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الجملة الفعلي</a:t>
            </a:r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E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C400CF2C-0EB4-4F7C-BB63-09B23E9046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275" y="2817800"/>
            <a:ext cx="156210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D8677E64-BB3E-47DF-B99D-540D84A0C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375" y="2890144"/>
            <a:ext cx="133350" cy="257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b="1" dirty="0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id="{88A0AAD5-1A62-42C3-ABB0-2E2A857B5C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7975" y="2825882"/>
            <a:ext cx="1143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34" name="AutoShape 2">
            <a:extLst>
              <a:ext uri="{FF2B5EF4-FFF2-40B4-BE49-F238E27FC236}">
                <a16:creationId xmlns:a16="http://schemas.microsoft.com/office/drawing/2014/main" id="{59CE75E6-1858-4B81-87C7-FF143184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375" y="3255280"/>
            <a:ext cx="1699144" cy="8309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rtl="1"/>
            <a:r>
              <a:rPr lang="ar-SA" sz="4800" b="1" dirty="0">
                <a:solidFill>
                  <a:prstClr val="black"/>
                </a:solidFill>
                <a:latin typeface="Garamond" panose="02020404030301010803"/>
                <a:cs typeface="Times New Roman" panose="02020603050405020304" pitchFamily="18" charset="0"/>
              </a:rPr>
              <a:t>الفعل</a:t>
            </a:r>
            <a:endParaRPr lang="en-US" sz="4800" dirty="0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0984B93D-BEBB-464C-A83C-24DEB68061ED}"/>
              </a:ext>
            </a:extLst>
          </p:cNvPr>
          <p:cNvSpPr txBox="1"/>
          <p:nvPr/>
        </p:nvSpPr>
        <p:spPr>
          <a:xfrm>
            <a:off x="4167741" y="3193266"/>
            <a:ext cx="47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/>
                <a:cs typeface="Times New Roman" panose="02020603050405020304" pitchFamily="18" charset="0"/>
              </a:rPr>
              <a:t>و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Garamond" panose="02020404030301010803"/>
            </a:endParaRPr>
          </a:p>
        </p:txBody>
      </p:sp>
      <p:sp>
        <p:nvSpPr>
          <p:cNvPr id="36" name="AutoShape 1">
            <a:extLst>
              <a:ext uri="{FF2B5EF4-FFF2-40B4-BE49-F238E27FC236}">
                <a16:creationId xmlns:a16="http://schemas.microsoft.com/office/drawing/2014/main" id="{8560F6BA-B76A-49D0-987E-C5E4AE810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834" y="3255278"/>
            <a:ext cx="1543050" cy="91729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rtl="1"/>
            <a:r>
              <a:rPr lang="ar-SA" sz="4800" b="1" dirty="0">
                <a:solidFill>
                  <a:prstClr val="black"/>
                </a:solidFill>
                <a:latin typeface="Garamond" panose="02020404030301010803"/>
                <a:cs typeface="Times New Roman" panose="02020603050405020304" pitchFamily="18" charset="0"/>
              </a:rPr>
              <a:t>الف</a:t>
            </a:r>
            <a:r>
              <a:rPr lang="ar-EG" sz="4800" b="1" dirty="0">
                <a:solidFill>
                  <a:prstClr val="black"/>
                </a:solidFill>
                <a:latin typeface="Garamond" panose="02020404030301010803"/>
                <a:cs typeface="Times New Roman" panose="02020603050405020304" pitchFamily="18" charset="0"/>
              </a:rPr>
              <a:t>ا</a:t>
            </a:r>
            <a:r>
              <a:rPr lang="ar-SA" sz="4800" b="1" dirty="0">
                <a:solidFill>
                  <a:prstClr val="black"/>
                </a:solidFill>
                <a:latin typeface="Garamond" panose="02020404030301010803"/>
                <a:cs typeface="Times New Roman" panose="02020603050405020304" pitchFamily="18" charset="0"/>
              </a:rPr>
              <a:t>عل</a:t>
            </a:r>
            <a:endParaRPr lang="en-US" sz="4800" dirty="0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EC32708D-96D1-4FE6-A868-D8FEFED3C678}"/>
              </a:ext>
            </a:extLst>
          </p:cNvPr>
          <p:cNvSpPr txBox="1"/>
          <p:nvPr/>
        </p:nvSpPr>
        <p:spPr>
          <a:xfrm>
            <a:off x="4063604" y="3855445"/>
            <a:ext cx="70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/>
            <a:r>
              <a:rPr lang="ar-EG" sz="2400" b="1" dirty="0">
                <a:solidFill>
                  <a:srgbClr val="FF0000"/>
                </a:solidFill>
                <a:latin typeface="Garamond" panose="02020404030301010803"/>
                <a:cs typeface="Times New Roman" panose="02020603050405020304" pitchFamily="18" charset="0"/>
              </a:rPr>
              <a:t>مثال</a:t>
            </a:r>
            <a:endParaRPr lang="en-US" sz="2400" b="1" dirty="0">
              <a:solidFill>
                <a:srgbClr val="FF0000"/>
              </a:solidFill>
              <a:latin typeface="Garamond" panose="02020404030301010803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C2B1DC6E-50F7-4D0F-8994-152E23748FFB}"/>
              </a:ext>
            </a:extLst>
          </p:cNvPr>
          <p:cNvSpPr txBox="1"/>
          <p:nvPr/>
        </p:nvSpPr>
        <p:spPr>
          <a:xfrm>
            <a:off x="2208650" y="4184952"/>
            <a:ext cx="440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/>
            <a:r>
              <a:rPr lang="ar-SA" sz="2400" b="1" dirty="0">
                <a:solidFill>
                  <a:prstClr val="black"/>
                </a:solidFill>
                <a:latin typeface="Garamond" panose="02020404030301010803"/>
                <a:cs typeface="Times New Roman" panose="02020603050405020304" pitchFamily="18" charset="0"/>
              </a:rPr>
              <a:t>تغــــردُ                       الطيــــورُ </a:t>
            </a:r>
            <a:endParaRPr lang="en-US" sz="2400" b="1" dirty="0">
              <a:solidFill>
                <a:prstClr val="black"/>
              </a:solidFill>
              <a:latin typeface="Garamond" panose="02020404030301010803"/>
            </a:endParaRPr>
          </a:p>
          <a:p>
            <a:pPr algn="ctr" defTabSz="914400" rtl="1"/>
            <a:r>
              <a:rPr lang="ar-SA" sz="2400" b="1" dirty="0">
                <a:solidFill>
                  <a:prstClr val="black"/>
                </a:solidFill>
                <a:latin typeface="Garamond" panose="02020404030301010803"/>
                <a:cs typeface="Times New Roman" panose="02020603050405020304" pitchFamily="18" charset="0"/>
              </a:rPr>
              <a:t>أشرقت </a:t>
            </a:r>
            <a:r>
              <a:rPr lang="en-US" sz="2400" b="1" dirty="0">
                <a:solidFill>
                  <a:prstClr val="black"/>
                </a:solidFill>
                <a:latin typeface="Garamond" panose="02020404030301010803"/>
              </a:rPr>
              <a:t>  </a:t>
            </a:r>
            <a:r>
              <a:rPr lang="ar-SA" sz="2400" b="1" dirty="0">
                <a:solidFill>
                  <a:prstClr val="black"/>
                </a:solidFill>
                <a:latin typeface="Garamond" panose="02020404030301010803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prstClr val="black"/>
                </a:solidFill>
                <a:latin typeface="Garamond" panose="02020404030301010803"/>
              </a:rPr>
              <a:t>  </a:t>
            </a:r>
            <a:r>
              <a:rPr lang="ar-SA" sz="2400" b="1" dirty="0">
                <a:solidFill>
                  <a:prstClr val="black"/>
                </a:solidFill>
                <a:latin typeface="Garamond" panose="02020404030301010803"/>
                <a:cs typeface="Times New Roman" panose="02020603050405020304" pitchFamily="18" charset="0"/>
              </a:rPr>
              <a:t>        الشمسُ </a:t>
            </a:r>
            <a:endParaRPr lang="en-US" sz="2400" b="1" dirty="0">
              <a:solidFill>
                <a:prstClr val="black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31" grpId="0" animBg="1"/>
      <p:bldP spid="33" grpId="0" animBg="1"/>
      <p:bldP spid="34" grpId="0" animBg="1"/>
      <p:bldP spid="35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3A33C2-E73D-43AE-9449-AF094BD631EB}"/>
              </a:ext>
            </a:extLst>
          </p:cNvPr>
          <p:cNvSpPr/>
          <p:nvPr/>
        </p:nvSpPr>
        <p:spPr>
          <a:xfrm>
            <a:off x="5782670" y="554063"/>
            <a:ext cx="1815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تدريب: </a:t>
            </a:r>
          </a:p>
        </p:txBody>
      </p:sp>
      <p:sp>
        <p:nvSpPr>
          <p:cNvPr id="7" name="مستطيل: زوايا قطرية مستديرة 6">
            <a:extLst>
              <a:ext uri="{FF2B5EF4-FFF2-40B4-BE49-F238E27FC236}">
                <a16:creationId xmlns:a16="http://schemas.microsoft.com/office/drawing/2014/main" id="{DB61D06D-0403-4AC6-BE78-045845356672}"/>
              </a:ext>
            </a:extLst>
          </p:cNvPr>
          <p:cNvSpPr/>
          <p:nvPr/>
        </p:nvSpPr>
        <p:spPr>
          <a:xfrm>
            <a:off x="3067541" y="1196268"/>
            <a:ext cx="3471019" cy="168833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86FE9AAE-ABFB-40F0-8054-5CE026094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86757"/>
              </p:ext>
            </p:extLst>
          </p:nvPr>
        </p:nvGraphicFramePr>
        <p:xfrm>
          <a:off x="2253098" y="2988956"/>
          <a:ext cx="5099903" cy="2261775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699968">
                  <a:extLst>
                    <a:ext uri="{9D8B030D-6E8A-4147-A177-3AD203B41FA5}">
                      <a16:colId xmlns:a16="http://schemas.microsoft.com/office/drawing/2014/main" val="2225059418"/>
                    </a:ext>
                  </a:extLst>
                </a:gridCol>
                <a:gridCol w="1652684">
                  <a:extLst>
                    <a:ext uri="{9D8B030D-6E8A-4147-A177-3AD203B41FA5}">
                      <a16:colId xmlns:a16="http://schemas.microsoft.com/office/drawing/2014/main" val="347172129"/>
                    </a:ext>
                  </a:extLst>
                </a:gridCol>
                <a:gridCol w="1747251">
                  <a:extLst>
                    <a:ext uri="{9D8B030D-6E8A-4147-A177-3AD203B41FA5}">
                      <a16:colId xmlns:a16="http://schemas.microsoft.com/office/drawing/2014/main" val="2929401540"/>
                    </a:ext>
                  </a:extLst>
                </a:gridCol>
              </a:tblGrid>
              <a:tr h="859863"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الفعل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الفاعل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/>
                        <a:t>المفعول به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14521"/>
                  </a:ext>
                </a:extLst>
              </a:tr>
              <a:tr h="43918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92120"/>
                  </a:ext>
                </a:extLst>
              </a:tr>
              <a:tr h="55768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947848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70913"/>
                  </a:ext>
                </a:extLst>
              </a:tr>
            </a:tbl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id="{DAA237A8-3E65-4B3A-8F72-CA6CAB3CB086}"/>
              </a:ext>
            </a:extLst>
          </p:cNvPr>
          <p:cNvSpPr/>
          <p:nvPr/>
        </p:nvSpPr>
        <p:spPr>
          <a:xfrm>
            <a:off x="5782669" y="1394362"/>
            <a:ext cx="4814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نالَ</a:t>
            </a:r>
            <a:endParaRPr lang="ar-SA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5EEBD18-14E4-4BB3-91FE-EB2D04C1F31F}"/>
              </a:ext>
            </a:extLst>
          </p:cNvPr>
          <p:cNvSpPr/>
          <p:nvPr/>
        </p:nvSpPr>
        <p:spPr>
          <a:xfrm>
            <a:off x="4921986" y="1363584"/>
            <a:ext cx="8963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الابطالُ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274CB8B-1070-43DE-91B2-9B7C12E71024}"/>
              </a:ext>
            </a:extLst>
          </p:cNvPr>
          <p:cNvSpPr/>
          <p:nvPr/>
        </p:nvSpPr>
        <p:spPr>
          <a:xfrm>
            <a:off x="4047889" y="1394362"/>
            <a:ext cx="8595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ar-SA" sz="2400" dirty="0">
                <a:solidFill>
                  <a:srgbClr val="FF0000"/>
                </a:solidFill>
              </a:rPr>
              <a:t>الشّهادةَ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DC21DF5-CE59-4C93-B14F-8ACF577FBD8B}"/>
              </a:ext>
            </a:extLst>
          </p:cNvPr>
          <p:cNvSpPr/>
          <p:nvPr/>
        </p:nvSpPr>
        <p:spPr>
          <a:xfrm>
            <a:off x="5669420" y="1696051"/>
            <a:ext cx="529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>
                <a:solidFill>
                  <a:srgbClr val="FF0000"/>
                </a:solidFill>
              </a:rPr>
              <a:t>حيّ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F328B74-8811-451B-B0A5-BD1CCF571543}"/>
              </a:ext>
            </a:extLst>
          </p:cNvPr>
          <p:cNvSpPr/>
          <p:nvPr/>
        </p:nvSpPr>
        <p:spPr>
          <a:xfrm>
            <a:off x="4520319" y="282984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33082FB-C5BA-42EA-9478-1792BBE9C365}"/>
              </a:ext>
            </a:extLst>
          </p:cNvPr>
          <p:cNvSpPr/>
          <p:nvPr/>
        </p:nvSpPr>
        <p:spPr>
          <a:xfrm>
            <a:off x="4640124" y="1721576"/>
            <a:ext cx="8739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التّلاميذُ</a:t>
            </a:r>
            <a:endParaRPr lang="ar-SA" sz="2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70FE955-30FA-4229-8B11-4E3BE399818C}"/>
              </a:ext>
            </a:extLst>
          </p:cNvPr>
          <p:cNvSpPr/>
          <p:nvPr/>
        </p:nvSpPr>
        <p:spPr>
          <a:xfrm>
            <a:off x="3864740" y="1721576"/>
            <a:ext cx="736099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الثّوارَ</a:t>
            </a:r>
          </a:p>
          <a:p>
            <a:pPr algn="ctr"/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37B0DE3-1142-4FBD-9B7D-0B30D4CC6504}"/>
              </a:ext>
            </a:extLst>
          </p:cNvPr>
          <p:cNvSpPr/>
          <p:nvPr/>
        </p:nvSpPr>
        <p:spPr>
          <a:xfrm>
            <a:off x="5575317" y="2043640"/>
            <a:ext cx="6126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ألقتِ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6AB32AA-25C1-4EEB-AD63-31A526A06E63}"/>
              </a:ext>
            </a:extLst>
          </p:cNvPr>
          <p:cNvSpPr/>
          <p:nvPr/>
        </p:nvSpPr>
        <p:spPr>
          <a:xfrm>
            <a:off x="4712575" y="2074417"/>
            <a:ext cx="8515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المديرةُ</a:t>
            </a:r>
            <a:endParaRPr lang="ar-SA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2D0F372-DF15-472E-8C3A-8C400E9B6CE4}"/>
              </a:ext>
            </a:extLst>
          </p:cNvPr>
          <p:cNvSpPr/>
          <p:nvPr/>
        </p:nvSpPr>
        <p:spPr>
          <a:xfrm>
            <a:off x="3940326" y="2066486"/>
            <a:ext cx="7777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كلمةً 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29B7877-C64F-4D32-A0B9-72824F885E98}"/>
              </a:ext>
            </a:extLst>
          </p:cNvPr>
          <p:cNvSpPr/>
          <p:nvPr/>
        </p:nvSpPr>
        <p:spPr>
          <a:xfrm>
            <a:off x="1123128" y="772453"/>
            <a:ext cx="50770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عزيزي التّلميذ صنّف الكلمات في الجمل الآتية وفق الجدول الآتي :</a:t>
            </a:r>
          </a:p>
        </p:txBody>
      </p:sp>
    </p:spTree>
    <p:extLst>
      <p:ext uri="{BB962C8B-B14F-4D97-AF65-F5344CB8AC3E}">
        <p14:creationId xmlns:p14="http://schemas.microsoft.com/office/powerpoint/2010/main" val="2426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03351 0.3469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2916 L -0.06805 0.342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0.07777 L -0.15104 0.336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4705 0.365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0.12153 L -0.01893 0.371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37 L -0.12344 0.3770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5399 0.421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14259 L -0.02379 0.3976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10434 0.400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413</TotalTime>
  <Words>213</Words>
  <Application>Microsoft Office PowerPoint</Application>
  <PresentationFormat>عرض على الشاشة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Sakkal Majalla</vt:lpstr>
      <vt:lpstr>Traditional Arabic</vt:lpstr>
      <vt:lpstr>school</vt:lpstr>
      <vt:lpstr>الصّف : الثالث  المادة : لغة عربيّة  تدريبٌ لغويٌّ </vt:lpstr>
      <vt:lpstr>عرض تقديمي في PowerPoint</vt:lpstr>
      <vt:lpstr>عرض تقديمي في PowerPoint</vt:lpstr>
      <vt:lpstr>اقرأ الجُمل الآتية , ثمّ املأ الجدول وفق النموذج : </vt:lpstr>
      <vt:lpstr>أتعلّمُ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59</cp:revision>
  <dcterms:created xsi:type="dcterms:W3CDTF">2020-05-02T02:36:07Z</dcterms:created>
  <dcterms:modified xsi:type="dcterms:W3CDTF">2020-05-15T13:13:51Z</dcterms:modified>
</cp:coreProperties>
</file>