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5000" y="4109322"/>
            <a:ext cx="3761405" cy="2206636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تدريبٌ لغويٌّ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2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5168A27-CCC3-4C8A-85FA-199D65211CD3}"/>
              </a:ext>
            </a:extLst>
          </p:cNvPr>
          <p:cNvSpPr/>
          <p:nvPr/>
        </p:nvSpPr>
        <p:spPr>
          <a:xfrm>
            <a:off x="3008951" y="5589256"/>
            <a:ext cx="11464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فعل الأمر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7E46997-94FB-4DBB-9054-5FD078BFAC2D}"/>
              </a:ext>
            </a:extLst>
          </p:cNvPr>
          <p:cNvSpPr/>
          <p:nvPr/>
        </p:nvSpPr>
        <p:spPr>
          <a:xfrm>
            <a:off x="4298623" y="5212640"/>
            <a:ext cx="1537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0582" y="1486353"/>
            <a:ext cx="5854045" cy="629851"/>
          </a:xfrm>
          <a:prstGeom prst="rect">
            <a:avLst/>
          </a:prstGeom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78" y="744671"/>
            <a:ext cx="3233794" cy="6298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kumimoji="0" lang="en-US" altLang="ar-SA" sz="1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1492210-8B89-4D53-9FF1-DDE131232D18}"/>
              </a:ext>
            </a:extLst>
          </p:cNvPr>
          <p:cNvSpPr/>
          <p:nvPr/>
        </p:nvSpPr>
        <p:spPr>
          <a:xfrm>
            <a:off x="2285999" y="2228036"/>
            <a:ext cx="4963213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يقرأ  الأمثلة قراءة سليمة معبّرة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يعرّف فعل الأمرِ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يحوّل الفعل المضارع والماضي أمراً 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يصيغَ جملاَ فعليّةً بصيغةِ الأمر  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F1F9883-F59F-4EF7-916A-F0D8DEEB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29" y="846138"/>
            <a:ext cx="6803726" cy="749873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1A34DA-CBF9-490F-AC1F-D0C86B32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8" y="1600201"/>
            <a:ext cx="6219567" cy="3185984"/>
          </a:xfrm>
        </p:spPr>
        <p:txBody>
          <a:bodyPr>
            <a:normAutofit/>
          </a:bodyPr>
          <a:lstStyle/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ما أنواع الكلمة ؟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     – فعل         – حرف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- ما أنواعُ الجُملِ ؟     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جملةٌ اسميّةٌ    , و جملةٌ فعليّة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- ما أنواع الفعل ؟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ctr">
              <a:buNone/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ماضي , مضارع , أمر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10B51EE-91EC-4CED-A28B-9ECCD6A08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913" y="936241"/>
            <a:ext cx="5901439" cy="1502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2BDBBDB5-109B-484A-BADA-48237F922545}"/>
              </a:ext>
            </a:extLst>
          </p:cNvPr>
          <p:cNvSpPr/>
          <p:nvPr/>
        </p:nvSpPr>
        <p:spPr>
          <a:xfrm>
            <a:off x="3230988" y="3075878"/>
            <a:ext cx="3643556" cy="117883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نوعُ الأفعال في المجموعة (1) ؟ </a:t>
            </a:r>
          </a:p>
          <a:p>
            <a:pPr algn="ctr"/>
            <a:r>
              <a:rPr lang="ar-SA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نوعُ الأفعال في المجموعة (2)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</p:txBody>
      </p:sp>
      <p:sp>
        <p:nvSpPr>
          <p:cNvPr id="14" name="تمرير: أفقي 13">
            <a:extLst>
              <a:ext uri="{FF2B5EF4-FFF2-40B4-BE49-F238E27FC236}">
                <a16:creationId xmlns:a16="http://schemas.microsoft.com/office/drawing/2014/main" id="{4724401E-4CD1-4086-ACED-176347C2B3D4}"/>
              </a:ext>
            </a:extLst>
          </p:cNvPr>
          <p:cNvSpPr/>
          <p:nvPr/>
        </p:nvSpPr>
        <p:spPr>
          <a:xfrm>
            <a:off x="2809188" y="4637213"/>
            <a:ext cx="5288437" cy="1178832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 تأمل الأفعال الآتية ثمّ أجب عن الأسئلة التالية :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اكتبْ , العبْ , اقطفْ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15D73ABB-EC5A-4845-B897-51242AA3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515" y="553750"/>
            <a:ext cx="155291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هل هي :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704CA06-45BC-4914-BFC1-0F33654165F3}"/>
              </a:ext>
            </a:extLst>
          </p:cNvPr>
          <p:cNvSpPr/>
          <p:nvPr/>
        </p:nvSpPr>
        <p:spPr>
          <a:xfrm>
            <a:off x="974360" y="548680"/>
            <a:ext cx="524655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3">
              <a:defRPr/>
            </a:pPr>
            <a:r>
              <a:rPr lang="ar-SA" sz="2400" dirty="0"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الكاتب هو المتكلم فمن المخاطب؟</a:t>
            </a:r>
            <a:endParaRPr lang="ar-SA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PT Bold Heading" pitchFamily="2" charset="-78"/>
            </a:endParaRPr>
          </a:p>
        </p:txBody>
      </p:sp>
      <p:sp>
        <p:nvSpPr>
          <p:cNvPr id="13" name="عنصر نائب للمحتوى 12">
            <a:extLst>
              <a:ext uri="{FF2B5EF4-FFF2-40B4-BE49-F238E27FC236}">
                <a16:creationId xmlns:a16="http://schemas.microsoft.com/office/drawing/2014/main" id="{C6409739-F58A-4A64-96CE-CB8B286E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15" y="1459813"/>
            <a:ext cx="562131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ar-SA" sz="2800" dirty="0"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ماذا طلب الكاتب من المخاطب 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dirty="0">
              <a:latin typeface="Arial Unicode MS" pitchFamily="34" charset="-128"/>
              <a:ea typeface="Arial Unicode MS" pitchFamily="34" charset="-128"/>
              <a:cs typeface="PT Bold Heading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7025A64-C367-4C0A-9281-0D6E66A6302F}"/>
              </a:ext>
            </a:extLst>
          </p:cNvPr>
          <p:cNvSpPr/>
          <p:nvPr/>
        </p:nvSpPr>
        <p:spPr>
          <a:xfrm>
            <a:off x="2121474" y="2010296"/>
            <a:ext cx="2952328" cy="576064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( القيام بعمل )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B0F865-8FD5-49AE-B750-D13131D37350}"/>
              </a:ext>
            </a:extLst>
          </p:cNvPr>
          <p:cNvSpPr/>
          <p:nvPr/>
        </p:nvSpPr>
        <p:spPr>
          <a:xfrm>
            <a:off x="767738" y="2772551"/>
            <a:ext cx="579439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متى سيقوم المخاطب بهذه الأعمال ؟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A39E3A6-EFAE-418B-AB5D-90E42BFE6E24}"/>
              </a:ext>
            </a:extLst>
          </p:cNvPr>
          <p:cNvSpPr/>
          <p:nvPr/>
        </p:nvSpPr>
        <p:spPr>
          <a:xfrm>
            <a:off x="532164" y="3795263"/>
            <a:ext cx="629818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ماذا نسمي الفعل الذي نطلب </a:t>
            </a:r>
            <a:r>
              <a:rPr lang="ar-SA" sz="2800" dirty="0" err="1"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به</a:t>
            </a:r>
            <a:r>
              <a:rPr lang="ar-SA" sz="2800" dirty="0"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 شيئا معينا</a:t>
            </a:r>
            <a:r>
              <a:rPr lang="ar-SA" sz="3200" dirty="0"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؟ </a:t>
            </a:r>
            <a:endParaRPr lang="ar-SA" sz="54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PT Bold Heading" pitchFamily="2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09CBD3D-762B-4661-9AEF-FCA02A8D01F2}"/>
              </a:ext>
            </a:extLst>
          </p:cNvPr>
          <p:cNvSpPr/>
          <p:nvPr/>
        </p:nvSpPr>
        <p:spPr>
          <a:xfrm>
            <a:off x="2639505" y="4424246"/>
            <a:ext cx="2953440" cy="43055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( فعل أمر ) </a:t>
            </a:r>
            <a:endParaRPr lang="ar-SA" sz="4400" dirty="0">
              <a:cs typeface="PT Bold Heading" pitchFamily="2" charset="-78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D42E7B9-1ADA-473E-9A29-BEDD707A6CCF}"/>
              </a:ext>
            </a:extLst>
          </p:cNvPr>
          <p:cNvSpPr/>
          <p:nvPr/>
        </p:nvSpPr>
        <p:spPr>
          <a:xfrm>
            <a:off x="6747381" y="1473162"/>
            <a:ext cx="1697401" cy="145508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CCE90EF3-F8FF-4D5E-8497-B6979AFD33DA}"/>
              </a:ext>
            </a:extLst>
          </p:cNvPr>
          <p:cNvSpPr/>
          <p:nvPr/>
        </p:nvSpPr>
        <p:spPr>
          <a:xfrm>
            <a:off x="8028384" y="1466336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5B53A7FE-4BE8-454B-B79C-3E3BBAAD006D}"/>
              </a:ext>
            </a:extLst>
          </p:cNvPr>
          <p:cNvSpPr/>
          <p:nvPr/>
        </p:nvSpPr>
        <p:spPr>
          <a:xfrm>
            <a:off x="8028384" y="1928012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E93FDCD3-CD25-491A-8377-29D741D06690}"/>
              </a:ext>
            </a:extLst>
          </p:cNvPr>
          <p:cNvSpPr/>
          <p:nvPr/>
        </p:nvSpPr>
        <p:spPr>
          <a:xfrm>
            <a:off x="7989619" y="2435844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22E800D-FB5B-4C71-BF16-316DF4087759}"/>
              </a:ext>
            </a:extLst>
          </p:cNvPr>
          <p:cNvSpPr/>
          <p:nvPr/>
        </p:nvSpPr>
        <p:spPr>
          <a:xfrm>
            <a:off x="7022526" y="1484784"/>
            <a:ext cx="11471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أسماء</a:t>
            </a:r>
            <a:endParaRPr lang="ar-SA" sz="24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51B63E9-4A2E-46B4-8F55-3AC3DCD92A7C}"/>
              </a:ext>
            </a:extLst>
          </p:cNvPr>
          <p:cNvSpPr/>
          <p:nvPr/>
        </p:nvSpPr>
        <p:spPr>
          <a:xfrm>
            <a:off x="7117877" y="1774124"/>
            <a:ext cx="7660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أ</a:t>
            </a:r>
            <a:r>
              <a:rPr lang="ar-SA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فعال</a:t>
            </a: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37945FD-059A-4878-8983-38516764CBD1}"/>
              </a:ext>
            </a:extLst>
          </p:cNvPr>
          <p:cNvSpPr/>
          <p:nvPr/>
        </p:nvSpPr>
        <p:spPr>
          <a:xfrm>
            <a:off x="6830350" y="2376948"/>
            <a:ext cx="11592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حروف؟</a:t>
            </a:r>
            <a:endParaRPr lang="ar-SA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8A795634-03AE-41AC-9719-7B79C8C82CB6}"/>
              </a:ext>
            </a:extLst>
          </p:cNvPr>
          <p:cNvSpPr/>
          <p:nvPr/>
        </p:nvSpPr>
        <p:spPr>
          <a:xfrm>
            <a:off x="1181742" y="553750"/>
            <a:ext cx="1019876" cy="456595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( أنا) 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EE6892B-DA31-49D4-8840-F347FBF4D0CE}"/>
              </a:ext>
            </a:extLst>
          </p:cNvPr>
          <p:cNvSpPr/>
          <p:nvPr/>
        </p:nvSpPr>
        <p:spPr>
          <a:xfrm>
            <a:off x="1914836" y="3088339"/>
            <a:ext cx="2717411" cy="5232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( بعد زمن التكلم ) 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build="p" animBg="1"/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7" grpId="0"/>
      <p:bldP spid="28" grpId="0"/>
      <p:bldP spid="29" grpId="0"/>
      <p:bldP spid="3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وسيلة شرح بيضاوية 5">
            <a:extLst>
              <a:ext uri="{FF2B5EF4-FFF2-40B4-BE49-F238E27FC236}">
                <a16:creationId xmlns:a16="http://schemas.microsoft.com/office/drawing/2014/main" id="{F611353D-D46D-46F4-B8FF-03817AA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943" y="772296"/>
            <a:ext cx="2203814" cy="1323369"/>
          </a:xfrm>
          <a:prstGeom prst="wedgeEllipseCallout">
            <a:avLst>
              <a:gd name="adj1" fmla="val -74584"/>
              <a:gd name="adj2" fmla="val 55475"/>
            </a:avLst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cs typeface="PT Bold Heading" pitchFamily="2" charset="-78"/>
              </a:rPr>
              <a:t>ما فعل الأمر إذاً ؟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5668E2C-AA2B-410B-99F8-E97A2B7A51CF}"/>
              </a:ext>
            </a:extLst>
          </p:cNvPr>
          <p:cNvSpPr/>
          <p:nvPr/>
        </p:nvSpPr>
        <p:spPr>
          <a:xfrm>
            <a:off x="2761861" y="2528596"/>
            <a:ext cx="4189445" cy="14369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فعل الأمر : </a:t>
            </a:r>
            <a:r>
              <a:rPr lang="ar-SA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هو كلمة نطلب بها </a:t>
            </a:r>
          </a:p>
          <a:p>
            <a:pPr algn="ctr"/>
            <a:r>
              <a:rPr lang="ar-SA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من المخاطب القيام بعمل ما.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E996FFF8-D0E6-47F9-A138-985FE825C956}"/>
              </a:ext>
            </a:extLst>
          </p:cNvPr>
          <p:cNvSpPr/>
          <p:nvPr/>
        </p:nvSpPr>
        <p:spPr>
          <a:xfrm>
            <a:off x="1484027" y="532710"/>
            <a:ext cx="6400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عزيزي التلميذ </a:t>
            </a:r>
            <a:r>
              <a:rPr lang="ar-SA" sz="200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تأمل الأفعالَ </a:t>
            </a:r>
            <a:r>
              <a:rPr lang="ar-SA" sz="20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التالية , </a:t>
            </a:r>
            <a:r>
              <a:rPr lang="ar-SA" sz="200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ولاحظ حركةَ آخِرِها</a:t>
            </a:r>
            <a:r>
              <a:rPr lang="ar-SA" sz="20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: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635D202-2BE4-41C2-8E6B-BBF84109C9C4}"/>
              </a:ext>
            </a:extLst>
          </p:cNvPr>
          <p:cNvSpPr/>
          <p:nvPr/>
        </p:nvSpPr>
        <p:spPr>
          <a:xfrm>
            <a:off x="7092280" y="1700808"/>
            <a:ext cx="1257241" cy="193899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1F497D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اتَّخِذْ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PT Bold Heading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72F7D4B-7D6C-4C19-B06A-F81BBAA803B2}"/>
              </a:ext>
            </a:extLst>
          </p:cNvPr>
          <p:cNvSpPr/>
          <p:nvPr/>
        </p:nvSpPr>
        <p:spPr>
          <a:xfrm>
            <a:off x="4932040" y="1700808"/>
            <a:ext cx="1545382" cy="193899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1F497D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الْعَبْ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PT Bold Heading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90A272D-4F49-4EA6-900E-361B9E5AE4DD}"/>
              </a:ext>
            </a:extLst>
          </p:cNvPr>
          <p:cNvSpPr/>
          <p:nvPr/>
        </p:nvSpPr>
        <p:spPr>
          <a:xfrm>
            <a:off x="2771800" y="1700808"/>
            <a:ext cx="1545382" cy="193899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1F497D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احْفَظْ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PT Bold Heading" pitchFamily="2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AFB131B-46AB-40D4-8A79-38D933737136}"/>
              </a:ext>
            </a:extLst>
          </p:cNvPr>
          <p:cNvSpPr/>
          <p:nvPr/>
        </p:nvSpPr>
        <p:spPr>
          <a:xfrm>
            <a:off x="683568" y="1700808"/>
            <a:ext cx="1545382" cy="193899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1F497D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حَارِبْ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PT Bold Heading" pitchFamily="2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84A3363-00B5-41F0-B049-7E21F362078C}"/>
              </a:ext>
            </a:extLst>
          </p:cNvPr>
          <p:cNvSpPr/>
          <p:nvPr/>
        </p:nvSpPr>
        <p:spPr>
          <a:xfrm>
            <a:off x="1229193" y="3933056"/>
            <a:ext cx="5863088" cy="668924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 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ما 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PT Bold Heading" pitchFamily="2" charset="-78"/>
              </a:rPr>
              <a:t>العلامة التي تظهر على آخر الأفعال السابقة ؟ </a:t>
            </a:r>
            <a:endParaRPr lang="ar-SA" sz="6000" dirty="0">
              <a:solidFill>
                <a:schemeClr val="tx2">
                  <a:lumMod val="75000"/>
                </a:schemeClr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15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وسيلة شرح بيضاوية 5">
            <a:extLst>
              <a:ext uri="{FF2B5EF4-FFF2-40B4-BE49-F238E27FC236}">
                <a16:creationId xmlns:a16="http://schemas.microsoft.com/office/drawing/2014/main" id="{F611353D-D46D-46F4-B8FF-03817AA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943" y="772296"/>
            <a:ext cx="2203814" cy="1323369"/>
          </a:xfrm>
          <a:prstGeom prst="wedgeEllipseCallout">
            <a:avLst>
              <a:gd name="adj1" fmla="val -74584"/>
              <a:gd name="adj2" fmla="val 55475"/>
            </a:avLst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cs typeface="PT Bold Heading" pitchFamily="2" charset="-78"/>
              </a:rPr>
              <a:t>أتعلّمُ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5668E2C-AA2B-410B-99F8-E97A2B7A51CF}"/>
              </a:ext>
            </a:extLst>
          </p:cNvPr>
          <p:cNvSpPr/>
          <p:nvPr/>
        </p:nvSpPr>
        <p:spPr>
          <a:xfrm>
            <a:off x="2083325" y="2528596"/>
            <a:ext cx="4867982" cy="14369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914400" rtl="1"/>
            <a:r>
              <a:rPr lang="ar-SA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العلامة التي تظهر على آخر فعل</a:t>
            </a:r>
          </a:p>
          <a:p>
            <a:pPr lvl="0" algn="ctr" defTabSz="914400" rtl="1"/>
            <a:r>
              <a:rPr lang="ar-SA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الأمر هي السكون </a:t>
            </a:r>
          </a:p>
        </p:txBody>
      </p:sp>
    </p:spTree>
    <p:extLst>
      <p:ext uri="{BB962C8B-B14F-4D97-AF65-F5344CB8AC3E}">
        <p14:creationId xmlns:p14="http://schemas.microsoft.com/office/powerpoint/2010/main" val="4695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65AB744-5345-42CF-9D39-ED0E74E5356B}"/>
              </a:ext>
            </a:extLst>
          </p:cNvPr>
          <p:cNvSpPr/>
          <p:nvPr/>
        </p:nvSpPr>
        <p:spPr>
          <a:xfrm>
            <a:off x="2649894" y="1740149"/>
            <a:ext cx="4534865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</a:t>
            </a:r>
            <a:r>
              <a:rPr lang="ar-KW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حوّل الفعل</a:t>
            </a:r>
            <a:r>
              <a:rPr lang="ar-SA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َ</a:t>
            </a:r>
            <a:r>
              <a:rPr lang="ar-KW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الماضي إلى فعلِ أمرٍ فيما يأتي 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03A33C2-E73D-43AE-9449-AF094BD631EB}"/>
              </a:ext>
            </a:extLst>
          </p:cNvPr>
          <p:cNvSpPr/>
          <p:nvPr/>
        </p:nvSpPr>
        <p:spPr>
          <a:xfrm>
            <a:off x="6008914" y="597360"/>
            <a:ext cx="1815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تدريب: 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8C9AD3A-29C0-4414-9E6A-3EB113BB1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17362"/>
              </p:ext>
            </p:extLst>
          </p:nvPr>
        </p:nvGraphicFramePr>
        <p:xfrm>
          <a:off x="1157372" y="2528596"/>
          <a:ext cx="6204481" cy="900403"/>
        </p:xfrm>
        <a:graphic>
          <a:graphicData uri="http://schemas.openxmlformats.org/drawingml/2006/table">
            <a:tbl>
              <a:tblPr rtl="1" firstRow="1" firstCol="1" bandRow="1">
                <a:tableStyleId>{306799F8-075E-4A3A-A7F6-7FBC6576F1A4}</a:tableStyleId>
              </a:tblPr>
              <a:tblGrid>
                <a:gridCol w="3036087">
                  <a:extLst>
                    <a:ext uri="{9D8B030D-6E8A-4147-A177-3AD203B41FA5}">
                      <a16:colId xmlns:a16="http://schemas.microsoft.com/office/drawing/2014/main" val="3689574710"/>
                    </a:ext>
                  </a:extLst>
                </a:gridCol>
                <a:gridCol w="3168394">
                  <a:extLst>
                    <a:ext uri="{9D8B030D-6E8A-4147-A177-3AD203B41FA5}">
                      <a16:colId xmlns:a16="http://schemas.microsoft.com/office/drawing/2014/main" val="1348882583"/>
                    </a:ext>
                  </a:extLst>
                </a:gridCol>
              </a:tblGrid>
              <a:tr h="41503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رسمَ هشامٌ لوحةً.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رفعَ صالحٌ العلمَ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8122530"/>
                  </a:ext>
                </a:extLst>
              </a:tr>
              <a:tr h="4853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740451"/>
                  </a:ext>
                </a:extLst>
              </a:tr>
            </a:tbl>
          </a:graphicData>
        </a:graphic>
      </p:graphicFrame>
      <p:sp>
        <p:nvSpPr>
          <p:cNvPr id="5" name="مستطيل 4">
            <a:extLst>
              <a:ext uri="{FF2B5EF4-FFF2-40B4-BE49-F238E27FC236}">
                <a16:creationId xmlns:a16="http://schemas.microsoft.com/office/drawing/2014/main" id="{EBF7A77E-48AE-4F7D-90C9-471828665186}"/>
              </a:ext>
            </a:extLst>
          </p:cNvPr>
          <p:cNvSpPr/>
          <p:nvPr/>
        </p:nvSpPr>
        <p:spPr>
          <a:xfrm>
            <a:off x="4917326" y="2986116"/>
            <a:ext cx="1269899" cy="4676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rtl="1">
              <a:lnSpc>
                <a:spcPct val="107000"/>
              </a:lnSpc>
            </a:pPr>
            <a:r>
              <a:rPr lang="ar-SA" sz="2400" b="1" dirty="0">
                <a:solidFill>
                  <a:srgbClr val="FF0000"/>
                </a:solidFill>
              </a:rPr>
              <a:t>ارسمْ لوحةً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A0B933A-5EB4-46FB-B5CF-0374689DB3D5}"/>
              </a:ext>
            </a:extLst>
          </p:cNvPr>
          <p:cNvSpPr/>
          <p:nvPr/>
        </p:nvSpPr>
        <p:spPr>
          <a:xfrm>
            <a:off x="2466520" y="2986116"/>
            <a:ext cx="1141659" cy="4676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rtl="1">
              <a:lnSpc>
                <a:spcPct val="107000"/>
              </a:lnSpc>
            </a:pPr>
            <a:r>
              <a:rPr lang="ar-SA" sz="2400" b="1" dirty="0">
                <a:solidFill>
                  <a:srgbClr val="FF0000"/>
                </a:solidFill>
              </a:rPr>
              <a:t>ارفعِ العلمَ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294</TotalTime>
  <Words>236</Words>
  <Application>Microsoft Office PowerPoint</Application>
  <PresentationFormat>عرض على الشاشة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Calibri</vt:lpstr>
      <vt:lpstr>Sakkal Majalla</vt:lpstr>
      <vt:lpstr>Traditional Arabic</vt:lpstr>
      <vt:lpstr>school</vt:lpstr>
      <vt:lpstr>الصّف : الثالث  المادة : لغة عربيّة  تدريبٌ لغويٌّ </vt:lpstr>
      <vt:lpstr>عرض تقديمي في PowerPoint</vt:lpstr>
      <vt:lpstr>عرض تقديمي في PowerPoint</vt:lpstr>
      <vt:lpstr>عرض تقديمي في PowerPoint</vt:lpstr>
      <vt:lpstr>هل هي :</vt:lpstr>
      <vt:lpstr>ما فعل الأمر إذاً ؟</vt:lpstr>
      <vt:lpstr>عرض تقديمي في PowerPoint</vt:lpstr>
      <vt:lpstr>أتعلّمُ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fadialshahod@gmail.com</cp:lastModifiedBy>
  <cp:revision>44</cp:revision>
  <dcterms:created xsi:type="dcterms:W3CDTF">2020-05-02T02:36:07Z</dcterms:created>
  <dcterms:modified xsi:type="dcterms:W3CDTF">2020-05-15T13:13:24Z</dcterms:modified>
</cp:coreProperties>
</file>