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97939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93181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857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36224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9494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487925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171634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87487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97768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58883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3687018-D117-7A45-8E9B-B06732E9A126}"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84423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3687018-D117-7A45-8E9B-B06732E9A126}" type="datetimeFigureOut">
              <a:rPr lang="en-US" smtClean="0"/>
              <a:t>5/23/2020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61180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3687018-D117-7A45-8E9B-B06732E9A126}" type="datetimeFigureOut">
              <a:rPr lang="en-US" smtClean="0"/>
              <a:t>5/23/2020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86308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5/23/2020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36906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50930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76394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3687018-D117-7A45-8E9B-B06732E9A126}" type="datetimeFigureOut">
              <a:rPr lang="en-US" smtClean="0"/>
              <a:t>5/23/2020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1152250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70"/>
            <a:ext cx="3761405" cy="1901262"/>
          </a:xfrm>
        </p:spPr>
        <p:txBody>
          <a:bodyPr>
            <a:noAutofit/>
          </a:bodyPr>
          <a:lstStyle/>
          <a:p>
            <a:pPr algn="ctr"/>
            <a:r>
              <a:rPr lang="ar-SA" sz="3600" dirty="0">
                <a:latin typeface="Sakkal Majalla" panose="02000000000000000000" pitchFamily="2" charset="-78"/>
                <a:cs typeface="Sakkal Majalla" panose="02000000000000000000" pitchFamily="2" charset="-78"/>
              </a:rPr>
              <a:t>تمثيل الكسور على مستقيم الأعداد</a:t>
            </a:r>
            <a:endParaRPr lang="en-US"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87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0666" y="624110"/>
            <a:ext cx="4656406" cy="965539"/>
          </a:xfrm>
        </p:spPr>
        <p:txBody>
          <a:bodyPr/>
          <a:lstStyle/>
          <a:p>
            <a:endParaRPr lang="en-US" dirty="0"/>
          </a:p>
        </p:txBody>
      </p:sp>
      <p:sp>
        <p:nvSpPr>
          <p:cNvPr id="3" name="Content Placeholder 2"/>
          <p:cNvSpPr>
            <a:spLocks noGrp="1"/>
          </p:cNvSpPr>
          <p:nvPr>
            <p:ph idx="1"/>
          </p:nvPr>
        </p:nvSpPr>
        <p:spPr>
          <a:xfrm>
            <a:off x="2684143" y="2456267"/>
            <a:ext cx="5850257" cy="849641"/>
          </a:xfrm>
        </p:spPr>
        <p:txBody>
          <a:bodyPr/>
          <a:lstStyle/>
          <a:p>
            <a:r>
              <a:rPr lang="ar-SA" dirty="0">
                <a:solidFill>
                  <a:srgbClr val="C00000"/>
                </a:solidFill>
              </a:rPr>
              <a:t>هيا بنا  </a:t>
            </a:r>
            <a:r>
              <a:rPr lang="ar-SA" dirty="0" err="1">
                <a:solidFill>
                  <a:srgbClr val="C00000"/>
                </a:solidFill>
              </a:rPr>
              <a:t>أعزائي</a:t>
            </a:r>
            <a:r>
              <a:rPr lang="ar-SA" dirty="0">
                <a:solidFill>
                  <a:srgbClr val="C00000"/>
                </a:solidFill>
              </a:rPr>
              <a:t>  التلاميذ نمثل الكسر على مستقيم الأعداد</a:t>
            </a:r>
            <a:endParaRPr lang="en-US" dirty="0"/>
          </a:p>
        </p:txBody>
      </p:sp>
      <p:sp>
        <p:nvSpPr>
          <p:cNvPr id="5" name="شكل بيضاوي 4">
            <a:extLst>
              <a:ext uri="{FF2B5EF4-FFF2-40B4-BE49-F238E27FC236}">
                <a16:creationId xmlns:a16="http://schemas.microsoft.com/office/drawing/2014/main" id="{65DA2B36-732E-4D05-9EFB-FFD645A314F5}"/>
              </a:ext>
            </a:extLst>
          </p:cNvPr>
          <p:cNvSpPr/>
          <p:nvPr/>
        </p:nvSpPr>
        <p:spPr>
          <a:xfrm>
            <a:off x="1209822" y="365760"/>
            <a:ext cx="5697415" cy="1275027"/>
          </a:xfrm>
          <a:prstGeom prst="ellipse">
            <a:avLst/>
          </a:prstGeom>
          <a:solidFill>
            <a:srgbClr val="FFC000"/>
          </a:solidFill>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latin typeface="Sakkal Majalla" panose="02000000000000000000" pitchFamily="2" charset="-78"/>
                <a:cs typeface="Sakkal Majalla" panose="02000000000000000000" pitchFamily="2" charset="-78"/>
              </a:rPr>
              <a:t>الهدف من الدرس</a:t>
            </a:r>
          </a:p>
        </p:txBody>
      </p:sp>
    </p:spTree>
    <p:extLst>
      <p:ext uri="{BB962C8B-B14F-4D97-AF65-F5344CB8AC3E}">
        <p14:creationId xmlns:p14="http://schemas.microsoft.com/office/powerpoint/2010/main" val="20181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التمثيل على مستقيم الأعداد</a:t>
            </a:r>
            <a:endParaRPr lang="en-US" dirty="0"/>
          </a:p>
        </p:txBody>
      </p:sp>
      <p:sp>
        <p:nvSpPr>
          <p:cNvPr id="3" name="Content Placeholder 2"/>
          <p:cNvSpPr>
            <a:spLocks noGrp="1"/>
          </p:cNvSpPr>
          <p:nvPr>
            <p:ph idx="1"/>
          </p:nvPr>
        </p:nvSpPr>
        <p:spPr/>
        <p:txBody>
          <a:bodyPr/>
          <a:lstStyle/>
          <a:p>
            <a:r>
              <a:rPr lang="en-US" dirty="0"/>
              <a:t> </a:t>
            </a:r>
            <a:r>
              <a:rPr lang="ar-SA" dirty="0"/>
              <a:t>عند تمثيل الكسر على مستقيم الأعداد يجب النظر الى المقام الذي يدل على عدد الأجزاء المتساوية كلها فنقسم مستقيم الأعداد  بعددها ثم ننظر الى العدد الموجود في البسط ونثبت هذا العدد على مستقيم الأعداد</a:t>
            </a:r>
          </a:p>
          <a:p>
            <a:endParaRPr lang="ar-SA" dirty="0"/>
          </a:p>
          <a:p>
            <a:endParaRPr lang="ar-SA" dirty="0"/>
          </a:p>
          <a:p>
            <a:endParaRPr lang="en-US" dirty="0"/>
          </a:p>
        </p:txBody>
      </p:sp>
      <p:cxnSp>
        <p:nvCxnSpPr>
          <p:cNvPr id="5" name="رابط كسهم مستقيم 4">
            <a:extLst>
              <a:ext uri="{FF2B5EF4-FFF2-40B4-BE49-F238E27FC236}">
                <a16:creationId xmlns:a16="http://schemas.microsoft.com/office/drawing/2014/main" id="{4A6119BA-10BE-4B22-B5B6-6F28B274F1F0}"/>
              </a:ext>
            </a:extLst>
          </p:cNvPr>
          <p:cNvCxnSpPr>
            <a:cxnSpLocks/>
            <a:stCxn id="3" idx="1"/>
          </p:cNvCxnSpPr>
          <p:nvPr/>
        </p:nvCxnSpPr>
        <p:spPr>
          <a:xfrm flipV="1">
            <a:off x="1942415" y="4018547"/>
            <a:ext cx="5059964" cy="3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رابط مستقيم 7">
            <a:extLst>
              <a:ext uri="{FF2B5EF4-FFF2-40B4-BE49-F238E27FC236}">
                <a16:creationId xmlns:a16="http://schemas.microsoft.com/office/drawing/2014/main" id="{2403C3A4-2EB5-4AD9-89D2-84969E529D31}"/>
              </a:ext>
            </a:extLst>
          </p:cNvPr>
          <p:cNvCxnSpPr>
            <a:cxnSpLocks/>
          </p:cNvCxnSpPr>
          <p:nvPr/>
        </p:nvCxnSpPr>
        <p:spPr>
          <a:xfrm>
            <a:off x="6677527" y="3862137"/>
            <a:ext cx="0" cy="252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رابط مستقيم 10">
            <a:extLst>
              <a:ext uri="{FF2B5EF4-FFF2-40B4-BE49-F238E27FC236}">
                <a16:creationId xmlns:a16="http://schemas.microsoft.com/office/drawing/2014/main" id="{727DDE4B-9BCF-4BC3-926D-D305A4EDB5D1}"/>
              </a:ext>
            </a:extLst>
          </p:cNvPr>
          <p:cNvCxnSpPr>
            <a:cxnSpLocks/>
          </p:cNvCxnSpPr>
          <p:nvPr/>
        </p:nvCxnSpPr>
        <p:spPr>
          <a:xfrm flipV="1">
            <a:off x="6051884" y="3892215"/>
            <a:ext cx="0" cy="252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رابط مستقيم 14">
            <a:extLst>
              <a:ext uri="{FF2B5EF4-FFF2-40B4-BE49-F238E27FC236}">
                <a16:creationId xmlns:a16="http://schemas.microsoft.com/office/drawing/2014/main" id="{581FE9E9-F0E7-4D71-A80D-18480C4D69BB}"/>
              </a:ext>
            </a:extLst>
          </p:cNvPr>
          <p:cNvCxnSpPr/>
          <p:nvPr/>
        </p:nvCxnSpPr>
        <p:spPr>
          <a:xfrm>
            <a:off x="1945201" y="3862137"/>
            <a:ext cx="0" cy="252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رابط مستقيم 16">
            <a:extLst>
              <a:ext uri="{FF2B5EF4-FFF2-40B4-BE49-F238E27FC236}">
                <a16:creationId xmlns:a16="http://schemas.microsoft.com/office/drawing/2014/main" id="{652A4393-3B48-4ABB-B8CD-62FF981BF953}"/>
              </a:ext>
            </a:extLst>
          </p:cNvPr>
          <p:cNvCxnSpPr>
            <a:cxnSpLocks/>
          </p:cNvCxnSpPr>
          <p:nvPr/>
        </p:nvCxnSpPr>
        <p:spPr>
          <a:xfrm>
            <a:off x="2598821" y="3862137"/>
            <a:ext cx="0" cy="252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رابط مستقيم 19">
            <a:extLst>
              <a:ext uri="{FF2B5EF4-FFF2-40B4-BE49-F238E27FC236}">
                <a16:creationId xmlns:a16="http://schemas.microsoft.com/office/drawing/2014/main" id="{D8DF103C-4417-41B5-8DA1-1C5E27423326}"/>
              </a:ext>
            </a:extLst>
          </p:cNvPr>
          <p:cNvCxnSpPr>
            <a:cxnSpLocks/>
          </p:cNvCxnSpPr>
          <p:nvPr/>
        </p:nvCxnSpPr>
        <p:spPr>
          <a:xfrm>
            <a:off x="3296653" y="3862137"/>
            <a:ext cx="0" cy="252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رابط مستقيم 22">
            <a:extLst>
              <a:ext uri="{FF2B5EF4-FFF2-40B4-BE49-F238E27FC236}">
                <a16:creationId xmlns:a16="http://schemas.microsoft.com/office/drawing/2014/main" id="{3F599B9B-5985-4112-9CB9-E5FC3B907F8C}"/>
              </a:ext>
            </a:extLst>
          </p:cNvPr>
          <p:cNvCxnSpPr>
            <a:cxnSpLocks/>
          </p:cNvCxnSpPr>
          <p:nvPr/>
        </p:nvCxnSpPr>
        <p:spPr>
          <a:xfrm>
            <a:off x="4006516" y="3862137"/>
            <a:ext cx="0" cy="252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رابط مستقيم 25">
            <a:extLst>
              <a:ext uri="{FF2B5EF4-FFF2-40B4-BE49-F238E27FC236}">
                <a16:creationId xmlns:a16="http://schemas.microsoft.com/office/drawing/2014/main" id="{D63ED2B3-FE8F-4115-B2D3-86255219979E}"/>
              </a:ext>
            </a:extLst>
          </p:cNvPr>
          <p:cNvCxnSpPr>
            <a:cxnSpLocks/>
          </p:cNvCxnSpPr>
          <p:nvPr/>
        </p:nvCxnSpPr>
        <p:spPr>
          <a:xfrm>
            <a:off x="4752474" y="3862137"/>
            <a:ext cx="0" cy="2526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رابط مستقيم 28">
            <a:extLst>
              <a:ext uri="{FF2B5EF4-FFF2-40B4-BE49-F238E27FC236}">
                <a16:creationId xmlns:a16="http://schemas.microsoft.com/office/drawing/2014/main" id="{14DA1E32-B800-4B81-8B0F-CC27035FA288}"/>
              </a:ext>
            </a:extLst>
          </p:cNvPr>
          <p:cNvCxnSpPr>
            <a:cxnSpLocks/>
          </p:cNvCxnSpPr>
          <p:nvPr/>
        </p:nvCxnSpPr>
        <p:spPr>
          <a:xfrm>
            <a:off x="5426242" y="3862137"/>
            <a:ext cx="0" cy="252663"/>
          </a:xfrm>
          <a:prstGeom prst="line">
            <a:avLst/>
          </a:prstGeom>
        </p:spPr>
        <p:style>
          <a:lnRef idx="1">
            <a:schemeClr val="accent1"/>
          </a:lnRef>
          <a:fillRef idx="0">
            <a:schemeClr val="accent1"/>
          </a:fillRef>
          <a:effectRef idx="0">
            <a:schemeClr val="accent1"/>
          </a:effectRef>
          <a:fontRef idx="minor">
            <a:schemeClr val="tx1"/>
          </a:fontRef>
        </p:style>
      </p:cxnSp>
      <p:sp>
        <p:nvSpPr>
          <p:cNvPr id="37" name="مربع نص 36">
            <a:extLst>
              <a:ext uri="{FF2B5EF4-FFF2-40B4-BE49-F238E27FC236}">
                <a16:creationId xmlns:a16="http://schemas.microsoft.com/office/drawing/2014/main" id="{C637BAE9-0876-4933-B9C8-64CDF7A637EB}"/>
              </a:ext>
            </a:extLst>
          </p:cNvPr>
          <p:cNvSpPr txBox="1"/>
          <p:nvPr/>
        </p:nvSpPr>
        <p:spPr>
          <a:xfrm>
            <a:off x="6557211" y="4241132"/>
            <a:ext cx="305047" cy="369332"/>
          </a:xfrm>
          <a:prstGeom prst="rect">
            <a:avLst/>
          </a:prstGeom>
          <a:noFill/>
        </p:spPr>
        <p:txBody>
          <a:bodyPr wrap="square" rtlCol="1">
            <a:spAutoFit/>
          </a:bodyPr>
          <a:lstStyle/>
          <a:p>
            <a:r>
              <a:rPr lang="ar-SA" dirty="0"/>
              <a:t>7</a:t>
            </a:r>
          </a:p>
        </p:txBody>
      </p:sp>
      <p:sp>
        <p:nvSpPr>
          <p:cNvPr id="38" name="مربع نص 37">
            <a:extLst>
              <a:ext uri="{FF2B5EF4-FFF2-40B4-BE49-F238E27FC236}">
                <a16:creationId xmlns:a16="http://schemas.microsoft.com/office/drawing/2014/main" id="{99E63371-DC52-4FCE-B194-37FABE24BC2E}"/>
              </a:ext>
            </a:extLst>
          </p:cNvPr>
          <p:cNvSpPr txBox="1"/>
          <p:nvPr/>
        </p:nvSpPr>
        <p:spPr>
          <a:xfrm>
            <a:off x="5233738" y="4178822"/>
            <a:ext cx="457198" cy="646331"/>
          </a:xfrm>
          <a:prstGeom prst="rect">
            <a:avLst/>
          </a:prstGeom>
          <a:noFill/>
        </p:spPr>
        <p:txBody>
          <a:bodyPr wrap="square" rtlCol="1">
            <a:spAutoFit/>
          </a:bodyPr>
          <a:lstStyle/>
          <a:p>
            <a:r>
              <a:rPr lang="ar-SA" u="sng" dirty="0"/>
              <a:t>5</a:t>
            </a:r>
          </a:p>
          <a:p>
            <a:r>
              <a:rPr lang="ar-SA" dirty="0"/>
              <a:t>7</a:t>
            </a:r>
          </a:p>
        </p:txBody>
      </p:sp>
      <p:sp>
        <p:nvSpPr>
          <p:cNvPr id="39" name="مربع نص 38">
            <a:extLst>
              <a:ext uri="{FF2B5EF4-FFF2-40B4-BE49-F238E27FC236}">
                <a16:creationId xmlns:a16="http://schemas.microsoft.com/office/drawing/2014/main" id="{2F6EE42D-4992-42B7-A9E5-4437E9041A65}"/>
              </a:ext>
            </a:extLst>
          </p:cNvPr>
          <p:cNvSpPr txBox="1"/>
          <p:nvPr/>
        </p:nvSpPr>
        <p:spPr>
          <a:xfrm>
            <a:off x="3747841" y="4505207"/>
            <a:ext cx="517350" cy="646331"/>
          </a:xfrm>
          <a:prstGeom prst="rect">
            <a:avLst/>
          </a:prstGeom>
          <a:noFill/>
        </p:spPr>
        <p:txBody>
          <a:bodyPr wrap="square" rtlCol="1">
            <a:spAutoFit/>
          </a:bodyPr>
          <a:lstStyle/>
          <a:p>
            <a:endParaRPr lang="ar-SA" u="sng" dirty="0"/>
          </a:p>
          <a:p>
            <a:endParaRPr lang="ar-SA" u="sng" dirty="0"/>
          </a:p>
        </p:txBody>
      </p:sp>
      <p:sp>
        <p:nvSpPr>
          <p:cNvPr id="40" name="مربع نص 39">
            <a:extLst>
              <a:ext uri="{FF2B5EF4-FFF2-40B4-BE49-F238E27FC236}">
                <a16:creationId xmlns:a16="http://schemas.microsoft.com/office/drawing/2014/main" id="{EB9D5F46-59DE-44AE-AC02-28B7D824A0F2}"/>
              </a:ext>
            </a:extLst>
          </p:cNvPr>
          <p:cNvSpPr txBox="1"/>
          <p:nvPr/>
        </p:nvSpPr>
        <p:spPr>
          <a:xfrm>
            <a:off x="3633537" y="4505207"/>
            <a:ext cx="517292" cy="646331"/>
          </a:xfrm>
          <a:prstGeom prst="rect">
            <a:avLst/>
          </a:prstGeom>
          <a:noFill/>
        </p:spPr>
        <p:txBody>
          <a:bodyPr wrap="square" rtlCol="1">
            <a:spAutoFit/>
          </a:bodyPr>
          <a:lstStyle/>
          <a:p>
            <a:endParaRPr lang="ar-SA" u="sng" dirty="0"/>
          </a:p>
          <a:p>
            <a:endParaRPr lang="ar-SA" u="sng" dirty="0"/>
          </a:p>
        </p:txBody>
      </p:sp>
      <p:sp>
        <p:nvSpPr>
          <p:cNvPr id="42" name="مربع نص 41">
            <a:extLst>
              <a:ext uri="{FF2B5EF4-FFF2-40B4-BE49-F238E27FC236}">
                <a16:creationId xmlns:a16="http://schemas.microsoft.com/office/drawing/2014/main" id="{C83B0BFB-647B-45DD-A8B0-4866F5E8F979}"/>
              </a:ext>
            </a:extLst>
          </p:cNvPr>
          <p:cNvSpPr txBox="1"/>
          <p:nvPr/>
        </p:nvSpPr>
        <p:spPr>
          <a:xfrm>
            <a:off x="3910183" y="4412819"/>
            <a:ext cx="517350" cy="646331"/>
          </a:xfrm>
          <a:prstGeom prst="rect">
            <a:avLst/>
          </a:prstGeom>
          <a:noFill/>
        </p:spPr>
        <p:txBody>
          <a:bodyPr wrap="square" rtlCol="1">
            <a:spAutoFit/>
          </a:bodyPr>
          <a:lstStyle/>
          <a:p>
            <a:r>
              <a:rPr lang="ar-SA" u="sng" dirty="0"/>
              <a:t>3</a:t>
            </a:r>
          </a:p>
          <a:p>
            <a:r>
              <a:rPr lang="ar-SA" dirty="0"/>
              <a:t>7</a:t>
            </a:r>
          </a:p>
        </p:txBody>
      </p:sp>
    </p:spTree>
    <p:extLst>
      <p:ext uri="{BB962C8B-B14F-4D97-AF65-F5344CB8AC3E}">
        <p14:creationId xmlns:p14="http://schemas.microsoft.com/office/powerpoint/2010/main" val="284832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328264DE-EF38-41DF-88B9-AD0AE5CD92E3}"/>
              </a:ext>
            </a:extLst>
          </p:cNvPr>
          <p:cNvSpPr>
            <a:spLocks noGrp="1"/>
          </p:cNvSpPr>
          <p:nvPr>
            <p:ph type="title"/>
          </p:nvPr>
        </p:nvSpPr>
        <p:spPr>
          <a:xfrm>
            <a:off x="2170284" y="624109"/>
            <a:ext cx="6589199" cy="615143"/>
          </a:xfrm>
        </p:spPr>
        <p:txBody>
          <a:bodyPr>
            <a:normAutofit fontScale="90000"/>
          </a:bodyPr>
          <a:lstStyle/>
          <a:p>
            <a:r>
              <a:rPr lang="ar-SA" dirty="0">
                <a:solidFill>
                  <a:schemeClr val="bg2">
                    <a:lumMod val="10000"/>
                  </a:schemeClr>
                </a:solidFill>
                <a:latin typeface="Sakkal Majalla" panose="02000000000000000000" pitchFamily="2" charset="-78"/>
                <a:cs typeface="Sakkal Majalla" panose="02000000000000000000" pitchFamily="2" charset="-78"/>
              </a:rPr>
              <a:t>كيف نكتب كسر من خلال العبارات</a:t>
            </a:r>
          </a:p>
        </p:txBody>
      </p:sp>
      <p:sp>
        <p:nvSpPr>
          <p:cNvPr id="7" name="عنصر نائب للمحتوى 6">
            <a:extLst>
              <a:ext uri="{FF2B5EF4-FFF2-40B4-BE49-F238E27FC236}">
                <a16:creationId xmlns:a16="http://schemas.microsoft.com/office/drawing/2014/main" id="{A00B1738-0E79-4D0B-8A11-08749D2F41DC}"/>
              </a:ext>
            </a:extLst>
          </p:cNvPr>
          <p:cNvSpPr>
            <a:spLocks noGrp="1"/>
          </p:cNvSpPr>
          <p:nvPr>
            <p:ph idx="1"/>
          </p:nvPr>
        </p:nvSpPr>
        <p:spPr/>
        <p:txBody>
          <a:bodyPr/>
          <a:lstStyle/>
          <a:p>
            <a:r>
              <a:rPr lang="ar-SA" dirty="0"/>
              <a:t>-لكتابة الكسر نقرأ العبارة بانتباه فالعدد الصغير يكتب في البسط والعدد الكبير يكتب في المقام </a:t>
            </a:r>
          </a:p>
          <a:p>
            <a:r>
              <a:rPr lang="ar-SA" dirty="0"/>
              <a:t>-  تعني كلمة أرباع أن العدد الكلي  4 وهو المقام</a:t>
            </a:r>
          </a:p>
          <a:p>
            <a:pPr>
              <a:buFontTx/>
              <a:buChar char="-"/>
            </a:pPr>
            <a:r>
              <a:rPr lang="ar-SA" dirty="0"/>
              <a:t>تعني كلمة أخماس أن العدد الكلي 5 وهو المقام</a:t>
            </a:r>
          </a:p>
          <a:p>
            <a:pPr>
              <a:buFontTx/>
              <a:buChar char="-"/>
            </a:pPr>
            <a:r>
              <a:rPr lang="ar-SA" dirty="0"/>
              <a:t>- تعني كلمة أسداس أن العدد الكلي 6 وهو المقام</a:t>
            </a:r>
          </a:p>
          <a:p>
            <a:pPr>
              <a:buFontTx/>
              <a:buChar char="-"/>
            </a:pPr>
            <a:r>
              <a:rPr lang="ar-SA" dirty="0"/>
              <a:t>                     وهكذا </a:t>
            </a:r>
          </a:p>
          <a:p>
            <a:r>
              <a:rPr lang="ar-SA" dirty="0"/>
              <a:t>-</a:t>
            </a:r>
          </a:p>
        </p:txBody>
      </p:sp>
    </p:spTree>
    <p:extLst>
      <p:ext uri="{BB962C8B-B14F-4D97-AF65-F5344CB8AC3E}">
        <p14:creationId xmlns:p14="http://schemas.microsoft.com/office/powerpoint/2010/main" val="21217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F440B7-E593-4FB1-9893-E71751BEAC4D}"/>
              </a:ext>
            </a:extLst>
          </p:cNvPr>
          <p:cNvSpPr>
            <a:spLocks noGrp="1"/>
          </p:cNvSpPr>
          <p:nvPr>
            <p:ph type="title"/>
          </p:nvPr>
        </p:nvSpPr>
        <p:spPr>
          <a:xfrm>
            <a:off x="1945202" y="1"/>
            <a:ext cx="4962036" cy="731520"/>
          </a:xfrm>
        </p:spPr>
        <p:txBody>
          <a:bodyPr/>
          <a:lstStyle/>
          <a:p>
            <a:pPr algn="ctr"/>
            <a:r>
              <a:rPr lang="ar-SA" dirty="0">
                <a:latin typeface="Sakkal Majalla" panose="02000000000000000000" pitchFamily="2" charset="-78"/>
                <a:cs typeface="Sakkal Majalla" panose="02000000000000000000" pitchFamily="2" charset="-78"/>
              </a:rPr>
              <a:t>الإغلاق</a:t>
            </a:r>
          </a:p>
        </p:txBody>
      </p:sp>
      <p:sp>
        <p:nvSpPr>
          <p:cNvPr id="3" name="عنصر نائب للمحتوى 2">
            <a:extLst>
              <a:ext uri="{FF2B5EF4-FFF2-40B4-BE49-F238E27FC236}">
                <a16:creationId xmlns:a16="http://schemas.microsoft.com/office/drawing/2014/main" id="{F82B003C-9B27-459E-B663-6897D2A6736E}"/>
              </a:ext>
            </a:extLst>
          </p:cNvPr>
          <p:cNvSpPr>
            <a:spLocks noGrp="1"/>
          </p:cNvSpPr>
          <p:nvPr>
            <p:ph idx="1"/>
          </p:nvPr>
        </p:nvSpPr>
        <p:spPr>
          <a:xfrm>
            <a:off x="879231" y="731521"/>
            <a:ext cx="8229600" cy="3853912"/>
          </a:xfrm>
        </p:spPr>
        <p:txBody>
          <a:bodyPr>
            <a:normAutofit/>
          </a:bodyPr>
          <a:lstStyle/>
          <a:p>
            <a:pPr algn="r"/>
            <a:endParaRPr lang="ar-SA" sz="1000" dirty="0"/>
          </a:p>
          <a:p>
            <a:pPr algn="r"/>
            <a:endParaRPr lang="ar-SA" sz="1000" dirty="0"/>
          </a:p>
          <a:p>
            <a:pPr algn="r"/>
            <a:endParaRPr lang="ar-SA" sz="1000" dirty="0"/>
          </a:p>
          <a:p>
            <a:pPr algn="r"/>
            <a:endParaRPr lang="ar-SA" sz="1000" dirty="0"/>
          </a:p>
          <a:p>
            <a:pPr algn="r"/>
            <a:endParaRPr lang="ar-SA" sz="1000" dirty="0"/>
          </a:p>
          <a:p>
            <a:pPr algn="r"/>
            <a:endParaRPr lang="ar-SA" sz="1000" dirty="0"/>
          </a:p>
          <a:p>
            <a:pPr algn="r"/>
            <a:endParaRPr lang="ar-SA" sz="1000" dirty="0"/>
          </a:p>
          <a:p>
            <a:pPr algn="r"/>
            <a:endParaRPr lang="ar-SA" sz="1000" dirty="0"/>
          </a:p>
          <a:p>
            <a:pPr algn="r"/>
            <a:endParaRPr lang="ar-SA" sz="1000" dirty="0"/>
          </a:p>
          <a:p>
            <a:pPr algn="r"/>
            <a:endParaRPr lang="ar-SA" sz="2000" dirty="0"/>
          </a:p>
          <a:p>
            <a:pPr algn="r"/>
            <a:r>
              <a:rPr lang="ar-SA" sz="2000" dirty="0"/>
              <a:t>                                                  </a:t>
            </a:r>
          </a:p>
        </p:txBody>
      </p:sp>
      <p:sp>
        <p:nvSpPr>
          <p:cNvPr id="5" name="إطار 4">
            <a:extLst>
              <a:ext uri="{FF2B5EF4-FFF2-40B4-BE49-F238E27FC236}">
                <a16:creationId xmlns:a16="http://schemas.microsoft.com/office/drawing/2014/main" id="{06975F1F-9B19-468E-9287-C3085998E459}"/>
              </a:ext>
            </a:extLst>
          </p:cNvPr>
          <p:cNvSpPr/>
          <p:nvPr/>
        </p:nvSpPr>
        <p:spPr>
          <a:xfrm>
            <a:off x="1568546" y="4585433"/>
            <a:ext cx="6288260" cy="2187844"/>
          </a:xfrm>
          <a:prstGeom prst="frame">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600" dirty="0">
                <a:solidFill>
                  <a:srgbClr val="FF9999"/>
                </a:solidFill>
              </a:rPr>
              <a:t>أرجو أن تكونوا قد استفدتم  بالتوفيق والنجاح</a:t>
            </a:r>
          </a:p>
        </p:txBody>
      </p:sp>
      <p:sp>
        <p:nvSpPr>
          <p:cNvPr id="6" name="مربع نص 5">
            <a:extLst>
              <a:ext uri="{FF2B5EF4-FFF2-40B4-BE49-F238E27FC236}">
                <a16:creationId xmlns:a16="http://schemas.microsoft.com/office/drawing/2014/main" id="{6F5758DF-40EA-424F-8A51-11E023A5EAAA}"/>
              </a:ext>
            </a:extLst>
          </p:cNvPr>
          <p:cNvSpPr txBox="1"/>
          <p:nvPr/>
        </p:nvSpPr>
        <p:spPr>
          <a:xfrm>
            <a:off x="1786597" y="1463041"/>
            <a:ext cx="6597749" cy="1938992"/>
          </a:xfrm>
          <a:prstGeom prst="rect">
            <a:avLst/>
          </a:prstGeom>
          <a:noFill/>
        </p:spPr>
        <p:txBody>
          <a:bodyPr wrap="square" rtlCol="1">
            <a:spAutoFit/>
          </a:bodyPr>
          <a:lstStyle/>
          <a:p>
            <a:pPr algn="r"/>
            <a:r>
              <a:rPr lang="ar-SA" sz="4000" dirty="0">
                <a:latin typeface="Sakkal Majalla" panose="02000000000000000000" pitchFamily="2" charset="-78"/>
                <a:cs typeface="Sakkal Majalla" panose="02000000000000000000" pitchFamily="2" charset="-78"/>
              </a:rPr>
              <a:t>مما سبق تبين لنا كيف نمثل الكسر على مستقيم الأعداد وكيف نكتب الكسر من خلال العبارات</a:t>
            </a:r>
          </a:p>
        </p:txBody>
      </p:sp>
    </p:spTree>
    <p:extLst>
      <p:ext uri="{BB962C8B-B14F-4D97-AF65-F5344CB8AC3E}">
        <p14:creationId xmlns:p14="http://schemas.microsoft.com/office/powerpoint/2010/main" val="308962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255</TotalTime>
  <Words>140</Words>
  <Application>Microsoft Office PowerPoint</Application>
  <PresentationFormat>عرض على الشاشة (4:3)</PresentationFormat>
  <Paragraphs>32</Paragraphs>
  <Slides>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5</vt:i4>
      </vt:variant>
    </vt:vector>
  </HeadingPairs>
  <TitlesOfParts>
    <vt:vector size="10" baseType="lpstr">
      <vt:lpstr>Arial</vt:lpstr>
      <vt:lpstr>Century Gothic</vt:lpstr>
      <vt:lpstr>Sakkal Majalla</vt:lpstr>
      <vt:lpstr>Wingdings 3</vt:lpstr>
      <vt:lpstr>ربطة</vt:lpstr>
      <vt:lpstr>تمثيل الكسور على مستقيم الأعداد</vt:lpstr>
      <vt:lpstr>عرض تقديمي في PowerPoint</vt:lpstr>
      <vt:lpstr>التمثيل على مستقيم الأعداد</vt:lpstr>
      <vt:lpstr>كيف نكتب كسر من خلال العبارات</vt:lpstr>
      <vt:lpstr>الإغلاق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أمين العيسى</cp:lastModifiedBy>
  <cp:revision>25</cp:revision>
  <dcterms:created xsi:type="dcterms:W3CDTF">2020-05-02T02:36:07Z</dcterms:created>
  <dcterms:modified xsi:type="dcterms:W3CDTF">2020-05-23T06:51:12Z</dcterms:modified>
</cp:coreProperties>
</file>