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02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E824D-9F9A-45C0-8ED7-5046D5B533C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A7709C-65CF-44FC-99DE-77DBD414364D}">
      <dgm:prSet phldrT="[نص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" dirty="0" smtClean="0">
              <a:solidFill>
                <a:schemeClr val="bg1"/>
              </a:solidFill>
            </a:rPr>
            <a:t>أن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r>
            <a:rPr lang="ar" altLang="ar" dirty="0" smtClean="0">
              <a:solidFill>
                <a:schemeClr val="bg1"/>
              </a:solidFill>
            </a:rPr>
            <a:t>يقرأ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r>
            <a:rPr lang="ar" altLang="ar" dirty="0" smtClean="0">
              <a:solidFill>
                <a:schemeClr val="bg1"/>
              </a:solidFill>
            </a:rPr>
            <a:t>التلميذ حرف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r>
            <a:rPr lang="ar" altLang="ar" dirty="0" smtClean="0">
              <a:solidFill>
                <a:schemeClr val="bg1"/>
              </a:solidFill>
            </a:rPr>
            <a:t>الألف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r>
            <a:rPr lang="ar" altLang="ar" dirty="0" smtClean="0">
              <a:solidFill>
                <a:schemeClr val="bg1"/>
              </a:solidFill>
            </a:rPr>
            <a:t>قراءة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r>
            <a:rPr lang="ar" altLang="ar" dirty="0" smtClean="0">
              <a:solidFill>
                <a:schemeClr val="bg1"/>
              </a:solidFill>
            </a:rPr>
            <a:t>صحيحة</a:t>
          </a:r>
          <a:r>
            <a:rPr lang="en-US" altLang="ar" dirty="0" smtClean="0">
              <a:solidFill>
                <a:schemeClr val="bg1"/>
              </a:solidFill>
            </a:rPr>
            <a:t> </a:t>
          </a:r>
          <a:endParaRPr lang="en-GB" dirty="0">
            <a:solidFill>
              <a:schemeClr val="bg1"/>
            </a:solidFill>
          </a:endParaRPr>
        </a:p>
      </dgm:t>
    </dgm:pt>
    <dgm:pt modelId="{68C78044-0B46-4668-B816-069E5A5FBD77}" type="parTrans" cxnId="{03E14F12-D7A6-435F-949E-0657F11A15DB}">
      <dgm:prSet/>
      <dgm:spPr/>
      <dgm:t>
        <a:bodyPr/>
        <a:lstStyle/>
        <a:p>
          <a:endParaRPr lang="en-GB"/>
        </a:p>
      </dgm:t>
    </dgm:pt>
    <dgm:pt modelId="{3E1731F3-C8D1-4F65-B08B-191873982332}" type="sibTrans" cxnId="{03E14F12-D7A6-435F-949E-0657F11A15DB}">
      <dgm:prSet/>
      <dgm:spPr/>
      <dgm:t>
        <a:bodyPr/>
        <a:lstStyle/>
        <a:p>
          <a:endParaRPr lang="en-GB"/>
        </a:p>
      </dgm:t>
    </dgm:pt>
    <dgm:pt modelId="{7737E573-57C0-4B73-863A-63BEC63ED045}">
      <dgm:prSet phldrT="[نص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" sz="3200" dirty="0" smtClean="0">
              <a:solidFill>
                <a:schemeClr val="bg1"/>
              </a:solidFill>
            </a:rPr>
            <a:t>أن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يميز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التلميذ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حرف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الألف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من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بين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مجموعة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من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الأحرف</a:t>
          </a:r>
          <a:r>
            <a:rPr lang="en-US" altLang="ar" sz="3200" dirty="0" smtClean="0">
              <a:solidFill>
                <a:schemeClr val="bg1"/>
              </a:solidFill>
            </a:rPr>
            <a:t>  </a:t>
          </a:r>
          <a:endParaRPr lang="en-GB" sz="3200" dirty="0">
            <a:solidFill>
              <a:schemeClr val="bg1"/>
            </a:solidFill>
          </a:endParaRPr>
        </a:p>
      </dgm:t>
    </dgm:pt>
    <dgm:pt modelId="{AB6572E9-3CBB-4D86-BE61-42811EAC27AD}" type="parTrans" cxnId="{CD0A8837-5099-4AA2-89C6-AEEF7201EE5C}">
      <dgm:prSet/>
      <dgm:spPr/>
      <dgm:t>
        <a:bodyPr/>
        <a:lstStyle/>
        <a:p>
          <a:endParaRPr lang="en-GB"/>
        </a:p>
      </dgm:t>
    </dgm:pt>
    <dgm:pt modelId="{E370D097-E7C7-4AE0-B2CF-BE23AE634A06}" type="sibTrans" cxnId="{CD0A8837-5099-4AA2-89C6-AEEF7201EE5C}">
      <dgm:prSet/>
      <dgm:spPr/>
      <dgm:t>
        <a:bodyPr/>
        <a:lstStyle/>
        <a:p>
          <a:endParaRPr lang="en-GB"/>
        </a:p>
      </dgm:t>
    </dgm:pt>
    <dgm:pt modelId="{B5108552-2F70-45CB-8DDE-4736C747D5E7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" altLang="ar" sz="3200" dirty="0" smtClean="0">
              <a:solidFill>
                <a:schemeClr val="bg1"/>
              </a:solidFill>
            </a:rPr>
            <a:t>أن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يكتب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حرف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الألف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بأشكاله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r>
            <a:rPr lang="ar" altLang="ar" sz="3200" dirty="0" smtClean="0">
              <a:solidFill>
                <a:schemeClr val="bg1"/>
              </a:solidFill>
            </a:rPr>
            <a:t>المختلفه</a:t>
          </a:r>
          <a:r>
            <a:rPr lang="en-US" altLang="ar" sz="3200" dirty="0" smtClean="0">
              <a:solidFill>
                <a:schemeClr val="bg1"/>
              </a:solidFill>
            </a:rPr>
            <a:t> </a:t>
          </a:r>
          <a:endParaRPr lang="en-GB" sz="3200" dirty="0">
            <a:solidFill>
              <a:schemeClr val="bg1"/>
            </a:solidFill>
          </a:endParaRPr>
        </a:p>
      </dgm:t>
    </dgm:pt>
    <dgm:pt modelId="{2AE604BA-4F30-487B-BE46-CE2D2D3BD3CF}" type="parTrans" cxnId="{D8E2A38A-3642-40E8-811C-A6A790ECAF66}">
      <dgm:prSet/>
      <dgm:spPr/>
      <dgm:t>
        <a:bodyPr/>
        <a:lstStyle/>
        <a:p>
          <a:endParaRPr lang="en-GB"/>
        </a:p>
      </dgm:t>
    </dgm:pt>
    <dgm:pt modelId="{73EBD73A-3B17-4EDD-BF5B-46A70A276B55}" type="sibTrans" cxnId="{D8E2A38A-3642-40E8-811C-A6A790ECAF66}">
      <dgm:prSet/>
      <dgm:spPr/>
      <dgm:t>
        <a:bodyPr/>
        <a:lstStyle/>
        <a:p>
          <a:endParaRPr lang="en-GB"/>
        </a:p>
      </dgm:t>
    </dgm:pt>
    <dgm:pt modelId="{99A99D07-74EF-45E2-B7A7-32D80F1AA0E4}" type="pres">
      <dgm:prSet presAssocID="{411E824D-9F9A-45C0-8ED7-5046D5B533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A42D8E-222D-4CAC-A7FB-225BF03D3672}" type="pres">
      <dgm:prSet presAssocID="{B5108552-2F70-45CB-8DDE-4736C747D5E7}" presName="boxAndChildren" presStyleCnt="0"/>
      <dgm:spPr/>
    </dgm:pt>
    <dgm:pt modelId="{8D3053C6-8D16-4BFE-8E01-C4A33F4CD578}" type="pres">
      <dgm:prSet presAssocID="{B5108552-2F70-45CB-8DDE-4736C747D5E7}" presName="parentTextBox" presStyleLbl="node1" presStyleIdx="0" presStyleCnt="3"/>
      <dgm:spPr/>
      <dgm:t>
        <a:bodyPr/>
        <a:lstStyle/>
        <a:p>
          <a:endParaRPr lang="en-GB"/>
        </a:p>
      </dgm:t>
    </dgm:pt>
    <dgm:pt modelId="{DD80E765-3CE2-4D9A-A29A-F7B65A27BDA1}" type="pres">
      <dgm:prSet presAssocID="{E370D097-E7C7-4AE0-B2CF-BE23AE634A06}" presName="sp" presStyleCnt="0"/>
      <dgm:spPr/>
    </dgm:pt>
    <dgm:pt modelId="{5BDC2A75-1180-4978-BA9A-608BF08EA1FF}" type="pres">
      <dgm:prSet presAssocID="{7737E573-57C0-4B73-863A-63BEC63ED045}" presName="arrowAndChildren" presStyleCnt="0"/>
      <dgm:spPr/>
    </dgm:pt>
    <dgm:pt modelId="{733D8369-75C2-417B-B50A-6B1AD0397FBB}" type="pres">
      <dgm:prSet presAssocID="{7737E573-57C0-4B73-863A-63BEC63ED045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B090B568-170E-4DA5-948E-3BFF870A089F}" type="pres">
      <dgm:prSet presAssocID="{3E1731F3-C8D1-4F65-B08B-191873982332}" presName="sp" presStyleCnt="0"/>
      <dgm:spPr/>
    </dgm:pt>
    <dgm:pt modelId="{0126764D-D3B6-4862-A8A1-7CBEF44378DF}" type="pres">
      <dgm:prSet presAssocID="{14A7709C-65CF-44FC-99DE-77DBD414364D}" presName="arrowAndChildren" presStyleCnt="0"/>
      <dgm:spPr/>
    </dgm:pt>
    <dgm:pt modelId="{950BE562-FF0D-43F0-928F-6FF00059E80B}" type="pres">
      <dgm:prSet presAssocID="{14A7709C-65CF-44FC-99DE-77DBD414364D}" presName="parentTextArrow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03E14F12-D7A6-435F-949E-0657F11A15DB}" srcId="{411E824D-9F9A-45C0-8ED7-5046D5B533CC}" destId="{14A7709C-65CF-44FC-99DE-77DBD414364D}" srcOrd="0" destOrd="0" parTransId="{68C78044-0B46-4668-B816-069E5A5FBD77}" sibTransId="{3E1731F3-C8D1-4F65-B08B-191873982332}"/>
    <dgm:cxn modelId="{BE7CA24A-9C46-4294-BB68-3BF4F04C1870}" type="presOf" srcId="{B5108552-2F70-45CB-8DDE-4736C747D5E7}" destId="{8D3053C6-8D16-4BFE-8E01-C4A33F4CD578}" srcOrd="0" destOrd="0" presId="urn:microsoft.com/office/officeart/2005/8/layout/process4"/>
    <dgm:cxn modelId="{D8E2A38A-3642-40E8-811C-A6A790ECAF66}" srcId="{411E824D-9F9A-45C0-8ED7-5046D5B533CC}" destId="{B5108552-2F70-45CB-8DDE-4736C747D5E7}" srcOrd="2" destOrd="0" parTransId="{2AE604BA-4F30-487B-BE46-CE2D2D3BD3CF}" sibTransId="{73EBD73A-3B17-4EDD-BF5B-46A70A276B55}"/>
    <dgm:cxn modelId="{AB00DAC2-DAED-4DFA-87BE-7FC164F85F21}" type="presOf" srcId="{411E824D-9F9A-45C0-8ED7-5046D5B533CC}" destId="{99A99D07-74EF-45E2-B7A7-32D80F1AA0E4}" srcOrd="0" destOrd="0" presId="urn:microsoft.com/office/officeart/2005/8/layout/process4"/>
    <dgm:cxn modelId="{A9DFDA3F-9195-4FEB-8FDD-9EFF69912EB2}" type="presOf" srcId="{7737E573-57C0-4B73-863A-63BEC63ED045}" destId="{733D8369-75C2-417B-B50A-6B1AD0397FBB}" srcOrd="0" destOrd="0" presId="urn:microsoft.com/office/officeart/2005/8/layout/process4"/>
    <dgm:cxn modelId="{CD0A8837-5099-4AA2-89C6-AEEF7201EE5C}" srcId="{411E824D-9F9A-45C0-8ED7-5046D5B533CC}" destId="{7737E573-57C0-4B73-863A-63BEC63ED045}" srcOrd="1" destOrd="0" parTransId="{AB6572E9-3CBB-4D86-BE61-42811EAC27AD}" sibTransId="{E370D097-E7C7-4AE0-B2CF-BE23AE634A06}"/>
    <dgm:cxn modelId="{B516C241-2C5F-44DE-B68A-CC4A0D740BB1}" type="presOf" srcId="{14A7709C-65CF-44FC-99DE-77DBD414364D}" destId="{950BE562-FF0D-43F0-928F-6FF00059E80B}" srcOrd="0" destOrd="0" presId="urn:microsoft.com/office/officeart/2005/8/layout/process4"/>
    <dgm:cxn modelId="{5FDA4B0E-19AF-44C5-A40E-E5D2D9C8D3AD}" type="presParOf" srcId="{99A99D07-74EF-45E2-B7A7-32D80F1AA0E4}" destId="{5BA42D8E-222D-4CAC-A7FB-225BF03D3672}" srcOrd="0" destOrd="0" presId="urn:microsoft.com/office/officeart/2005/8/layout/process4"/>
    <dgm:cxn modelId="{C1CFB8B0-AA31-4CE3-BF85-22E92501B23D}" type="presParOf" srcId="{5BA42D8E-222D-4CAC-A7FB-225BF03D3672}" destId="{8D3053C6-8D16-4BFE-8E01-C4A33F4CD578}" srcOrd="0" destOrd="0" presId="urn:microsoft.com/office/officeart/2005/8/layout/process4"/>
    <dgm:cxn modelId="{12B4E0CA-845F-4DD8-ADBB-71CBEDB31D15}" type="presParOf" srcId="{99A99D07-74EF-45E2-B7A7-32D80F1AA0E4}" destId="{DD80E765-3CE2-4D9A-A29A-F7B65A27BDA1}" srcOrd="1" destOrd="0" presId="urn:microsoft.com/office/officeart/2005/8/layout/process4"/>
    <dgm:cxn modelId="{276EB521-238B-4754-B307-05669966544A}" type="presParOf" srcId="{99A99D07-74EF-45E2-B7A7-32D80F1AA0E4}" destId="{5BDC2A75-1180-4978-BA9A-608BF08EA1FF}" srcOrd="2" destOrd="0" presId="urn:microsoft.com/office/officeart/2005/8/layout/process4"/>
    <dgm:cxn modelId="{AC85F8DF-880D-4DBC-9A8E-57600F5A6488}" type="presParOf" srcId="{5BDC2A75-1180-4978-BA9A-608BF08EA1FF}" destId="{733D8369-75C2-417B-B50A-6B1AD0397FBB}" srcOrd="0" destOrd="0" presId="urn:microsoft.com/office/officeart/2005/8/layout/process4"/>
    <dgm:cxn modelId="{A70DE84C-80FC-4C7B-9901-6BD098A891C3}" type="presParOf" srcId="{99A99D07-74EF-45E2-B7A7-32D80F1AA0E4}" destId="{B090B568-170E-4DA5-948E-3BFF870A089F}" srcOrd="3" destOrd="0" presId="urn:microsoft.com/office/officeart/2005/8/layout/process4"/>
    <dgm:cxn modelId="{1E835841-4EE2-43F4-855C-DC6B3FD64AB1}" type="presParOf" srcId="{99A99D07-74EF-45E2-B7A7-32D80F1AA0E4}" destId="{0126764D-D3B6-4862-A8A1-7CBEF44378DF}" srcOrd="4" destOrd="0" presId="urn:microsoft.com/office/officeart/2005/8/layout/process4"/>
    <dgm:cxn modelId="{E1CBC4B6-3EB5-4076-8944-3CCB9A1A580A}" type="presParOf" srcId="{0126764D-D3B6-4862-A8A1-7CBEF44378DF}" destId="{950BE562-FF0D-43F0-928F-6FF00059E8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53C6-8D16-4BFE-8E01-C4A33F4CD578}">
      <dsp:nvSpPr>
        <dsp:cNvPr id="0" name=""/>
        <dsp:cNvSpPr/>
      </dsp:nvSpPr>
      <dsp:spPr>
        <a:xfrm>
          <a:off x="0" y="2670111"/>
          <a:ext cx="5669280" cy="87639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altLang="ar" sz="3200" kern="1200" dirty="0" smtClean="0">
              <a:solidFill>
                <a:schemeClr val="bg1"/>
              </a:solidFill>
            </a:rPr>
            <a:t>أن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يكتب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حرف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الألف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بأشكاله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المختلفه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0" y="2670111"/>
        <a:ext cx="5669280" cy="876390"/>
      </dsp:txXfrm>
    </dsp:sp>
    <dsp:sp modelId="{733D8369-75C2-417B-B50A-6B1AD0397FBB}">
      <dsp:nvSpPr>
        <dsp:cNvPr id="0" name=""/>
        <dsp:cNvSpPr/>
      </dsp:nvSpPr>
      <dsp:spPr>
        <a:xfrm rot="10800000">
          <a:off x="0" y="1335369"/>
          <a:ext cx="5669280" cy="1347888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3200" kern="1200" dirty="0" smtClean="0">
              <a:solidFill>
                <a:schemeClr val="bg1"/>
              </a:solidFill>
            </a:rPr>
            <a:t>أن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يميز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التلميذ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حرف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الألف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من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بين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مجموعة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من</a:t>
          </a:r>
          <a:r>
            <a:rPr lang="en-US" altLang="ar" sz="3200" kern="1200" dirty="0" smtClean="0">
              <a:solidFill>
                <a:schemeClr val="bg1"/>
              </a:solidFill>
            </a:rPr>
            <a:t> </a:t>
          </a:r>
          <a:r>
            <a:rPr lang="ar" altLang="ar" sz="3200" kern="1200" dirty="0" smtClean="0">
              <a:solidFill>
                <a:schemeClr val="bg1"/>
              </a:solidFill>
            </a:rPr>
            <a:t>الأحرف</a:t>
          </a:r>
          <a:r>
            <a:rPr lang="en-US" altLang="ar" sz="3200" kern="1200" dirty="0" smtClean="0">
              <a:solidFill>
                <a:schemeClr val="bg1"/>
              </a:solidFill>
            </a:rPr>
            <a:t>  </a:t>
          </a:r>
          <a:endParaRPr lang="en-GB" sz="3200" kern="1200" dirty="0">
            <a:solidFill>
              <a:schemeClr val="bg1"/>
            </a:solidFill>
          </a:endParaRPr>
        </a:p>
      </dsp:txBody>
      <dsp:txXfrm rot="10800000">
        <a:off x="0" y="1335369"/>
        <a:ext cx="5669280" cy="875817"/>
      </dsp:txXfrm>
    </dsp:sp>
    <dsp:sp modelId="{950BE562-FF0D-43F0-928F-6FF00059E80B}">
      <dsp:nvSpPr>
        <dsp:cNvPr id="0" name=""/>
        <dsp:cNvSpPr/>
      </dsp:nvSpPr>
      <dsp:spPr>
        <a:xfrm rot="10800000">
          <a:off x="0" y="626"/>
          <a:ext cx="5669280" cy="1347888"/>
        </a:xfrm>
        <a:prstGeom prst="upArrowCallou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3000" kern="1200" dirty="0" smtClean="0">
              <a:solidFill>
                <a:schemeClr val="bg1"/>
              </a:solidFill>
            </a:rPr>
            <a:t>أن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r>
            <a:rPr lang="ar" altLang="ar" sz="3000" kern="1200" dirty="0" smtClean="0">
              <a:solidFill>
                <a:schemeClr val="bg1"/>
              </a:solidFill>
            </a:rPr>
            <a:t>يقرأ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r>
            <a:rPr lang="ar" altLang="ar" sz="3000" kern="1200" dirty="0" smtClean="0">
              <a:solidFill>
                <a:schemeClr val="bg1"/>
              </a:solidFill>
            </a:rPr>
            <a:t>التلميذ حرف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r>
            <a:rPr lang="ar" altLang="ar" sz="3000" kern="1200" dirty="0" smtClean="0">
              <a:solidFill>
                <a:schemeClr val="bg1"/>
              </a:solidFill>
            </a:rPr>
            <a:t>الألف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r>
            <a:rPr lang="ar" altLang="ar" sz="3000" kern="1200" dirty="0" smtClean="0">
              <a:solidFill>
                <a:schemeClr val="bg1"/>
              </a:solidFill>
            </a:rPr>
            <a:t>قراءة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r>
            <a:rPr lang="ar" altLang="ar" sz="3000" kern="1200" dirty="0" smtClean="0">
              <a:solidFill>
                <a:schemeClr val="bg1"/>
              </a:solidFill>
            </a:rPr>
            <a:t>صحيحة</a:t>
          </a:r>
          <a:r>
            <a:rPr lang="en-US" altLang="ar" sz="3000" kern="1200" dirty="0" smtClean="0">
              <a:solidFill>
                <a:schemeClr val="bg1"/>
              </a:solidFill>
            </a:rPr>
            <a:t> </a:t>
          </a:r>
          <a:endParaRPr lang="en-GB" sz="3000" kern="1200" dirty="0">
            <a:solidFill>
              <a:schemeClr val="bg1"/>
            </a:solidFill>
          </a:endParaRPr>
        </a:p>
      </dsp:txBody>
      <dsp:txXfrm rot="10800000">
        <a:off x="0" y="626"/>
        <a:ext cx="5669280" cy="87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116183" y="4387091"/>
            <a:ext cx="3933542" cy="2459590"/>
          </a:xfrm>
        </p:spPr>
        <p:txBody>
          <a:bodyPr>
            <a:normAutofit/>
          </a:bodyPr>
          <a:lstStyle/>
          <a:p>
            <a:pPr algn="r" rtl="1"/>
            <a:r>
              <a:rPr lang="ar" sz="3600" dirty="0"/>
              <a:t>الصف</a:t>
            </a:r>
            <a:r>
              <a:rPr lang="en-US" altLang="ar" sz="3600" dirty="0">
                <a:solidFill>
                  <a:srgbClr val="800000"/>
                </a:solidFill>
              </a:rPr>
              <a:t>:</a:t>
            </a:r>
            <a:r>
              <a:rPr lang="ar" altLang="ar" sz="3600" dirty="0">
                <a:solidFill>
                  <a:srgbClr val="800000"/>
                </a:solidFill>
              </a:rPr>
              <a:t>الأول</a:t>
            </a:r>
            <a:r>
              <a:rPr lang="en-US" altLang="ar" sz="3600" dirty="0">
                <a:solidFill>
                  <a:srgbClr val="800000"/>
                </a:solidFill>
              </a:rPr>
              <a:t> </a:t>
            </a:r>
            <a:br>
              <a:rPr lang="en-US" altLang="ar" sz="3600" dirty="0">
                <a:solidFill>
                  <a:srgbClr val="800000"/>
                </a:solidFill>
              </a:rPr>
            </a:br>
            <a:r>
              <a:rPr lang="en-US" altLang="ar" sz="3600" dirty="0">
                <a:solidFill>
                  <a:srgbClr val="800000"/>
                </a:solidFill>
              </a:rPr>
              <a:t> </a:t>
            </a:r>
            <a:r>
              <a:rPr lang="ar" altLang="ar" sz="3600" dirty="0"/>
              <a:t>المادة</a:t>
            </a:r>
            <a:r>
              <a:rPr lang="en-US" altLang="ar" sz="3600" dirty="0">
                <a:solidFill>
                  <a:srgbClr val="000080"/>
                </a:solidFill>
              </a:rPr>
              <a:t>: </a:t>
            </a:r>
            <a:r>
              <a:rPr lang="ar" altLang="ar" sz="3600" dirty="0">
                <a:solidFill>
                  <a:srgbClr val="000080"/>
                </a:solidFill>
              </a:rPr>
              <a:t>لغة</a:t>
            </a:r>
            <a:r>
              <a:rPr lang="en-US" altLang="ar" sz="3600" dirty="0">
                <a:solidFill>
                  <a:srgbClr val="000080"/>
                </a:solidFill>
              </a:rPr>
              <a:t> </a:t>
            </a:r>
            <a:r>
              <a:rPr lang="ar" altLang="ar" sz="3600" dirty="0">
                <a:solidFill>
                  <a:srgbClr val="000080"/>
                </a:solidFill>
              </a:rPr>
              <a:t>عربية</a:t>
            </a:r>
            <a:r>
              <a:rPr lang="en-US" altLang="ar" sz="3600" dirty="0">
                <a:solidFill>
                  <a:srgbClr val="000080"/>
                </a:solidFill>
              </a:rPr>
              <a:t/>
            </a:r>
            <a:br>
              <a:rPr lang="en-US" altLang="ar" sz="3600" dirty="0">
                <a:solidFill>
                  <a:srgbClr val="000080"/>
                </a:solidFill>
              </a:rPr>
            </a:br>
            <a:r>
              <a:rPr lang="ar" altLang="ar" sz="3600" dirty="0"/>
              <a:t>الدرس</a:t>
            </a:r>
            <a:r>
              <a:rPr lang="en-US" altLang="ar" sz="3600" dirty="0"/>
              <a:t> </a:t>
            </a:r>
            <a:r>
              <a:rPr lang="en-US" altLang="ar" sz="3600" dirty="0">
                <a:solidFill>
                  <a:srgbClr val="008000"/>
                </a:solidFill>
              </a:rPr>
              <a:t>: </a:t>
            </a:r>
            <a:r>
              <a:rPr lang="ar" altLang="ar" sz="3600" dirty="0">
                <a:solidFill>
                  <a:srgbClr val="008000"/>
                </a:solidFill>
              </a:rPr>
              <a:t>حرف</a:t>
            </a:r>
            <a:r>
              <a:rPr lang="en-US" altLang="ar" sz="3600" dirty="0">
                <a:solidFill>
                  <a:srgbClr val="008000"/>
                </a:solidFill>
              </a:rPr>
              <a:t> </a:t>
            </a:r>
            <a:r>
              <a:rPr lang="ar" altLang="ar" sz="3600" dirty="0">
                <a:solidFill>
                  <a:srgbClr val="008000"/>
                </a:solidFill>
              </a:rPr>
              <a:t>الألف</a:t>
            </a:r>
            <a:r>
              <a:rPr lang="en-US" altLang="ar" sz="3600" dirty="0">
                <a:solidFill>
                  <a:srgbClr val="008000"/>
                </a:solidFill>
              </a:rPr>
              <a:t> </a:t>
            </a:r>
            <a:r>
              <a:rPr lang="ar" altLang="ar" sz="3600" dirty="0">
                <a:solidFill>
                  <a:srgbClr val="008000"/>
                </a:solidFill>
              </a:rPr>
              <a:t>الممدودة</a:t>
            </a:r>
            <a:r>
              <a:rPr lang="en-US" altLang="ar" sz="3600" dirty="0">
                <a:solidFill>
                  <a:srgbClr val="008000"/>
                </a:solidFill>
              </a:rPr>
              <a:t> </a:t>
            </a:r>
            <a:r>
              <a:rPr lang="ar" altLang="ar" sz="3600" dirty="0">
                <a:solidFill>
                  <a:srgbClr val="008000"/>
                </a:solidFill>
              </a:rPr>
              <a:t>والمقصورة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مربع نص 1048585"/>
          <p:cNvSpPr txBox="1"/>
          <p:nvPr/>
        </p:nvSpPr>
        <p:spPr>
          <a:xfrm>
            <a:off x="2428308" y="429957"/>
            <a:ext cx="4000000" cy="704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" sz="4000" dirty="0">
                <a:solidFill>
                  <a:schemeClr val="bg1"/>
                </a:solidFill>
              </a:rPr>
              <a:t>مخرجات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التعلم</a:t>
            </a:r>
            <a:r>
              <a:rPr lang="en-US" altLang="ar" sz="4000" dirty="0">
                <a:solidFill>
                  <a:srgbClr val="00B0F0"/>
                </a:solidFill>
              </a:rPr>
              <a:t> </a:t>
            </a:r>
            <a:endParaRPr lang="ar-AE" sz="4000" dirty="0">
              <a:solidFill>
                <a:srgbClr val="00B0F0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877324437"/>
              </p:ext>
            </p:extLst>
          </p:nvPr>
        </p:nvGraphicFramePr>
        <p:xfrm>
          <a:off x="1410789" y="1207751"/>
          <a:ext cx="5669280" cy="354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4284277" y="500112"/>
            <a:ext cx="4276088" cy="17987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2" name="صورة 2097151"/>
          <p:cNvPicPr>
            <a:picLocks/>
          </p:cNvPicPr>
          <p:nvPr/>
        </p:nvPicPr>
        <p:blipFill>
          <a:blip r:embed="rId3"/>
          <a:srcRect t="10500" b="10500"/>
          <a:stretch>
            <a:fillRect/>
          </a:stretch>
        </p:blipFill>
        <p:spPr>
          <a:xfrm>
            <a:off x="2237883" y="-4822114"/>
            <a:ext cx="4175374" cy="4608583"/>
          </a:xfrm>
          <a:prstGeom prst="rect">
            <a:avLst/>
          </a:prstGeom>
        </p:spPr>
      </p:pic>
      <p:sp>
        <p:nvSpPr>
          <p:cNvPr id="1048651" name="مربع نص 1048650"/>
          <p:cNvSpPr txBox="1"/>
          <p:nvPr/>
        </p:nvSpPr>
        <p:spPr>
          <a:xfrm>
            <a:off x="4122019" y="737759"/>
            <a:ext cx="4000925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-SY" sz="4000" dirty="0" smtClean="0">
                <a:solidFill>
                  <a:schemeClr val="bg1"/>
                </a:solidFill>
              </a:rPr>
              <a:t>أجرد </a:t>
            </a:r>
            <a:r>
              <a:rPr lang="ar" sz="4000" dirty="0" smtClean="0">
                <a:solidFill>
                  <a:schemeClr val="bg1"/>
                </a:solidFill>
              </a:rPr>
              <a:t>حرف</a:t>
            </a:r>
            <a:r>
              <a:rPr lang="en-US" altLang="ar" sz="4000" dirty="0" smtClean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الألف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الممدودة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والمقصورة</a:t>
            </a:r>
            <a:endParaRPr lang="ar-AE" sz="4000" dirty="0">
              <a:solidFill>
                <a:schemeClr val="bg1"/>
              </a:solidFill>
            </a:endParaRPr>
          </a:p>
        </p:txBody>
      </p:sp>
      <p:sp>
        <p:nvSpPr>
          <p:cNvPr id="1048652" name="مربع نص 1048651"/>
          <p:cNvSpPr txBox="1"/>
          <p:nvPr/>
        </p:nvSpPr>
        <p:spPr>
          <a:xfrm>
            <a:off x="2869713" y="4406934"/>
            <a:ext cx="3694727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rtl="1"/>
            <a:r>
              <a:rPr lang="ar" altLang="ar" sz="5200" b="1" dirty="0">
                <a:solidFill>
                  <a:srgbClr val="FF0000"/>
                </a:solidFill>
              </a:rPr>
              <a:t>بدا</a:t>
            </a:r>
            <a:r>
              <a:rPr lang="en-US" altLang="ar" sz="5200" dirty="0">
                <a:solidFill>
                  <a:srgbClr val="000000"/>
                </a:solidFill>
              </a:rPr>
              <a:t> </a:t>
            </a:r>
            <a:r>
              <a:rPr lang="ar" altLang="ar" sz="5200" dirty="0">
                <a:solidFill>
                  <a:srgbClr val="000000"/>
                </a:solidFill>
              </a:rPr>
              <a:t>البحر</a:t>
            </a:r>
            <a:r>
              <a:rPr lang="en-US" altLang="ar" sz="5200" dirty="0">
                <a:solidFill>
                  <a:srgbClr val="000000"/>
                </a:solidFill>
              </a:rPr>
              <a:t> </a:t>
            </a:r>
            <a:r>
              <a:rPr lang="ar" altLang="ar" sz="5200" dirty="0">
                <a:solidFill>
                  <a:srgbClr val="000000"/>
                </a:solidFill>
              </a:rPr>
              <a:t>عميقاً</a:t>
            </a:r>
            <a:r>
              <a:rPr lang="en-US" altLang="ar" sz="2700" dirty="0">
                <a:solidFill>
                  <a:srgbClr val="000000"/>
                </a:solidFill>
              </a:rPr>
              <a:t> </a:t>
            </a:r>
            <a:endParaRPr lang="ar-AE" sz="2700" dirty="0">
              <a:solidFill>
                <a:srgbClr val="00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0" y="594243"/>
            <a:ext cx="3750997" cy="3750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مربع نص 1048652"/>
          <p:cNvSpPr txBox="1"/>
          <p:nvPr/>
        </p:nvSpPr>
        <p:spPr>
          <a:xfrm>
            <a:off x="1990739" y="555828"/>
            <a:ext cx="5162520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4600" dirty="0">
                <a:solidFill>
                  <a:srgbClr val="6600CC"/>
                </a:solidFill>
              </a:rPr>
              <a:t>أشكال</a:t>
            </a:r>
            <a:r>
              <a:rPr lang="en-US" altLang="ar" sz="4600" dirty="0">
                <a:solidFill>
                  <a:srgbClr val="6600CC"/>
                </a:solidFill>
              </a:rPr>
              <a:t> </a:t>
            </a:r>
            <a:r>
              <a:rPr lang="ar" altLang="ar" sz="4600" dirty="0">
                <a:solidFill>
                  <a:srgbClr val="6600CC"/>
                </a:solidFill>
              </a:rPr>
              <a:t>حرف</a:t>
            </a:r>
            <a:r>
              <a:rPr lang="en-US" altLang="ar" sz="4600" dirty="0">
                <a:solidFill>
                  <a:srgbClr val="6600CC"/>
                </a:solidFill>
              </a:rPr>
              <a:t> </a:t>
            </a:r>
            <a:r>
              <a:rPr lang="ar" altLang="ar" sz="4600" dirty="0">
                <a:solidFill>
                  <a:srgbClr val="6600CC"/>
                </a:solidFill>
              </a:rPr>
              <a:t>الألف</a:t>
            </a:r>
            <a:r>
              <a:rPr lang="en-US" altLang="ar" sz="4600" dirty="0">
                <a:solidFill>
                  <a:srgbClr val="92D04F"/>
                </a:solidFill>
              </a:rPr>
              <a:t> </a:t>
            </a:r>
            <a:endParaRPr lang="ar-AE" sz="4600" dirty="0">
              <a:solidFill>
                <a:srgbClr val="92D04F"/>
              </a:solidFill>
            </a:endParaRPr>
          </a:p>
        </p:txBody>
      </p:sp>
      <p:cxnSp>
        <p:nvCxnSpPr>
          <p:cNvPr id="3145728" name="رابط كسهم مستقيم 3145727"/>
          <p:cNvCxnSpPr>
            <a:cxnSpLocks/>
          </p:cNvCxnSpPr>
          <p:nvPr/>
        </p:nvCxnSpPr>
        <p:spPr>
          <a:xfrm>
            <a:off x="4638288" y="1449977"/>
            <a:ext cx="1867015" cy="1932279"/>
          </a:xfrm>
          <a:prstGeom prst="straightConnector1">
            <a:avLst/>
          </a:prstGeom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658" name="مربع نص 1048657"/>
          <p:cNvSpPr txBox="1"/>
          <p:nvPr/>
        </p:nvSpPr>
        <p:spPr>
          <a:xfrm>
            <a:off x="5208049" y="3181354"/>
            <a:ext cx="1663561" cy="2758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sz="8900" dirty="0">
                <a:solidFill>
                  <a:srgbClr val="6600CC"/>
                </a:solidFill>
              </a:rPr>
              <a:t>ا</a:t>
            </a:r>
            <a:endParaRPr lang="ar-AE" sz="8900" dirty="0">
              <a:solidFill>
                <a:srgbClr val="6600CC"/>
              </a:solidFill>
            </a:endParaRPr>
          </a:p>
          <a:p>
            <a:pPr algn="r"/>
            <a:r>
              <a:rPr lang="ar" altLang="ar" sz="8900" dirty="0">
                <a:solidFill>
                  <a:srgbClr val="FF0000"/>
                </a:solidFill>
              </a:rPr>
              <a:t>بدا</a:t>
            </a:r>
            <a:r>
              <a:rPr lang="en-US" altLang="ar" sz="5300" dirty="0">
                <a:solidFill>
                  <a:srgbClr val="000000"/>
                </a:solidFill>
              </a:rPr>
              <a:t> 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5300" dirty="0">
              <a:solidFill>
                <a:srgbClr val="000000"/>
              </a:solidFill>
            </a:endParaRPr>
          </a:p>
        </p:txBody>
      </p:sp>
      <p:sp>
        <p:nvSpPr>
          <p:cNvPr id="1048659" name="مربع نص 1048658"/>
          <p:cNvSpPr txBox="1"/>
          <p:nvPr/>
        </p:nvSpPr>
        <p:spPr>
          <a:xfrm>
            <a:off x="2808514" y="2754876"/>
            <a:ext cx="2413003" cy="2708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ar" sz="8500" dirty="0">
                <a:solidFill>
                  <a:srgbClr val="6600CC"/>
                </a:solidFill>
              </a:rPr>
              <a:t>ى</a:t>
            </a:r>
            <a:endParaRPr lang="ar-AE" sz="8500" dirty="0">
              <a:solidFill>
                <a:srgbClr val="6600CC"/>
              </a:solidFill>
            </a:endParaRPr>
          </a:p>
          <a:p>
            <a:pPr algn="ctr"/>
            <a:r>
              <a:rPr lang="ar" sz="8500" dirty="0">
                <a:solidFill>
                  <a:srgbClr val="FF0000"/>
                </a:solidFill>
              </a:rPr>
              <a:t>سلمى</a:t>
            </a:r>
            <a:r>
              <a:rPr lang="en-US" altLang="ar" sz="8500" dirty="0">
                <a:solidFill>
                  <a:srgbClr val="FF0000"/>
                </a:solidFill>
              </a:rPr>
              <a:t> </a:t>
            </a:r>
            <a:endParaRPr lang="ar-AE" sz="8500" dirty="0">
              <a:solidFill>
                <a:srgbClr val="FF0000"/>
              </a:solidFill>
            </a:endParaRPr>
          </a:p>
        </p:txBody>
      </p:sp>
      <p:cxnSp>
        <p:nvCxnSpPr>
          <p:cNvPr id="3145729" name="رابط كسهم مستقيم 3145728"/>
          <p:cNvCxnSpPr>
            <a:cxnSpLocks/>
          </p:cNvCxnSpPr>
          <p:nvPr/>
        </p:nvCxnSpPr>
        <p:spPr>
          <a:xfrm flipH="1">
            <a:off x="4085594" y="1449977"/>
            <a:ext cx="552694" cy="1650450"/>
          </a:xfrm>
          <a:prstGeom prst="straightConnector1">
            <a:avLst/>
          </a:prstGeom>
          <a:solidFill>
            <a:srgbClr val="279C64"/>
          </a:solidFill>
          <a:ln w="25400">
            <a:solidFill>
              <a:srgbClr val="1C7D4E"/>
            </a:solidFill>
            <a:tailEnd type="triangle" w="lg" len="lg"/>
          </a:ln>
        </p:spPr>
      </p:cxnSp>
      <p:cxnSp>
        <p:nvCxnSpPr>
          <p:cNvPr id="3145730" name="رابط كسهم مستقيم 3145729"/>
          <p:cNvCxnSpPr>
            <a:cxnSpLocks/>
          </p:cNvCxnSpPr>
          <p:nvPr/>
        </p:nvCxnSpPr>
        <p:spPr>
          <a:xfrm flipH="1">
            <a:off x="2364377" y="1449977"/>
            <a:ext cx="2273911" cy="895959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664" name="مربع نص 1048663"/>
          <p:cNvSpPr txBox="1"/>
          <p:nvPr/>
        </p:nvSpPr>
        <p:spPr>
          <a:xfrm>
            <a:off x="713785" y="2345936"/>
            <a:ext cx="1536152" cy="2072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sz="6100" dirty="0">
                <a:solidFill>
                  <a:srgbClr val="0000FF"/>
                </a:solidFill>
              </a:rPr>
              <a:t>ا</a:t>
            </a:r>
            <a:endParaRPr lang="ar-AE" sz="6100" dirty="0">
              <a:solidFill>
                <a:srgbClr val="0000FF"/>
              </a:solidFill>
            </a:endParaRPr>
          </a:p>
          <a:p>
            <a:pPr algn="r"/>
            <a:r>
              <a:rPr lang="ar" altLang="ar" sz="7200" dirty="0">
                <a:solidFill>
                  <a:srgbClr val="FF0000"/>
                </a:solidFill>
              </a:rPr>
              <a:t>يا</a:t>
            </a:r>
            <a:r>
              <a:rPr lang="en-US" altLang="ar" sz="7200" dirty="0">
                <a:solidFill>
                  <a:srgbClr val="000000"/>
                </a:solidFill>
              </a:rPr>
              <a:t> </a:t>
            </a:r>
            <a:endParaRPr lang="ar-AE" sz="7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841862" y="443783"/>
            <a:ext cx="638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dirty="0" smtClean="0">
                <a:latin typeface="Sakkal Majalla" pitchFamily="2" charset="-78"/>
                <a:cs typeface="Sakkal Majalla" pitchFamily="2" charset="-78"/>
              </a:rPr>
              <a:t>أسمي الصور التالية منتبهاً للألف الممدودة و المقصورة</a:t>
            </a:r>
            <a:endParaRPr lang="en-GB" sz="28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1" y="2630805"/>
            <a:ext cx="2130879" cy="21308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21" y="1141912"/>
            <a:ext cx="2795691" cy="179723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0" y="967003"/>
            <a:ext cx="1973580" cy="14782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2" y="3067595"/>
            <a:ext cx="2331720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مربع نص 1048665"/>
          <p:cNvSpPr txBox="1"/>
          <p:nvPr/>
        </p:nvSpPr>
        <p:spPr>
          <a:xfrm>
            <a:off x="1112706" y="580441"/>
            <a:ext cx="584788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3600" dirty="0">
                <a:solidFill>
                  <a:srgbClr val="6600CC"/>
                </a:solidFill>
              </a:rPr>
              <a:t>ألون</a:t>
            </a:r>
            <a:r>
              <a:rPr lang="en-US" altLang="ar" sz="3600" dirty="0">
                <a:solidFill>
                  <a:srgbClr val="6600CC"/>
                </a:solidFill>
              </a:rPr>
              <a:t> </a:t>
            </a:r>
            <a:r>
              <a:rPr lang="ar" altLang="ar" sz="3600" dirty="0">
                <a:solidFill>
                  <a:srgbClr val="6600CC"/>
                </a:solidFill>
              </a:rPr>
              <a:t>حرف</a:t>
            </a:r>
            <a:r>
              <a:rPr lang="en-US" altLang="ar" sz="3600" dirty="0">
                <a:solidFill>
                  <a:srgbClr val="6600CC"/>
                </a:solidFill>
              </a:rPr>
              <a:t> </a:t>
            </a:r>
            <a:r>
              <a:rPr lang="ar" altLang="ar" sz="3600" dirty="0">
                <a:solidFill>
                  <a:srgbClr val="6600CC"/>
                </a:solidFill>
              </a:rPr>
              <a:t>الألف</a:t>
            </a:r>
            <a:r>
              <a:rPr lang="en-US" altLang="ar" sz="3600" dirty="0">
                <a:solidFill>
                  <a:srgbClr val="6600CC"/>
                </a:solidFill>
              </a:rPr>
              <a:t> </a:t>
            </a:r>
            <a:r>
              <a:rPr lang="ar" altLang="ar" sz="3600" dirty="0">
                <a:solidFill>
                  <a:srgbClr val="6600CC"/>
                </a:solidFill>
              </a:rPr>
              <a:t>الممدودة</a:t>
            </a:r>
            <a:r>
              <a:rPr lang="en-US" altLang="ar" sz="3600" dirty="0">
                <a:solidFill>
                  <a:srgbClr val="6600CC"/>
                </a:solidFill>
              </a:rPr>
              <a:t> </a:t>
            </a:r>
            <a:r>
              <a:rPr lang="ar" altLang="ar" sz="3600" dirty="0">
                <a:solidFill>
                  <a:srgbClr val="6600CC"/>
                </a:solidFill>
              </a:rPr>
              <a:t>والمقصورة</a:t>
            </a:r>
            <a:endParaRPr lang="ar-AE" sz="3600" dirty="0">
              <a:solidFill>
                <a:srgbClr val="6600CC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68834" y="1449976"/>
            <a:ext cx="109728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1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ا</a:t>
            </a:r>
            <a:endParaRPr lang="ar-SA" sz="16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58983" y="1665421"/>
            <a:ext cx="11929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13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ى</a:t>
            </a:r>
            <a:endParaRPr lang="ar-SA" sz="13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37" y="-3905458"/>
            <a:ext cx="5413526" cy="3905458"/>
          </a:xfrm>
          <a:prstGeom prst="rect">
            <a:avLst/>
          </a:prstGeom>
        </p:spPr>
      </p:pic>
      <p:sp>
        <p:nvSpPr>
          <p:cNvPr id="1048667" name="مربع نص 1048666"/>
          <p:cNvSpPr txBox="1"/>
          <p:nvPr/>
        </p:nvSpPr>
        <p:spPr>
          <a:xfrm>
            <a:off x="979919" y="503921"/>
            <a:ext cx="573957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3400" dirty="0">
                <a:solidFill>
                  <a:srgbClr val="FF0000"/>
                </a:solidFill>
              </a:rPr>
              <a:t>أرسم</a:t>
            </a:r>
            <a:r>
              <a:rPr lang="en-US" altLang="ar" sz="3400" dirty="0">
                <a:solidFill>
                  <a:srgbClr val="FF0000"/>
                </a:solidFill>
              </a:rPr>
              <a:t> </a:t>
            </a:r>
            <a:r>
              <a:rPr lang="ar" altLang="ar" sz="3400" dirty="0">
                <a:solidFill>
                  <a:srgbClr val="FF0000"/>
                </a:solidFill>
              </a:rPr>
              <a:t>الألف</a:t>
            </a:r>
            <a:r>
              <a:rPr lang="en-US" altLang="ar" sz="3400" dirty="0">
                <a:solidFill>
                  <a:srgbClr val="FF0000"/>
                </a:solidFill>
              </a:rPr>
              <a:t> </a:t>
            </a:r>
            <a:r>
              <a:rPr lang="ar" altLang="ar" sz="3400" dirty="0">
                <a:solidFill>
                  <a:srgbClr val="FF0000"/>
                </a:solidFill>
              </a:rPr>
              <a:t>الممدودة</a:t>
            </a:r>
            <a:r>
              <a:rPr lang="en-US" altLang="ar" sz="3400" dirty="0">
                <a:solidFill>
                  <a:srgbClr val="FF0000"/>
                </a:solidFill>
              </a:rPr>
              <a:t> </a:t>
            </a:r>
            <a:r>
              <a:rPr lang="ar" altLang="ar" sz="3400" dirty="0">
                <a:solidFill>
                  <a:srgbClr val="FF0000"/>
                </a:solidFill>
              </a:rPr>
              <a:t>والمقصورة</a:t>
            </a:r>
            <a:endParaRPr lang="ar-AE" sz="3400" dirty="0">
              <a:solidFill>
                <a:srgbClr val="FF0000"/>
              </a:solidFill>
            </a:endParaRPr>
          </a:p>
        </p:txBody>
      </p:sp>
      <p:sp>
        <p:nvSpPr>
          <p:cNvPr id="1048672" name="مربع نص 1048671"/>
          <p:cNvSpPr txBox="1"/>
          <p:nvPr/>
        </p:nvSpPr>
        <p:spPr>
          <a:xfrm rot="22635">
            <a:off x="562657" y="1077457"/>
            <a:ext cx="6146568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10200" dirty="0">
                <a:solidFill>
                  <a:srgbClr val="C00000"/>
                </a:solidFill>
              </a:rPr>
              <a:t>ا</a:t>
            </a:r>
            <a:r>
              <a:rPr lang="en-US" altLang="ar" sz="10200" dirty="0">
                <a:solidFill>
                  <a:srgbClr val="C00000"/>
                </a:solidFill>
              </a:rPr>
              <a:t> </a:t>
            </a:r>
            <a:r>
              <a:rPr lang="en-US" altLang="ar" sz="4400" dirty="0">
                <a:solidFill>
                  <a:srgbClr val="C00000"/>
                </a:solidFill>
              </a:rPr>
              <a:t> </a:t>
            </a:r>
            <a:r>
              <a:rPr lang="en-US" altLang="ar" sz="4400" dirty="0">
                <a:solidFill>
                  <a:srgbClr val="000000"/>
                </a:solidFill>
              </a:rPr>
              <a:t>.........................</a:t>
            </a:r>
            <a:endParaRPr lang="ar-AE" sz="4400" dirty="0">
              <a:solidFill>
                <a:srgbClr val="000000"/>
              </a:solidFill>
            </a:endParaRPr>
          </a:p>
          <a:p>
            <a:pPr algn="l" rtl="1"/>
            <a:r>
              <a:rPr lang="ar" altLang="ar" sz="10200" dirty="0">
                <a:solidFill>
                  <a:srgbClr val="008000"/>
                </a:solidFill>
              </a:rPr>
              <a:t>ى</a:t>
            </a:r>
            <a:r>
              <a:rPr lang="en-US" altLang="ar" sz="4400" dirty="0">
                <a:solidFill>
                  <a:srgbClr val="000000"/>
                </a:solidFill>
              </a:rPr>
              <a:t> ........................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87" y="910778"/>
            <a:ext cx="4566720" cy="3269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extLst mod="1">
          <p:ext uri="http://mobile.wps.cn/transition/2016/1">
            <p:transition xmlns="" val="wps_twist_l_1500"/>
          </p:ext>
        </p:extLst>
      </p:transition>
    </mc:Choice>
    <mc:Fallback>
      <p:transition>
        <p:extLst mod="1">
          <p:ext uri="http://mobile.wps.cn/transition/2016/1">
            <p:transition xmlns="" xmlns:p14="http://schemas.microsoft.com/office/powerpoint/2010/main" val="wps_twist_l_1500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عرض على الشاشة (3:4)‏</PresentationFormat>
  <Paragraphs>21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الصف:الأول   المادة: لغة عربية الدرس : حرف الألف الممدودة والمقصورة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6</cp:revision>
  <dcterms:created xsi:type="dcterms:W3CDTF">2020-04-30T02:36:07Z</dcterms:created>
  <dcterms:modified xsi:type="dcterms:W3CDTF">2020-06-30T12:33:49Z</dcterms:modified>
</cp:coreProperties>
</file>