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 fontScale="90000"/>
          </a:bodyPr>
          <a:lstStyle/>
          <a:p>
            <a:pPr rtl="1"/>
            <a:r>
              <a:rPr lang="ar" dirty="0"/>
              <a:t>الصف</a:t>
            </a:r>
            <a:r>
              <a:rPr lang="en-US" altLang="ar" dirty="0"/>
              <a:t>:</a:t>
            </a:r>
            <a:r>
              <a:rPr lang="ar" altLang="ar" dirty="0">
                <a:solidFill>
                  <a:srgbClr val="9933FF"/>
                </a:solidFill>
              </a:rPr>
              <a:t>الأول</a:t>
            </a:r>
            <a:br>
              <a:rPr lang="en-US" altLang="ar" dirty="0">
                <a:solidFill>
                  <a:srgbClr val="9933FF"/>
                </a:solidFill>
              </a:rPr>
            </a:br>
            <a:r>
              <a:rPr lang="ar" altLang="ar" dirty="0">
                <a:solidFill>
                  <a:srgbClr val="000000"/>
                </a:solidFill>
              </a:rPr>
              <a:t>المادة</a:t>
            </a:r>
            <a:r>
              <a:rPr lang="en-US" altLang="ar" dirty="0">
                <a:solidFill>
                  <a:srgbClr val="000000"/>
                </a:solidFill>
              </a:rPr>
              <a:t> :</a:t>
            </a:r>
            <a:r>
              <a:rPr lang="ar" altLang="ar" dirty="0">
                <a:solidFill>
                  <a:srgbClr val="993300"/>
                </a:solidFill>
              </a:rPr>
              <a:t>لغة</a:t>
            </a:r>
            <a:r>
              <a:rPr lang="en-US" altLang="ar" dirty="0">
                <a:solidFill>
                  <a:srgbClr val="993300"/>
                </a:solidFill>
              </a:rPr>
              <a:t> </a:t>
            </a:r>
            <a:r>
              <a:rPr lang="ar" altLang="ar" dirty="0">
                <a:solidFill>
                  <a:srgbClr val="993300"/>
                </a:solidFill>
              </a:rPr>
              <a:t>عربيه</a:t>
            </a:r>
            <a:br>
              <a:rPr lang="en-US" altLang="ar" dirty="0">
                <a:solidFill>
                  <a:srgbClr val="993300"/>
                </a:solidFill>
              </a:rPr>
            </a:br>
            <a:r>
              <a:rPr lang="ar" altLang="ar" dirty="0">
                <a:solidFill>
                  <a:srgbClr val="993300"/>
                </a:solidFill>
              </a:rPr>
              <a:t>الوحدة</a:t>
            </a:r>
            <a:r>
              <a:rPr lang="en-US" altLang="ar" dirty="0">
                <a:solidFill>
                  <a:srgbClr val="993300"/>
                </a:solidFill>
              </a:rPr>
              <a:t>  :</a:t>
            </a:r>
            <a:r>
              <a:rPr lang="ar" altLang="ar" dirty="0">
                <a:solidFill>
                  <a:srgbClr val="330066"/>
                </a:solidFill>
              </a:rPr>
              <a:t>الثالثه</a:t>
            </a:r>
            <a:br>
              <a:rPr lang="en-US" altLang="ar" dirty="0">
                <a:solidFill>
                  <a:srgbClr val="330066"/>
                </a:solidFill>
              </a:rPr>
            </a:br>
            <a:r>
              <a:rPr lang="en-US" altLang="ar" dirty="0">
                <a:solidFill>
                  <a:srgbClr val="993300"/>
                </a:solidFill>
              </a:rPr>
              <a:t> </a:t>
            </a:r>
            <a:r>
              <a:rPr lang="ar" altLang="ar" dirty="0">
                <a:solidFill>
                  <a:srgbClr val="993300"/>
                </a:solidFill>
              </a:rPr>
              <a:t>الدرس</a:t>
            </a:r>
            <a:r>
              <a:rPr lang="en-US" altLang="ar" dirty="0">
                <a:solidFill>
                  <a:srgbClr val="993300"/>
                </a:solidFill>
              </a:rPr>
              <a:t>:</a:t>
            </a:r>
            <a:r>
              <a:rPr lang="ar" altLang="ar" dirty="0">
                <a:solidFill>
                  <a:srgbClr val="3399FF"/>
                </a:solidFill>
              </a:rPr>
              <a:t>حرف</a:t>
            </a:r>
            <a:r>
              <a:rPr lang="en-US" altLang="ar" dirty="0">
                <a:solidFill>
                  <a:srgbClr val="3399FF"/>
                </a:solidFill>
              </a:rPr>
              <a:t> </a:t>
            </a:r>
            <a:r>
              <a:rPr lang="ar" altLang="ar" dirty="0">
                <a:solidFill>
                  <a:srgbClr val="3399FF"/>
                </a:solidFill>
              </a:rPr>
              <a:t>الخاء</a:t>
            </a:r>
            <a:r>
              <a:rPr lang="en-US" altLang="ar" dirty="0">
                <a:solidFill>
                  <a:srgbClr val="3399FF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شكل بيضاوي 1048593"/>
          <p:cNvSpPr/>
          <p:nvPr/>
        </p:nvSpPr>
        <p:spPr>
          <a:xfrm>
            <a:off x="3192764" y="1034546"/>
            <a:ext cx="3853204" cy="4658339"/>
          </a:xfrm>
          <a:prstGeom prst="ellipse">
            <a:avLst/>
          </a:prstGeom>
          <a:solidFill>
            <a:srgbClr val="02A5E3"/>
          </a:solidFill>
          <a:ln w="25400">
            <a:solidFill>
              <a:srgbClr val="02A5E3"/>
            </a:solidFill>
          </a:ln>
        </p:spPr>
        <p:txBody>
          <a:bodyPr anchor="ctr"/>
          <a:lstStyle/>
          <a:p>
            <a:pPr algn="ctr" rtl="1"/>
            <a:r>
              <a:rPr lang="ar" sz="4500" dirty="0">
                <a:solidFill>
                  <a:srgbClr val="7030A0"/>
                </a:solidFill>
              </a:rPr>
              <a:t>دمتم</a:t>
            </a:r>
            <a:r>
              <a:rPr lang="en-US" altLang="ar" sz="4500" dirty="0">
                <a:solidFill>
                  <a:srgbClr val="7030A0"/>
                </a:solidFill>
              </a:rPr>
              <a:t> </a:t>
            </a:r>
            <a:r>
              <a:rPr lang="ar" altLang="ar" sz="4500" dirty="0">
                <a:solidFill>
                  <a:srgbClr val="7030A0"/>
                </a:solidFill>
              </a:rPr>
              <a:t>في</a:t>
            </a:r>
            <a:r>
              <a:rPr lang="en-US" altLang="ar" sz="4500" dirty="0">
                <a:solidFill>
                  <a:srgbClr val="7030A0"/>
                </a:solidFill>
              </a:rPr>
              <a:t> </a:t>
            </a:r>
            <a:r>
              <a:rPr lang="ar" altLang="ar" sz="4500" dirty="0">
                <a:solidFill>
                  <a:srgbClr val="7030A0"/>
                </a:solidFill>
              </a:rPr>
              <a:t>رعايه</a:t>
            </a:r>
            <a:r>
              <a:rPr lang="en-US" altLang="ar" sz="4500" dirty="0">
                <a:solidFill>
                  <a:srgbClr val="7030A0"/>
                </a:solidFill>
              </a:rPr>
              <a:t> </a:t>
            </a:r>
            <a:r>
              <a:rPr lang="ar" altLang="ar" sz="4500" dirty="0">
                <a:solidFill>
                  <a:srgbClr val="7030A0"/>
                </a:solidFill>
              </a:rPr>
              <a:t>الله</a:t>
            </a:r>
            <a:r>
              <a:rPr lang="en-US" altLang="ar" sz="4500" dirty="0">
                <a:solidFill>
                  <a:srgbClr val="7030A0"/>
                </a:solidFill>
              </a:rPr>
              <a:t> </a:t>
            </a:r>
            <a:r>
              <a:rPr lang="ar" altLang="ar" sz="4500" dirty="0">
                <a:solidFill>
                  <a:srgbClr val="7030A0"/>
                </a:solidFill>
              </a:rPr>
              <a:t>وحغظه</a:t>
            </a:r>
            <a:r>
              <a:rPr lang="en-US" altLang="ar" sz="4500" dirty="0">
                <a:solidFill>
                  <a:srgbClr val="7030A0"/>
                </a:solidFill>
              </a:rPr>
              <a:t> </a:t>
            </a:r>
            <a:endParaRPr lang="ar-AE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" dirty="0">
                <a:solidFill>
                  <a:srgbClr val="330066"/>
                </a:solidFill>
              </a:rPr>
              <a:t>مخرجات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r>
              <a:rPr lang="ar" altLang="ar" dirty="0">
                <a:solidFill>
                  <a:srgbClr val="330066"/>
                </a:solidFill>
              </a:rPr>
              <a:t>التعلم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endParaRPr lang="en-US" dirty="0"/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457200" y="1173616"/>
            <a:ext cx="8033657" cy="3437572"/>
          </a:xfrm>
        </p:spPr>
        <p:txBody>
          <a:bodyPr>
            <a:normAutofit fontScale="95349" lnSpcReduction="10000"/>
          </a:bodyPr>
          <a:lstStyle/>
          <a:p>
            <a:pPr marL="0" indent="0" algn="r" rtl="1">
              <a:buNone/>
            </a:pPr>
            <a:r>
              <a:rPr lang="en-US" altLang="ar" sz="4300" dirty="0">
                <a:solidFill>
                  <a:srgbClr val="800000"/>
                </a:solidFill>
              </a:rPr>
              <a:t> </a:t>
            </a:r>
            <a:r>
              <a:rPr lang="ar" altLang="ar" sz="4300" dirty="0">
                <a:solidFill>
                  <a:srgbClr val="800000"/>
                </a:solidFill>
              </a:rPr>
              <a:t>أن</a:t>
            </a:r>
            <a:r>
              <a:rPr lang="en-US" altLang="ar" sz="4300" dirty="0">
                <a:solidFill>
                  <a:srgbClr val="800000"/>
                </a:solidFill>
              </a:rPr>
              <a:t> </a:t>
            </a:r>
            <a:r>
              <a:rPr lang="ar" altLang="ar" sz="4300" dirty="0">
                <a:solidFill>
                  <a:srgbClr val="800000"/>
                </a:solidFill>
              </a:rPr>
              <a:t>يقرأ</a:t>
            </a:r>
            <a:r>
              <a:rPr lang="en-US" altLang="ar" sz="4300" dirty="0">
                <a:solidFill>
                  <a:srgbClr val="800000"/>
                </a:solidFill>
              </a:rPr>
              <a:t> </a:t>
            </a:r>
            <a:r>
              <a:rPr lang="ar" altLang="ar" sz="4300" dirty="0">
                <a:solidFill>
                  <a:srgbClr val="800000"/>
                </a:solidFill>
              </a:rPr>
              <a:t>التلميذ</a:t>
            </a:r>
            <a:r>
              <a:rPr lang="en-US" altLang="ar" sz="4300" dirty="0">
                <a:solidFill>
                  <a:srgbClr val="800000"/>
                </a:solidFill>
              </a:rPr>
              <a:t> </a:t>
            </a:r>
            <a:r>
              <a:rPr lang="ar" altLang="ar" sz="4300" dirty="0">
                <a:solidFill>
                  <a:srgbClr val="800000"/>
                </a:solidFill>
              </a:rPr>
              <a:t>حرف</a:t>
            </a:r>
            <a:r>
              <a:rPr lang="en-US" altLang="ar" sz="4300" dirty="0">
                <a:solidFill>
                  <a:srgbClr val="800000"/>
                </a:solidFill>
              </a:rPr>
              <a:t> </a:t>
            </a:r>
            <a:r>
              <a:rPr lang="ar" altLang="ar" sz="4300" dirty="0">
                <a:solidFill>
                  <a:srgbClr val="800000"/>
                </a:solidFill>
              </a:rPr>
              <a:t>الخاء</a:t>
            </a:r>
            <a:r>
              <a:rPr lang="en-US" altLang="ar" sz="4300" dirty="0">
                <a:solidFill>
                  <a:srgbClr val="800000"/>
                </a:solidFill>
              </a:rPr>
              <a:t> </a:t>
            </a:r>
            <a:r>
              <a:rPr lang="ar" altLang="ar" sz="4300" dirty="0">
                <a:solidFill>
                  <a:srgbClr val="800000"/>
                </a:solidFill>
              </a:rPr>
              <a:t>قراءة</a:t>
            </a:r>
            <a:r>
              <a:rPr lang="en-US" altLang="ar" sz="4300" dirty="0">
                <a:solidFill>
                  <a:srgbClr val="800000"/>
                </a:solidFill>
              </a:rPr>
              <a:t> </a:t>
            </a:r>
            <a:r>
              <a:rPr lang="ar" altLang="ar" sz="4300" dirty="0">
                <a:solidFill>
                  <a:srgbClr val="800000"/>
                </a:solidFill>
              </a:rPr>
              <a:t>صحيحة</a:t>
            </a:r>
            <a:r>
              <a:rPr lang="en-US" altLang="ar" sz="4300" dirty="0">
                <a:solidFill>
                  <a:srgbClr val="800000"/>
                </a:solidFill>
              </a:rPr>
              <a:t> </a:t>
            </a:r>
            <a:r>
              <a:rPr lang="ar" altLang="ar" sz="4300" dirty="0">
                <a:solidFill>
                  <a:srgbClr val="800000"/>
                </a:solidFill>
              </a:rPr>
              <a:t>مع</a:t>
            </a:r>
            <a:r>
              <a:rPr lang="en-US" altLang="ar" sz="4300" dirty="0">
                <a:solidFill>
                  <a:srgbClr val="800000"/>
                </a:solidFill>
              </a:rPr>
              <a:t> </a:t>
            </a:r>
            <a:r>
              <a:rPr lang="ar" altLang="ar" sz="4300" dirty="0">
                <a:solidFill>
                  <a:srgbClr val="800000"/>
                </a:solidFill>
              </a:rPr>
              <a:t>الحركات</a:t>
            </a:r>
            <a:r>
              <a:rPr lang="en-US" altLang="ar" sz="4300" dirty="0">
                <a:solidFill>
                  <a:srgbClr val="800000"/>
                </a:solidFill>
              </a:rPr>
              <a:t> </a:t>
            </a:r>
            <a:r>
              <a:rPr lang="ar" altLang="ar" sz="4300" dirty="0">
                <a:solidFill>
                  <a:srgbClr val="800000"/>
                </a:solidFill>
              </a:rPr>
              <a:t>والمدود</a:t>
            </a:r>
            <a:r>
              <a:rPr lang="en-US" altLang="ar" sz="4300" dirty="0">
                <a:solidFill>
                  <a:srgbClr val="800000"/>
                </a:solidFill>
              </a:rPr>
              <a:t> </a:t>
            </a:r>
            <a:endParaRPr lang="en-US" sz="4300" dirty="0"/>
          </a:p>
          <a:p>
            <a:pPr marL="0" indent="0" algn="r" rtl="1">
              <a:buNone/>
            </a:pPr>
            <a:r>
              <a:rPr lang="en-US" altLang="ar" sz="4300" dirty="0">
                <a:solidFill>
                  <a:srgbClr val="000080"/>
                </a:solidFill>
              </a:rPr>
              <a:t>    </a:t>
            </a:r>
            <a:r>
              <a:rPr lang="en-US" altLang="ar" sz="4300" dirty="0">
                <a:solidFill>
                  <a:srgbClr val="92D04F"/>
                </a:solidFill>
              </a:rPr>
              <a:t> </a:t>
            </a:r>
            <a:r>
              <a:rPr lang="ar" altLang="ar" sz="4300" dirty="0">
                <a:solidFill>
                  <a:srgbClr val="0070C0"/>
                </a:solidFill>
              </a:rPr>
              <a:t>أن</a:t>
            </a:r>
            <a:r>
              <a:rPr lang="en-US" altLang="ar" sz="4300" dirty="0">
                <a:solidFill>
                  <a:srgbClr val="0070C0"/>
                </a:solidFill>
              </a:rPr>
              <a:t> </a:t>
            </a:r>
            <a:r>
              <a:rPr lang="ar" altLang="ar" sz="4300" dirty="0">
                <a:solidFill>
                  <a:srgbClr val="0070C0"/>
                </a:solidFill>
              </a:rPr>
              <a:t>يكتب</a:t>
            </a:r>
            <a:r>
              <a:rPr lang="en-US" altLang="ar" sz="4300" dirty="0">
                <a:solidFill>
                  <a:srgbClr val="0070C0"/>
                </a:solidFill>
              </a:rPr>
              <a:t> </a:t>
            </a:r>
            <a:r>
              <a:rPr lang="ar" altLang="ar" sz="4300" dirty="0">
                <a:solidFill>
                  <a:srgbClr val="0070C0"/>
                </a:solidFill>
              </a:rPr>
              <a:t>حرف</a:t>
            </a:r>
            <a:r>
              <a:rPr lang="en-US" altLang="ar" sz="4300" dirty="0">
                <a:solidFill>
                  <a:srgbClr val="0070C0"/>
                </a:solidFill>
              </a:rPr>
              <a:t> </a:t>
            </a:r>
            <a:r>
              <a:rPr lang="ar" altLang="ar" sz="4300" dirty="0">
                <a:solidFill>
                  <a:srgbClr val="0070C0"/>
                </a:solidFill>
              </a:rPr>
              <a:t>الخاء</a:t>
            </a:r>
            <a:r>
              <a:rPr lang="en-US" altLang="ar" sz="4300" dirty="0">
                <a:solidFill>
                  <a:srgbClr val="0070C0"/>
                </a:solidFill>
              </a:rPr>
              <a:t>  </a:t>
            </a:r>
            <a:r>
              <a:rPr lang="ar" altLang="ar" sz="4300" dirty="0">
                <a:solidFill>
                  <a:srgbClr val="0070C0"/>
                </a:solidFill>
              </a:rPr>
              <a:t>بأشكاله</a:t>
            </a:r>
            <a:r>
              <a:rPr lang="en-US" altLang="ar" sz="4300" dirty="0">
                <a:solidFill>
                  <a:srgbClr val="0070C0"/>
                </a:solidFill>
              </a:rPr>
              <a:t> </a:t>
            </a:r>
            <a:r>
              <a:rPr lang="ar" altLang="ar" sz="4300" dirty="0">
                <a:solidFill>
                  <a:srgbClr val="0070C0"/>
                </a:solidFill>
              </a:rPr>
              <a:t>االمختلفة</a:t>
            </a:r>
            <a:endParaRPr lang="en-US" sz="4300" dirty="0"/>
          </a:p>
          <a:p>
            <a:pPr marL="0" indent="0" algn="r" rtl="1">
              <a:buNone/>
            </a:pPr>
            <a:r>
              <a:rPr lang="ar" altLang="ar" sz="4300" dirty="0">
                <a:solidFill>
                  <a:srgbClr val="008000"/>
                </a:solidFill>
              </a:rPr>
              <a:t>أن</a:t>
            </a:r>
            <a:r>
              <a:rPr lang="en-US" altLang="ar" sz="4300" dirty="0">
                <a:solidFill>
                  <a:srgbClr val="008000"/>
                </a:solidFill>
              </a:rPr>
              <a:t> </a:t>
            </a:r>
            <a:r>
              <a:rPr lang="ar" altLang="ar" sz="4300" dirty="0">
                <a:solidFill>
                  <a:srgbClr val="008000"/>
                </a:solidFill>
              </a:rPr>
              <a:t>يميز</a:t>
            </a:r>
            <a:r>
              <a:rPr lang="en-US" altLang="ar" sz="4300" dirty="0">
                <a:solidFill>
                  <a:srgbClr val="008000"/>
                </a:solidFill>
              </a:rPr>
              <a:t> </a:t>
            </a:r>
            <a:r>
              <a:rPr lang="ar" altLang="ar" sz="4300" dirty="0">
                <a:solidFill>
                  <a:srgbClr val="008000"/>
                </a:solidFill>
              </a:rPr>
              <a:t>حرف</a:t>
            </a:r>
            <a:r>
              <a:rPr lang="en-US" altLang="ar" sz="4300" dirty="0">
                <a:solidFill>
                  <a:srgbClr val="008000"/>
                </a:solidFill>
              </a:rPr>
              <a:t> </a:t>
            </a:r>
            <a:r>
              <a:rPr lang="ar" altLang="ar" sz="4300" dirty="0">
                <a:solidFill>
                  <a:srgbClr val="008000"/>
                </a:solidFill>
              </a:rPr>
              <a:t>الخاء</a:t>
            </a:r>
            <a:r>
              <a:rPr lang="en-US" altLang="ar" sz="4300" dirty="0">
                <a:solidFill>
                  <a:srgbClr val="008000"/>
                </a:solidFill>
              </a:rPr>
              <a:t>  </a:t>
            </a:r>
            <a:r>
              <a:rPr lang="ar" altLang="ar" sz="4300" dirty="0">
                <a:solidFill>
                  <a:srgbClr val="008000"/>
                </a:solidFill>
              </a:rPr>
              <a:t>من</a:t>
            </a:r>
            <a:r>
              <a:rPr lang="en-US" altLang="ar" sz="4300" dirty="0">
                <a:solidFill>
                  <a:srgbClr val="008000"/>
                </a:solidFill>
              </a:rPr>
              <a:t> </a:t>
            </a:r>
            <a:r>
              <a:rPr lang="ar" altLang="ar" sz="4300" dirty="0">
                <a:solidFill>
                  <a:srgbClr val="008000"/>
                </a:solidFill>
              </a:rPr>
              <a:t>بين</a:t>
            </a:r>
            <a:r>
              <a:rPr lang="en-US" altLang="ar" sz="4300" dirty="0">
                <a:solidFill>
                  <a:srgbClr val="008000"/>
                </a:solidFill>
              </a:rPr>
              <a:t> </a:t>
            </a:r>
            <a:r>
              <a:rPr lang="ar" altLang="ar" sz="4300" dirty="0">
                <a:solidFill>
                  <a:srgbClr val="008000"/>
                </a:solidFill>
              </a:rPr>
              <a:t>مجموعة</a:t>
            </a:r>
            <a:r>
              <a:rPr lang="en-US" altLang="ar" sz="4300" dirty="0">
                <a:solidFill>
                  <a:srgbClr val="008000"/>
                </a:solidFill>
              </a:rPr>
              <a:t> </a:t>
            </a:r>
            <a:r>
              <a:rPr lang="ar" altLang="ar" sz="4300" dirty="0">
                <a:solidFill>
                  <a:srgbClr val="008000"/>
                </a:solidFill>
              </a:rPr>
              <a:t>من</a:t>
            </a:r>
            <a:r>
              <a:rPr lang="en-US" altLang="ar" sz="4300" dirty="0">
                <a:solidFill>
                  <a:srgbClr val="008000"/>
                </a:solidFill>
              </a:rPr>
              <a:t> </a:t>
            </a:r>
            <a:r>
              <a:rPr lang="ar" altLang="ar" sz="4300" dirty="0">
                <a:solidFill>
                  <a:srgbClr val="008000"/>
                </a:solidFill>
              </a:rPr>
              <a:t>الحروف</a:t>
            </a:r>
            <a:endParaRPr lang="en-US" sz="4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8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48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صورة 209715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06359" y="-1454244"/>
            <a:ext cx="6753894" cy="483102"/>
          </a:xfrm>
          <a:prstGeom prst="rect">
            <a:avLst/>
          </a:prstGeom>
        </p:spPr>
      </p:pic>
      <p:pic>
        <p:nvPicPr>
          <p:cNvPr id="2097159" name="صورة 209715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8" y="600891"/>
            <a:ext cx="7660486" cy="2828109"/>
          </a:xfrm>
          <a:prstGeom prst="rect">
            <a:avLst/>
          </a:prstGeom>
        </p:spPr>
      </p:pic>
      <p:sp>
        <p:nvSpPr>
          <p:cNvPr id="1048649" name="مربع نص 1048648"/>
          <p:cNvSpPr txBox="1"/>
          <p:nvPr/>
        </p:nvSpPr>
        <p:spPr>
          <a:xfrm>
            <a:off x="2390503" y="3471712"/>
            <a:ext cx="4181497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-AE" sz="2800" dirty="0">
                <a:solidFill>
                  <a:srgbClr val="000000"/>
                </a:solidFill>
              </a:rPr>
              <a:t>  </a:t>
            </a:r>
            <a:r>
              <a:rPr lang="ar-AE" sz="3200" dirty="0">
                <a:solidFill>
                  <a:srgbClr val="FF0000"/>
                </a:solidFill>
              </a:rPr>
              <a:t>خ</a:t>
            </a:r>
            <a:r>
              <a:rPr lang="en-US" sz="2800" dirty="0">
                <a:solidFill>
                  <a:srgbClr val="000000"/>
                </a:solidFill>
              </a:rPr>
              <a:t>              </a:t>
            </a:r>
            <a:r>
              <a:rPr lang="ar-AE" altLang="ar" sz="2800" dirty="0">
                <a:solidFill>
                  <a:srgbClr val="FF0000"/>
                </a:solidFill>
              </a:rPr>
              <a:t>خـ </a:t>
            </a:r>
            <a:r>
              <a:rPr lang="ar-AE" altLang="ar" sz="2800" dirty="0">
                <a:solidFill>
                  <a:srgbClr val="000000"/>
                </a:solidFill>
              </a:rPr>
              <a:t>         </a:t>
            </a:r>
            <a:r>
              <a:rPr lang="ar-AE" altLang="ar" sz="2800" dirty="0">
                <a:solidFill>
                  <a:srgbClr val="FF0000"/>
                </a:solidFill>
              </a:rPr>
              <a:t>ـ</a:t>
            </a:r>
            <a:r>
              <a:rPr lang="ar-AE" altLang="ar" sz="2800" dirty="0" err="1">
                <a:solidFill>
                  <a:srgbClr val="FF0000"/>
                </a:solidFill>
              </a:rPr>
              <a:t>خـ</a:t>
            </a:r>
            <a:r>
              <a:rPr lang="ar-AE" altLang="ar" sz="2800" dirty="0">
                <a:solidFill>
                  <a:srgbClr val="000000"/>
                </a:solidFill>
              </a:rPr>
              <a:t>      ـ</a:t>
            </a:r>
            <a:r>
              <a:rPr lang="ar" altLang="ar" sz="2800" dirty="0">
                <a:solidFill>
                  <a:srgbClr val="FF0000"/>
                </a:solidFill>
              </a:rPr>
              <a:t>خ</a:t>
            </a:r>
            <a:endParaRPr lang="ar-AE" sz="2800" dirty="0">
              <a:solidFill>
                <a:srgbClr val="FF0000"/>
              </a:solidFill>
            </a:endParaRPr>
          </a:p>
          <a:p>
            <a:pPr algn="l" rtl="1"/>
            <a:r>
              <a:rPr lang="ar" altLang="ar" sz="3200" dirty="0"/>
              <a:t>المنفو</a:t>
            </a:r>
            <a:r>
              <a:rPr lang="ar" altLang="ar" sz="3200" dirty="0">
                <a:solidFill>
                  <a:srgbClr val="FF0000"/>
                </a:solidFill>
              </a:rPr>
              <a:t>خ</a:t>
            </a:r>
            <a:r>
              <a:rPr lang="ar-AE" altLang="ar" sz="2800" dirty="0">
                <a:solidFill>
                  <a:srgbClr val="000000"/>
                </a:solidFill>
              </a:rPr>
              <a:t>   السا</a:t>
            </a:r>
            <a:r>
              <a:rPr lang="ar-AE" altLang="ar" sz="2800" dirty="0">
                <a:solidFill>
                  <a:srgbClr val="FF0000"/>
                </a:solidFill>
              </a:rPr>
              <a:t>خ</a:t>
            </a:r>
            <a:r>
              <a:rPr lang="ar-AE" altLang="ar" sz="2800" dirty="0">
                <a:solidFill>
                  <a:srgbClr val="000000"/>
                </a:solidFill>
              </a:rPr>
              <a:t>ن   ال</a:t>
            </a:r>
            <a:r>
              <a:rPr lang="ar-AE" altLang="ar" sz="2800" dirty="0">
                <a:solidFill>
                  <a:srgbClr val="FF0000"/>
                </a:solidFill>
              </a:rPr>
              <a:t>خ</a:t>
            </a:r>
            <a:r>
              <a:rPr lang="ar-AE" altLang="ar" sz="2800" dirty="0">
                <a:solidFill>
                  <a:srgbClr val="000000"/>
                </a:solidFill>
              </a:rPr>
              <a:t>بز    ينتف</a:t>
            </a:r>
            <a:r>
              <a:rPr lang="ar-AE" altLang="ar" sz="2800" dirty="0">
                <a:solidFill>
                  <a:srgbClr val="FF0000"/>
                </a:solidFill>
              </a:rPr>
              <a:t>خ</a:t>
            </a:r>
            <a:r>
              <a:rPr lang="en-US" altLang="ar" sz="2800" dirty="0">
                <a:solidFill>
                  <a:srgbClr val="000000"/>
                </a:solidFill>
              </a:rPr>
              <a:t> </a:t>
            </a:r>
            <a:endParaRPr lang="ar-AE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صورة 209715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87" y="797251"/>
            <a:ext cx="3975638" cy="4075387"/>
          </a:xfrm>
          <a:prstGeom prst="rect">
            <a:avLst/>
          </a:prstGeom>
        </p:spPr>
      </p:pic>
      <p:sp>
        <p:nvSpPr>
          <p:cNvPr id="1048650" name="مربع نص 1048649"/>
          <p:cNvSpPr txBox="1"/>
          <p:nvPr/>
        </p:nvSpPr>
        <p:spPr>
          <a:xfrm>
            <a:off x="3310587" y="2919916"/>
            <a:ext cx="40000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" sz="3600" dirty="0">
                <a:solidFill>
                  <a:srgbClr val="FF0000"/>
                </a:solidFill>
              </a:rPr>
              <a:t>خ</a:t>
            </a:r>
            <a:r>
              <a:rPr lang="ar" sz="3600" dirty="0">
                <a:solidFill>
                  <a:srgbClr val="000000"/>
                </a:solidFill>
              </a:rPr>
              <a:t>و</a:t>
            </a:r>
            <a:r>
              <a:rPr lang="ar" sz="3600" dirty="0">
                <a:solidFill>
                  <a:srgbClr val="C00000"/>
                </a:solidFill>
              </a:rPr>
              <a:t>خ</a:t>
            </a:r>
            <a:r>
              <a:rPr lang="en-US" altLang="ar" sz="2800" dirty="0">
                <a:solidFill>
                  <a:srgbClr val="000000"/>
                </a:solidFill>
              </a:rPr>
              <a:t>       </a:t>
            </a:r>
            <a:r>
              <a:rPr lang="ar" altLang="ar" sz="3600" dirty="0">
                <a:solidFill>
                  <a:srgbClr val="000000"/>
                </a:solidFill>
              </a:rPr>
              <a:t>ن</a:t>
            </a:r>
            <a:r>
              <a:rPr lang="ar" altLang="ar" sz="3600" dirty="0">
                <a:solidFill>
                  <a:srgbClr val="FF0000"/>
                </a:solidFill>
              </a:rPr>
              <a:t>خ</a:t>
            </a:r>
            <a:r>
              <a:rPr lang="ar" altLang="ar" sz="3600" dirty="0">
                <a:solidFill>
                  <a:srgbClr val="000000"/>
                </a:solidFill>
              </a:rPr>
              <a:t>يل</a:t>
            </a:r>
            <a:r>
              <a:rPr lang="en-US" altLang="ar" sz="3600" dirty="0">
                <a:solidFill>
                  <a:srgbClr val="000000"/>
                </a:solidFill>
              </a:rPr>
              <a:t> </a:t>
            </a:r>
            <a:endParaRPr lang="ar-AE" sz="3600" dirty="0">
              <a:solidFill>
                <a:srgbClr val="000000"/>
              </a:solidFill>
            </a:endParaRPr>
          </a:p>
        </p:txBody>
      </p:sp>
      <p:sp>
        <p:nvSpPr>
          <p:cNvPr id="1048651" name="مربع نص 1048650"/>
          <p:cNvSpPr txBox="1"/>
          <p:nvPr/>
        </p:nvSpPr>
        <p:spPr>
          <a:xfrm>
            <a:off x="1089902" y="4363866"/>
            <a:ext cx="40000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rtl="1"/>
            <a:r>
              <a:rPr lang="ar" sz="3600" dirty="0"/>
              <a:t>خاتم</a:t>
            </a:r>
            <a:r>
              <a:rPr lang="en-US" altLang="ar" sz="3600" dirty="0"/>
              <a:t>    </a:t>
            </a:r>
            <a:r>
              <a:rPr lang="ar" altLang="ar" sz="3600" dirty="0">
                <a:solidFill>
                  <a:srgbClr val="000000"/>
                </a:solidFill>
              </a:rPr>
              <a:t>ب</a:t>
            </a:r>
            <a:r>
              <a:rPr lang="ar" altLang="ar" sz="3600" dirty="0">
                <a:solidFill>
                  <a:srgbClr val="FF0000"/>
                </a:solidFill>
              </a:rPr>
              <a:t>خ</a:t>
            </a:r>
            <a:r>
              <a:rPr lang="ar" altLang="ar" sz="3600" dirty="0">
                <a:solidFill>
                  <a:srgbClr val="000000"/>
                </a:solidFill>
              </a:rPr>
              <a:t>ار</a:t>
            </a:r>
            <a:r>
              <a:rPr lang="en-US" altLang="ar" sz="3600" dirty="0">
                <a:solidFill>
                  <a:srgbClr val="000000"/>
                </a:solidFill>
              </a:rPr>
              <a:t> </a:t>
            </a:r>
            <a:endParaRPr lang="ar-AE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صورة 209715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77" y="484447"/>
            <a:ext cx="5241580" cy="4085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extLst>
          <p:ext uri="http://mobile.wps.cn/transition/2016/1">
            <p:transition xmlns="" val="wps_twist_l_1500"/>
          </p:ext>
        </p:extLst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صورة 209715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84" y="929507"/>
            <a:ext cx="5986110" cy="3682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extLst>
          <p:ext uri="http://mobile.wps.cn/transition/2016/1">
            <p:transition xmlns="" val="wps_explode_r_800"/>
          </p:ext>
        </p:extLst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صورة 209715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5515" y="608475"/>
            <a:ext cx="7853901" cy="4094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صورة 209715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78944" y="1135355"/>
            <a:ext cx="5656440" cy="3055291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صورة 209715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92883" y="660959"/>
            <a:ext cx="6246376" cy="2768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66</Words>
  <Application>Microsoft Office PowerPoint</Application>
  <PresentationFormat>عرض على الشاشة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Arial</vt:lpstr>
      <vt:lpstr>Calibri</vt:lpstr>
      <vt:lpstr>school</vt:lpstr>
      <vt:lpstr>الصف:الأول المادة :لغة عربيه الوحدة  :الثالثه  الدرس:حرف الخاء 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saeed khattam</cp:lastModifiedBy>
  <cp:revision>3</cp:revision>
  <dcterms:created xsi:type="dcterms:W3CDTF">2020-04-29T02:36:07Z</dcterms:created>
  <dcterms:modified xsi:type="dcterms:W3CDTF">2020-06-06T22:07:58Z</dcterms:modified>
</cp:coreProperties>
</file>