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12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5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5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5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92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5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10485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1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10486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0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0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10486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24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10486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2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104863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3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6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8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104864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0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104860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0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104864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46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4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104864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1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04861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1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104861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Title 1"/>
          <p:cNvSpPr>
            <a:spLocks noGrp="1"/>
          </p:cNvSpPr>
          <p:nvPr>
            <p:ph type="ctrTitle"/>
          </p:nvPr>
        </p:nvSpPr>
        <p:spPr>
          <a:xfrm>
            <a:off x="2902274" y="4398410"/>
            <a:ext cx="3761405" cy="2216689"/>
          </a:xfrm>
        </p:spPr>
        <p:txBody>
          <a:bodyPr>
            <a:normAutofit fontScale="90000"/>
          </a:bodyPr>
          <a:lstStyle/>
          <a:p>
            <a:pPr rtl="1"/>
            <a:r>
              <a:rPr lang="ar" dirty="0">
                <a:solidFill>
                  <a:srgbClr val="800000"/>
                </a:solidFill>
              </a:rPr>
              <a:t>الصف</a:t>
            </a:r>
            <a:r>
              <a:rPr lang="en-US" altLang="ar" dirty="0">
                <a:solidFill>
                  <a:srgbClr val="800000"/>
                </a:solidFill>
              </a:rPr>
              <a:t>:</a:t>
            </a:r>
            <a:r>
              <a:rPr lang="ar" altLang="ar" dirty="0">
                <a:solidFill>
                  <a:srgbClr val="800000"/>
                </a:solidFill>
              </a:rPr>
              <a:t>الأول</a:t>
            </a:r>
            <a:r>
              <a:rPr lang="en-US" altLang="ar" dirty="0">
                <a:solidFill>
                  <a:srgbClr val="800000"/>
                </a:solidFill>
              </a:rPr>
              <a:t> </a:t>
            </a:r>
            <a:br>
              <a:rPr lang="en-US" altLang="ar" dirty="0">
                <a:solidFill>
                  <a:srgbClr val="800000"/>
                </a:solidFill>
              </a:rPr>
            </a:br>
            <a:r>
              <a:rPr lang="en-US" altLang="ar" dirty="0">
                <a:solidFill>
                  <a:srgbClr val="800000"/>
                </a:solidFill>
              </a:rPr>
              <a:t> </a:t>
            </a:r>
            <a:r>
              <a:rPr lang="ar" altLang="ar" dirty="0">
                <a:solidFill>
                  <a:srgbClr val="000080"/>
                </a:solidFill>
              </a:rPr>
              <a:t>المادة</a:t>
            </a:r>
            <a:r>
              <a:rPr lang="en-US" altLang="ar" dirty="0">
                <a:solidFill>
                  <a:srgbClr val="000080"/>
                </a:solidFill>
              </a:rPr>
              <a:t>: </a:t>
            </a:r>
            <a:r>
              <a:rPr lang="ar" altLang="ar" dirty="0">
                <a:solidFill>
                  <a:srgbClr val="000080"/>
                </a:solidFill>
              </a:rPr>
              <a:t>لغة</a:t>
            </a:r>
            <a:r>
              <a:rPr lang="en-US" altLang="ar" dirty="0">
                <a:solidFill>
                  <a:srgbClr val="000080"/>
                </a:solidFill>
              </a:rPr>
              <a:t> </a:t>
            </a:r>
            <a:r>
              <a:rPr lang="ar" altLang="ar" dirty="0">
                <a:solidFill>
                  <a:srgbClr val="000080"/>
                </a:solidFill>
              </a:rPr>
              <a:t>عربية</a:t>
            </a:r>
            <a:br>
              <a:rPr lang="en-US" altLang="ar" dirty="0">
                <a:solidFill>
                  <a:srgbClr val="000080"/>
                </a:solidFill>
              </a:rPr>
            </a:br>
            <a:r>
              <a:rPr lang="ar" altLang="ar" dirty="0">
                <a:solidFill>
                  <a:srgbClr val="008000"/>
                </a:solidFill>
              </a:rPr>
              <a:t>الدرس</a:t>
            </a:r>
            <a:r>
              <a:rPr lang="en-US" altLang="ar" dirty="0">
                <a:solidFill>
                  <a:srgbClr val="008000"/>
                </a:solidFill>
              </a:rPr>
              <a:t> : </a:t>
            </a:r>
            <a:r>
              <a:rPr lang="ar" altLang="ar" dirty="0">
                <a:solidFill>
                  <a:srgbClr val="008000"/>
                </a:solidFill>
              </a:rPr>
              <a:t>حرف</a:t>
            </a:r>
            <a:r>
              <a:rPr lang="en-US" altLang="ar" dirty="0">
                <a:solidFill>
                  <a:srgbClr val="008000"/>
                </a:solidFill>
              </a:rPr>
              <a:t> </a:t>
            </a:r>
            <a:r>
              <a:rPr lang="ar" altLang="ar" dirty="0">
                <a:solidFill>
                  <a:srgbClr val="008000"/>
                </a:solidFill>
              </a:rPr>
              <a:t>الطاء</a:t>
            </a:r>
            <a:r>
              <a:rPr lang="en-US" altLang="ar" dirty="0">
                <a:solidFill>
                  <a:srgbClr val="008000"/>
                </a:solidFill>
              </a:rPr>
              <a:t> </a:t>
            </a:r>
            <a:endParaRPr lang="en-US" dirty="0"/>
          </a:p>
        </p:txBody>
      </p:sp>
    </p:spTree>
  </p:cSld>
  <p:clrMapOvr>
    <a:masterClrMapping/>
  </p:clrMapOvr>
  <p:transition spd="slow"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مربع نص 1048591"/>
          <p:cNvSpPr txBox="1"/>
          <p:nvPr/>
        </p:nvSpPr>
        <p:spPr>
          <a:xfrm>
            <a:off x="3675297" y="589202"/>
            <a:ext cx="4000000" cy="7232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 rtl="1"/>
            <a:r>
              <a:rPr lang="ar" sz="4100" dirty="0">
                <a:solidFill>
                  <a:srgbClr val="000000"/>
                </a:solidFill>
              </a:rPr>
              <a:t>مخرجات</a:t>
            </a:r>
            <a:r>
              <a:rPr lang="en-US" altLang="ar" sz="4100" dirty="0">
                <a:solidFill>
                  <a:srgbClr val="000000"/>
                </a:solidFill>
              </a:rPr>
              <a:t> </a:t>
            </a:r>
            <a:r>
              <a:rPr lang="ar" altLang="ar" sz="4100" dirty="0">
                <a:solidFill>
                  <a:srgbClr val="000000"/>
                </a:solidFill>
              </a:rPr>
              <a:t>التعلم</a:t>
            </a:r>
            <a:r>
              <a:rPr lang="en-US" altLang="ar" sz="4100" dirty="0">
                <a:solidFill>
                  <a:srgbClr val="000000"/>
                </a:solidFill>
              </a:rPr>
              <a:t> </a:t>
            </a:r>
            <a:endParaRPr lang="ar-AE" sz="2800" dirty="0">
              <a:solidFill>
                <a:srgbClr val="000000"/>
              </a:solidFill>
            </a:endParaRPr>
          </a:p>
        </p:txBody>
      </p:sp>
      <p:sp>
        <p:nvSpPr>
          <p:cNvPr id="1048598" name="مربع نص 1048592"/>
          <p:cNvSpPr txBox="1"/>
          <p:nvPr/>
        </p:nvSpPr>
        <p:spPr>
          <a:xfrm>
            <a:off x="3943636" y="1843227"/>
            <a:ext cx="4000000" cy="16281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 rtl="1"/>
            <a:r>
              <a:rPr lang="ar" altLang="ar" sz="3800" dirty="0">
                <a:solidFill>
                  <a:srgbClr val="C00000"/>
                </a:solidFill>
              </a:rPr>
              <a:t>أن</a:t>
            </a:r>
            <a:r>
              <a:rPr lang="en-US" altLang="ar" sz="3800" dirty="0">
                <a:solidFill>
                  <a:srgbClr val="C00000"/>
                </a:solidFill>
              </a:rPr>
              <a:t> </a:t>
            </a:r>
            <a:r>
              <a:rPr lang="ar" altLang="ar" sz="3800" dirty="0">
                <a:solidFill>
                  <a:srgbClr val="C00000"/>
                </a:solidFill>
              </a:rPr>
              <a:t>يلفظ</a:t>
            </a:r>
            <a:r>
              <a:rPr lang="en-US" altLang="ar" sz="3800" dirty="0">
                <a:solidFill>
                  <a:srgbClr val="C00000"/>
                </a:solidFill>
              </a:rPr>
              <a:t> </a:t>
            </a:r>
            <a:r>
              <a:rPr lang="ar" altLang="ar" sz="3800" dirty="0">
                <a:solidFill>
                  <a:srgbClr val="C00000"/>
                </a:solidFill>
              </a:rPr>
              <a:t>التلميذ حرف</a:t>
            </a:r>
            <a:r>
              <a:rPr lang="en-US" altLang="ar" sz="3800" dirty="0">
                <a:solidFill>
                  <a:srgbClr val="C00000"/>
                </a:solidFill>
              </a:rPr>
              <a:t> </a:t>
            </a:r>
            <a:r>
              <a:rPr lang="ar" altLang="ar" sz="3800" dirty="0">
                <a:solidFill>
                  <a:srgbClr val="C00000"/>
                </a:solidFill>
              </a:rPr>
              <a:t>الطاء</a:t>
            </a:r>
            <a:r>
              <a:rPr lang="en-US" altLang="ar" sz="3800" dirty="0">
                <a:solidFill>
                  <a:srgbClr val="C00000"/>
                </a:solidFill>
              </a:rPr>
              <a:t> </a:t>
            </a:r>
            <a:r>
              <a:rPr lang="ar" altLang="ar" sz="3800" dirty="0">
                <a:solidFill>
                  <a:srgbClr val="C00000"/>
                </a:solidFill>
              </a:rPr>
              <a:t>صحيحًا</a:t>
            </a:r>
            <a:endParaRPr lang="ar-AE" sz="2800" dirty="0">
              <a:solidFill>
                <a:srgbClr val="000000"/>
              </a:solidFill>
            </a:endParaRPr>
          </a:p>
          <a:p>
            <a:endParaRPr lang="ar-AE" sz="2800" dirty="0">
              <a:solidFill>
                <a:srgbClr val="000000"/>
              </a:solidFill>
            </a:endParaRPr>
          </a:p>
        </p:txBody>
      </p:sp>
      <p:sp>
        <p:nvSpPr>
          <p:cNvPr id="1048599" name="مربع نص 1048593"/>
          <p:cNvSpPr txBox="1"/>
          <p:nvPr/>
        </p:nvSpPr>
        <p:spPr>
          <a:xfrm>
            <a:off x="2572000" y="3219450"/>
            <a:ext cx="4000000" cy="11328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 rtl="1"/>
            <a:r>
              <a:rPr lang="ar" altLang="ar" sz="3500" dirty="0">
                <a:solidFill>
                  <a:srgbClr val="330066"/>
                </a:solidFill>
              </a:rPr>
              <a:t>أن</a:t>
            </a:r>
            <a:r>
              <a:rPr lang="en-US" altLang="ar" sz="3500" dirty="0">
                <a:solidFill>
                  <a:srgbClr val="330066"/>
                </a:solidFill>
              </a:rPr>
              <a:t> </a:t>
            </a:r>
            <a:r>
              <a:rPr lang="ar" altLang="ar" sz="3500" dirty="0">
                <a:solidFill>
                  <a:srgbClr val="330066"/>
                </a:solidFill>
              </a:rPr>
              <a:t>يكتب</a:t>
            </a:r>
            <a:r>
              <a:rPr lang="en-US" altLang="ar" sz="3500" dirty="0">
                <a:solidFill>
                  <a:srgbClr val="330066"/>
                </a:solidFill>
              </a:rPr>
              <a:t> </a:t>
            </a:r>
            <a:r>
              <a:rPr lang="ar" altLang="ar" sz="3500" dirty="0">
                <a:solidFill>
                  <a:srgbClr val="330066"/>
                </a:solidFill>
              </a:rPr>
              <a:t>حرف</a:t>
            </a:r>
            <a:r>
              <a:rPr lang="en-US" altLang="ar" sz="3500" dirty="0">
                <a:solidFill>
                  <a:srgbClr val="330066"/>
                </a:solidFill>
              </a:rPr>
              <a:t> </a:t>
            </a:r>
            <a:r>
              <a:rPr lang="ar" altLang="ar" sz="3500" dirty="0">
                <a:solidFill>
                  <a:srgbClr val="330066"/>
                </a:solidFill>
              </a:rPr>
              <a:t>الطاء</a:t>
            </a:r>
            <a:r>
              <a:rPr lang="en-US" altLang="ar" sz="3500" dirty="0">
                <a:solidFill>
                  <a:srgbClr val="330066"/>
                </a:solidFill>
              </a:rPr>
              <a:t> </a:t>
            </a:r>
            <a:r>
              <a:rPr lang="ar" altLang="ar" sz="3500" dirty="0">
                <a:solidFill>
                  <a:srgbClr val="330066"/>
                </a:solidFill>
              </a:rPr>
              <a:t>بأشكاله المختلفة</a:t>
            </a:r>
            <a:r>
              <a:rPr lang="en-US" altLang="ar" sz="3500" dirty="0">
                <a:solidFill>
                  <a:srgbClr val="330066"/>
                </a:solidFill>
              </a:rPr>
              <a:t> </a:t>
            </a:r>
            <a:endParaRPr lang="ar-AE" sz="2800" dirty="0">
              <a:solidFill>
                <a:srgbClr val="330066"/>
              </a:solidFill>
            </a:endParaRPr>
          </a:p>
        </p:txBody>
      </p:sp>
      <p:sp>
        <p:nvSpPr>
          <p:cNvPr id="1048600" name="مربع نص 1048594"/>
          <p:cNvSpPr txBox="1"/>
          <p:nvPr/>
        </p:nvSpPr>
        <p:spPr>
          <a:xfrm>
            <a:off x="2823591" y="4690517"/>
            <a:ext cx="4000000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 rtl="1"/>
            <a:r>
              <a:rPr lang="ar" sz="2800" dirty="0">
                <a:solidFill>
                  <a:srgbClr val="000000"/>
                </a:solidFill>
              </a:rPr>
              <a:t>أن</a:t>
            </a:r>
            <a:r>
              <a:rPr lang="en-US" altLang="ar" sz="2800" dirty="0">
                <a:solidFill>
                  <a:srgbClr val="000000"/>
                </a:solidFill>
              </a:rPr>
              <a:t> </a:t>
            </a:r>
            <a:r>
              <a:rPr lang="ar" altLang="ar" sz="2800" dirty="0">
                <a:solidFill>
                  <a:srgbClr val="000000"/>
                </a:solidFill>
              </a:rPr>
              <a:t>يستخرج</a:t>
            </a:r>
            <a:r>
              <a:rPr lang="en-US" altLang="ar" sz="2800" dirty="0">
                <a:solidFill>
                  <a:srgbClr val="000000"/>
                </a:solidFill>
              </a:rPr>
              <a:t> </a:t>
            </a:r>
            <a:r>
              <a:rPr lang="ar" altLang="ar" sz="2800" dirty="0">
                <a:solidFill>
                  <a:srgbClr val="000000"/>
                </a:solidFill>
              </a:rPr>
              <a:t>حرف</a:t>
            </a:r>
            <a:r>
              <a:rPr lang="en-US" altLang="ar" sz="2800" dirty="0">
                <a:solidFill>
                  <a:srgbClr val="000000"/>
                </a:solidFill>
              </a:rPr>
              <a:t> </a:t>
            </a:r>
            <a:r>
              <a:rPr lang="ar" altLang="ar" sz="2800" dirty="0">
                <a:solidFill>
                  <a:srgbClr val="000000"/>
                </a:solidFill>
              </a:rPr>
              <a:t>الطاء من</a:t>
            </a:r>
            <a:r>
              <a:rPr lang="en-US" altLang="ar" sz="2800" dirty="0">
                <a:solidFill>
                  <a:srgbClr val="000000"/>
                </a:solidFill>
              </a:rPr>
              <a:t> </a:t>
            </a:r>
            <a:r>
              <a:rPr lang="ar" altLang="ar" sz="2800" dirty="0">
                <a:solidFill>
                  <a:srgbClr val="000000"/>
                </a:solidFill>
              </a:rPr>
              <a:t>بين مجموعة</a:t>
            </a:r>
            <a:r>
              <a:rPr lang="en-US" altLang="ar" sz="2800" dirty="0">
                <a:solidFill>
                  <a:srgbClr val="000000"/>
                </a:solidFill>
              </a:rPr>
              <a:t> </a:t>
            </a:r>
            <a:r>
              <a:rPr lang="ar" altLang="ar" sz="2800" dirty="0">
                <a:solidFill>
                  <a:srgbClr val="000000"/>
                </a:solidFill>
              </a:rPr>
              <a:t>من الحروف</a:t>
            </a:r>
            <a:r>
              <a:rPr lang="en-US" altLang="ar" sz="2800" dirty="0">
                <a:solidFill>
                  <a:srgbClr val="000000"/>
                </a:solidFill>
              </a:rPr>
              <a:t> </a:t>
            </a:r>
            <a:endParaRPr lang="ar-AE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صورة 209715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3487883" y="-2661199"/>
            <a:ext cx="4312268" cy="1755338"/>
          </a:xfrm>
          <a:prstGeom prst="rect">
            <a:avLst/>
          </a:prstGeom>
        </p:spPr>
      </p:pic>
      <p:pic>
        <p:nvPicPr>
          <p:cNvPr id="2097158" name="صورة 2097157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761131" y="776219"/>
            <a:ext cx="5621738" cy="3148939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1C92C79-407D-45D3-8647-C5E985595D6B}"/>
              </a:ext>
            </a:extLst>
          </p:cNvPr>
          <p:cNvSpPr/>
          <p:nvPr/>
        </p:nvSpPr>
        <p:spPr>
          <a:xfrm>
            <a:off x="3487883" y="4517509"/>
            <a:ext cx="17390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ar" sz="3600" dirty="0">
                <a:solidFill>
                  <a:srgbClr val="000000"/>
                </a:solidFill>
              </a:rPr>
              <a:t>أنا</a:t>
            </a:r>
            <a:r>
              <a:rPr lang="en-US" altLang="ar" sz="3600" dirty="0">
                <a:solidFill>
                  <a:srgbClr val="000000"/>
                </a:solidFill>
              </a:rPr>
              <a:t> </a:t>
            </a:r>
            <a:r>
              <a:rPr lang="ar" altLang="ar" sz="3600" dirty="0">
                <a:solidFill>
                  <a:srgbClr val="000000"/>
                </a:solidFill>
              </a:rPr>
              <a:t>مبسو</a:t>
            </a:r>
            <a:r>
              <a:rPr lang="ar" altLang="ar" sz="3600" dirty="0">
                <a:solidFill>
                  <a:srgbClr val="C00000"/>
                </a:solidFill>
              </a:rPr>
              <a:t>ط</a:t>
            </a:r>
            <a:r>
              <a:rPr lang="en-US" altLang="ar" sz="3600" dirty="0">
                <a:solidFill>
                  <a:srgbClr val="000000"/>
                </a:solidFill>
              </a:rPr>
              <a:t> </a:t>
            </a:r>
            <a:endParaRPr lang="ar-AE" sz="3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مربع نص 1048601"/>
          <p:cNvSpPr txBox="1"/>
          <p:nvPr/>
        </p:nvSpPr>
        <p:spPr>
          <a:xfrm>
            <a:off x="1662074" y="4029614"/>
            <a:ext cx="4459817" cy="12852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ar" altLang="ar" sz="8000">
                <a:solidFill>
                  <a:srgbClr val="330066"/>
                </a:solidFill>
              </a:rPr>
              <a:t>مطعم</a:t>
            </a:r>
            <a:r>
              <a:rPr lang="en-US" altLang="ar" sz="2900">
                <a:solidFill>
                  <a:srgbClr val="000000"/>
                </a:solidFill>
              </a:rPr>
              <a:t> </a:t>
            </a:r>
            <a:endParaRPr lang="ar-AE" sz="2900">
              <a:solidFill>
                <a:srgbClr val="000000"/>
              </a:solidFill>
            </a:endParaRPr>
          </a:p>
        </p:txBody>
      </p:sp>
      <p:pic>
        <p:nvPicPr>
          <p:cNvPr id="2097159" name="صورة 209715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662074" y="943856"/>
            <a:ext cx="6025485" cy="26070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مربع نص 1048587"/>
          <p:cNvSpPr txBox="1"/>
          <p:nvPr/>
        </p:nvSpPr>
        <p:spPr>
          <a:xfrm>
            <a:off x="1026134" y="516650"/>
            <a:ext cx="6553802" cy="163121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1"/>
            <a:r>
              <a:rPr lang="ar-AE" sz="5000" dirty="0">
                <a:solidFill>
                  <a:srgbClr val="BF0000"/>
                </a:solidFill>
              </a:rPr>
              <a:t>ا</a:t>
            </a:r>
            <a:r>
              <a:rPr lang="ar" sz="5000" dirty="0">
                <a:solidFill>
                  <a:srgbClr val="BF0000"/>
                </a:solidFill>
              </a:rPr>
              <a:t>ق</a:t>
            </a:r>
            <a:r>
              <a:rPr lang="ar-AE" sz="5000" dirty="0" err="1">
                <a:solidFill>
                  <a:srgbClr val="BF0000"/>
                </a:solidFill>
              </a:rPr>
              <a:t>رأ</a:t>
            </a:r>
            <a:r>
              <a:rPr lang="ar-AE" sz="5000" dirty="0">
                <a:solidFill>
                  <a:srgbClr val="BF0000"/>
                </a:solidFill>
              </a:rPr>
              <a:t> </a:t>
            </a:r>
            <a:r>
              <a:rPr lang="ar" altLang="ar" sz="5000" dirty="0">
                <a:solidFill>
                  <a:srgbClr val="BF0000"/>
                </a:solidFill>
              </a:rPr>
              <a:t>أسماء</a:t>
            </a:r>
            <a:r>
              <a:rPr lang="en-US" altLang="ar" sz="5000" dirty="0">
                <a:solidFill>
                  <a:srgbClr val="BF0000"/>
                </a:solidFill>
              </a:rPr>
              <a:t> </a:t>
            </a:r>
            <a:r>
              <a:rPr lang="ar" altLang="ar" sz="5000" dirty="0">
                <a:solidFill>
                  <a:srgbClr val="BF0000"/>
                </a:solidFill>
              </a:rPr>
              <a:t>الصور</a:t>
            </a:r>
            <a:r>
              <a:rPr lang="en-US" altLang="ar" sz="5000" dirty="0">
                <a:solidFill>
                  <a:srgbClr val="BF0000"/>
                </a:solidFill>
              </a:rPr>
              <a:t> </a:t>
            </a:r>
            <a:r>
              <a:rPr lang="ar" altLang="ar" sz="5000" dirty="0">
                <a:solidFill>
                  <a:srgbClr val="BF0000"/>
                </a:solidFill>
              </a:rPr>
              <a:t>الأتيه</a:t>
            </a:r>
            <a:r>
              <a:rPr lang="en-US" altLang="ar" sz="5000" dirty="0">
                <a:solidFill>
                  <a:srgbClr val="BF0000"/>
                </a:solidFill>
              </a:rPr>
              <a:t> </a:t>
            </a:r>
            <a:r>
              <a:rPr lang="ar" altLang="ar" sz="5000" dirty="0">
                <a:solidFill>
                  <a:srgbClr val="BF0000"/>
                </a:solidFill>
              </a:rPr>
              <a:t>وألفظ</a:t>
            </a:r>
            <a:r>
              <a:rPr lang="ar-AE" altLang="ar" sz="5000" dirty="0">
                <a:solidFill>
                  <a:srgbClr val="BF0000"/>
                </a:solidFill>
              </a:rPr>
              <a:t> حرف </a:t>
            </a:r>
            <a:r>
              <a:rPr lang="ar" altLang="ar" sz="5000" dirty="0">
                <a:solidFill>
                  <a:srgbClr val="BF0000"/>
                </a:solidFill>
              </a:rPr>
              <a:t>الطاء</a:t>
            </a:r>
            <a:r>
              <a:rPr lang="en-US" altLang="ar" sz="5000" dirty="0">
                <a:solidFill>
                  <a:srgbClr val="BF0000"/>
                </a:solidFill>
              </a:rPr>
              <a:t> </a:t>
            </a:r>
            <a:endParaRPr lang="ar-AE" sz="2800" dirty="0">
              <a:solidFill>
                <a:srgbClr val="000000"/>
              </a:solidFill>
            </a:endParaRPr>
          </a:p>
        </p:txBody>
      </p:sp>
      <p:pic>
        <p:nvPicPr>
          <p:cNvPr id="2097155" name="صورة 209715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722384" y="2268125"/>
            <a:ext cx="1857552" cy="3703823"/>
          </a:xfrm>
          <a:prstGeom prst="rect">
            <a:avLst/>
          </a:prstGeom>
        </p:spPr>
      </p:pic>
      <p:sp>
        <p:nvSpPr>
          <p:cNvPr id="1048589" name="مربع نص 1048588"/>
          <p:cNvSpPr txBox="1"/>
          <p:nvPr/>
        </p:nvSpPr>
        <p:spPr>
          <a:xfrm>
            <a:off x="3168502" y="4657484"/>
            <a:ext cx="3791787" cy="11328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ar" sz="7100">
                <a:solidFill>
                  <a:srgbClr val="008000"/>
                </a:solidFill>
              </a:rPr>
              <a:t>بطريق</a:t>
            </a:r>
            <a:r>
              <a:rPr lang="en-US" altLang="ar" sz="2800">
                <a:solidFill>
                  <a:srgbClr val="000000"/>
                </a:solidFill>
              </a:rPr>
              <a:t> </a:t>
            </a:r>
            <a:endParaRPr lang="ar-AE" sz="2800">
              <a:solidFill>
                <a:srgbClr val="000000"/>
              </a:solidFill>
            </a:endParaRPr>
          </a:p>
        </p:txBody>
      </p:sp>
      <p:pic>
        <p:nvPicPr>
          <p:cNvPr id="2097156" name="صورة 209715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93790" y="1975041"/>
            <a:ext cx="2181970" cy="2791964"/>
          </a:xfrm>
          <a:prstGeom prst="rect">
            <a:avLst/>
          </a:prstGeom>
        </p:spPr>
      </p:pic>
      <p:sp>
        <p:nvSpPr>
          <p:cNvPr id="1048590" name="مربع نص 1048589"/>
          <p:cNvSpPr txBox="1"/>
          <p:nvPr/>
        </p:nvSpPr>
        <p:spPr>
          <a:xfrm>
            <a:off x="1064395" y="2268125"/>
            <a:ext cx="4000000" cy="21488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ar" sz="13900">
                <a:solidFill>
                  <a:srgbClr val="FF0000"/>
                </a:solidFill>
              </a:rPr>
              <a:t>طبل</a:t>
            </a:r>
            <a:r>
              <a:rPr lang="en-US" altLang="ar" sz="2800">
                <a:solidFill>
                  <a:srgbClr val="000000"/>
                </a:solidFill>
              </a:rPr>
              <a:t> </a:t>
            </a:r>
            <a:endParaRPr lang="ar-AE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مربع نص 1048585"/>
          <p:cNvSpPr txBox="1"/>
          <p:nvPr/>
        </p:nvSpPr>
        <p:spPr>
          <a:xfrm>
            <a:off x="682895" y="2054686"/>
            <a:ext cx="7268505" cy="121571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1"/>
            <a:r>
              <a:rPr lang="ar" sz="7300">
                <a:solidFill>
                  <a:srgbClr val="99CCFF"/>
                </a:solidFill>
              </a:rPr>
              <a:t>تساقط</a:t>
            </a:r>
            <a:r>
              <a:rPr lang="en-US" altLang="ar" sz="7300" dirty="0">
                <a:solidFill>
                  <a:srgbClr val="99CCFF"/>
                </a:solidFill>
              </a:rPr>
              <a:t> </a:t>
            </a:r>
            <a:r>
              <a:rPr lang="ar" altLang="ar" sz="7300" dirty="0">
                <a:solidFill>
                  <a:srgbClr val="C00000"/>
                </a:solidFill>
              </a:rPr>
              <a:t>المطر</a:t>
            </a:r>
            <a:r>
              <a:rPr lang="en-US" altLang="ar" sz="7300" dirty="0">
                <a:solidFill>
                  <a:srgbClr val="99CCFF"/>
                </a:solidFill>
              </a:rPr>
              <a:t> </a:t>
            </a:r>
            <a:r>
              <a:rPr lang="ar" altLang="ar" sz="7300" dirty="0">
                <a:solidFill>
                  <a:srgbClr val="99CCFF"/>
                </a:solidFill>
              </a:rPr>
              <a:t>بغزارةٍ</a:t>
            </a:r>
            <a:endParaRPr lang="ar-AE" sz="7300" dirty="0">
              <a:solidFill>
                <a:srgbClr val="99CCFF"/>
              </a:solidFill>
            </a:endParaRPr>
          </a:p>
        </p:txBody>
      </p:sp>
      <p:sp>
        <p:nvSpPr>
          <p:cNvPr id="1048587" name="مربع نص 1048586"/>
          <p:cNvSpPr txBox="1"/>
          <p:nvPr/>
        </p:nvSpPr>
        <p:spPr>
          <a:xfrm>
            <a:off x="2897275" y="1003654"/>
            <a:ext cx="4000000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1"/>
            <a:r>
              <a:rPr lang="ar-AE" sz="4400" dirty="0">
                <a:solidFill>
                  <a:srgbClr val="BF0000"/>
                </a:solidFill>
              </a:rPr>
              <a:t>أكتب الحملة التالية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extLst mod="1">
          <p:ext uri="http://mobile.wps.cn/transition/2016/1">
            <p:transition xmlns="" val="wps_explode_r_800"/>
          </p:ext>
        </p:extLst>
      </p:transition>
    </mc:Choice>
    <mc:Fallback xmlns="">
      <p:transition spd="slow">
        <p:circle/>
        <p:extLst mod="1">
          <p:ext uri="http://mobile.wps.cn/transition/2016/1">
            <p:transition xmlns:p14="http://schemas.microsoft.com/office/powerpoint/2010/main" xmlns="" val="wps_explode_r_800"/>
          </p:ext>
        </p:extLst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مربع نص 1048656"/>
          <p:cNvSpPr txBox="1"/>
          <p:nvPr/>
        </p:nvSpPr>
        <p:spPr>
          <a:xfrm>
            <a:off x="1640333" y="629796"/>
            <a:ext cx="5863332" cy="103105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1"/>
            <a:r>
              <a:rPr lang="ar-AE" altLang="ar" sz="6100" dirty="0">
                <a:solidFill>
                  <a:srgbClr val="008000"/>
                </a:solidFill>
              </a:rPr>
              <a:t>ألون حرف الطاء</a:t>
            </a:r>
            <a:r>
              <a:rPr lang="en-US" altLang="ar" sz="2800" dirty="0">
                <a:solidFill>
                  <a:srgbClr val="000000"/>
                </a:solidFill>
              </a:rPr>
              <a:t> </a:t>
            </a:r>
            <a:endParaRPr lang="ar-AE" sz="2800" dirty="0">
              <a:solidFill>
                <a:srgbClr val="000000"/>
              </a:solidFill>
            </a:endParaRPr>
          </a:p>
        </p:txBody>
      </p:sp>
      <p:pic>
        <p:nvPicPr>
          <p:cNvPr id="2097160" name="صورة 209715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967028" y="2124710"/>
            <a:ext cx="3677748" cy="353224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  <p:extLst mod="1">
      <p:ext uri="http://mobile.wps.cn/transition/2016/1">
        <p:transition xmlns="" xmlns:p14="http://schemas.microsoft.com/office/powerpoint/2010/main" xmlns:mc="http://schemas.openxmlformats.org/markup-compatibility/2006" val="wps_invert_l_1500"/>
      </p:ext>
    </p:extLst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صورة 209715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7648" y="658167"/>
            <a:ext cx="7803170" cy="384791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صورة 209715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073449" y="1505298"/>
            <a:ext cx="4997101" cy="2809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60</Words>
  <Application>Microsoft Office PowerPoint</Application>
  <PresentationFormat>عرض على الشاشة (4:3)</PresentationFormat>
  <Paragraphs>13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2" baseType="lpstr">
      <vt:lpstr>Arial</vt:lpstr>
      <vt:lpstr>Calibri</vt:lpstr>
      <vt:lpstr>school</vt:lpstr>
      <vt:lpstr>الصف:الأول   المادة: لغة عربية الدرس : حرف الطاء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saeed khattam</cp:lastModifiedBy>
  <cp:revision>2</cp:revision>
  <dcterms:created xsi:type="dcterms:W3CDTF">2020-04-30T02:36:07Z</dcterms:created>
  <dcterms:modified xsi:type="dcterms:W3CDTF">2020-06-06T22:29:19Z</dcterms:modified>
</cp:coreProperties>
</file>