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12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9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94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104859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1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10486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0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0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104860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20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10486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104862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3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2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4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104863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0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104860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104863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42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3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104864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09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0486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10486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ctrTitle"/>
          </p:nvPr>
        </p:nvSpPr>
        <p:spPr>
          <a:xfrm>
            <a:off x="2902274" y="4398410"/>
            <a:ext cx="3761405" cy="2216689"/>
          </a:xfrm>
        </p:spPr>
        <p:txBody>
          <a:bodyPr>
            <a:normAutofit fontScale="90000"/>
          </a:bodyPr>
          <a:lstStyle/>
          <a:p>
            <a:pPr rtl="1"/>
            <a:r>
              <a:rPr lang="ar" dirty="0">
                <a:solidFill>
                  <a:srgbClr val="800000"/>
                </a:solidFill>
              </a:rPr>
              <a:t>الصف</a:t>
            </a:r>
            <a:r>
              <a:rPr lang="en-US" altLang="ar" dirty="0">
                <a:solidFill>
                  <a:srgbClr val="800000"/>
                </a:solidFill>
              </a:rPr>
              <a:t>:</a:t>
            </a:r>
            <a:r>
              <a:rPr lang="ar" altLang="ar" dirty="0">
                <a:solidFill>
                  <a:srgbClr val="800000"/>
                </a:solidFill>
              </a:rPr>
              <a:t>الأول</a:t>
            </a:r>
            <a:r>
              <a:rPr lang="en-US" altLang="ar" dirty="0">
                <a:solidFill>
                  <a:srgbClr val="800000"/>
                </a:solidFill>
              </a:rPr>
              <a:t> </a:t>
            </a:r>
            <a:br>
              <a:rPr lang="en-US" altLang="ar" dirty="0">
                <a:solidFill>
                  <a:srgbClr val="800000"/>
                </a:solidFill>
              </a:rPr>
            </a:br>
            <a:r>
              <a:rPr lang="en-US" altLang="ar" dirty="0">
                <a:solidFill>
                  <a:srgbClr val="800000"/>
                </a:solidFill>
              </a:rPr>
              <a:t> </a:t>
            </a:r>
            <a:r>
              <a:rPr lang="ar" altLang="ar" dirty="0">
                <a:solidFill>
                  <a:srgbClr val="000080"/>
                </a:solidFill>
              </a:rPr>
              <a:t>المادة</a:t>
            </a:r>
            <a:r>
              <a:rPr lang="en-US" altLang="ar" dirty="0">
                <a:solidFill>
                  <a:srgbClr val="000080"/>
                </a:solidFill>
              </a:rPr>
              <a:t>: </a:t>
            </a:r>
            <a:r>
              <a:rPr lang="ar" altLang="ar" dirty="0">
                <a:solidFill>
                  <a:srgbClr val="000080"/>
                </a:solidFill>
              </a:rPr>
              <a:t>لغة</a:t>
            </a:r>
            <a:r>
              <a:rPr lang="en-US" altLang="ar" dirty="0">
                <a:solidFill>
                  <a:srgbClr val="000080"/>
                </a:solidFill>
              </a:rPr>
              <a:t> </a:t>
            </a:r>
            <a:r>
              <a:rPr lang="ar" altLang="ar" dirty="0">
                <a:solidFill>
                  <a:srgbClr val="000080"/>
                </a:solidFill>
              </a:rPr>
              <a:t>عربية</a:t>
            </a:r>
            <a:br>
              <a:rPr lang="en-US" altLang="ar" dirty="0">
                <a:solidFill>
                  <a:srgbClr val="000080"/>
                </a:solidFill>
              </a:rPr>
            </a:br>
            <a:r>
              <a:rPr lang="ar" altLang="ar" dirty="0">
                <a:solidFill>
                  <a:srgbClr val="008000"/>
                </a:solidFill>
              </a:rPr>
              <a:t>الدرس</a:t>
            </a:r>
            <a:r>
              <a:rPr lang="en-US" altLang="ar" dirty="0">
                <a:solidFill>
                  <a:srgbClr val="008000"/>
                </a:solidFill>
              </a:rPr>
              <a:t> : </a:t>
            </a:r>
            <a:r>
              <a:rPr lang="ar" altLang="ar" dirty="0">
                <a:solidFill>
                  <a:srgbClr val="008000"/>
                </a:solidFill>
              </a:rPr>
              <a:t>حرف</a:t>
            </a:r>
            <a:r>
              <a:rPr lang="en-US" altLang="ar" dirty="0">
                <a:solidFill>
                  <a:srgbClr val="008000"/>
                </a:solidFill>
              </a:rPr>
              <a:t> </a:t>
            </a:r>
            <a:r>
              <a:rPr lang="ar" altLang="ar" dirty="0">
                <a:solidFill>
                  <a:srgbClr val="008000"/>
                </a:solidFill>
              </a:rPr>
              <a:t>الهمزة</a:t>
            </a:r>
            <a:r>
              <a:rPr lang="en-US" altLang="ar" dirty="0">
                <a:solidFill>
                  <a:srgbClr val="008000"/>
                </a:solidFill>
              </a:rPr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مربع نص 1048655"/>
          <p:cNvSpPr txBox="1"/>
          <p:nvPr/>
        </p:nvSpPr>
        <p:spPr>
          <a:xfrm>
            <a:off x="2046555" y="883772"/>
            <a:ext cx="6025734" cy="169277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1"/>
            <a:r>
              <a:rPr lang="ar" sz="7600" dirty="0">
                <a:solidFill>
                  <a:srgbClr val="008000"/>
                </a:solidFill>
              </a:rPr>
              <a:t>أحلل</a:t>
            </a:r>
            <a:r>
              <a:rPr lang="en-US" altLang="ar" sz="7600" dirty="0">
                <a:solidFill>
                  <a:srgbClr val="008000"/>
                </a:solidFill>
              </a:rPr>
              <a:t> </a:t>
            </a:r>
            <a:r>
              <a:rPr lang="ar" altLang="ar" sz="7600" dirty="0">
                <a:solidFill>
                  <a:srgbClr val="008000"/>
                </a:solidFill>
              </a:rPr>
              <a:t>ثم</a:t>
            </a:r>
            <a:r>
              <a:rPr lang="en-US" altLang="ar" sz="7600" dirty="0">
                <a:solidFill>
                  <a:srgbClr val="008000"/>
                </a:solidFill>
              </a:rPr>
              <a:t> </a:t>
            </a:r>
            <a:r>
              <a:rPr lang="ar-AE" altLang="ar" sz="7600">
                <a:solidFill>
                  <a:srgbClr val="008000"/>
                </a:solidFill>
              </a:rPr>
              <a:t>ا</a:t>
            </a:r>
            <a:r>
              <a:rPr lang="ar" altLang="ar" sz="7600">
                <a:solidFill>
                  <a:srgbClr val="008000"/>
                </a:solidFill>
              </a:rPr>
              <a:t>قرأ</a:t>
            </a:r>
            <a:endParaRPr lang="ar-AE" sz="7600" dirty="0">
              <a:solidFill>
                <a:srgbClr val="008000"/>
              </a:solidFill>
            </a:endParaRPr>
          </a:p>
          <a:p>
            <a:pPr algn="ctr"/>
            <a:endParaRPr lang="ar-AE" sz="2800" dirty="0">
              <a:solidFill>
                <a:srgbClr val="000000"/>
              </a:solidFill>
            </a:endParaRPr>
          </a:p>
        </p:txBody>
      </p:sp>
      <p:sp>
        <p:nvSpPr>
          <p:cNvPr id="1048657" name="مربع نص 1048656"/>
          <p:cNvSpPr txBox="1"/>
          <p:nvPr/>
        </p:nvSpPr>
        <p:spPr>
          <a:xfrm>
            <a:off x="1617690" y="3219450"/>
            <a:ext cx="5962119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1"/>
            <a:r>
              <a:rPr lang="ar" sz="6400" dirty="0">
                <a:solidFill>
                  <a:srgbClr val="0000FF"/>
                </a:solidFill>
              </a:rPr>
              <a:t>إ</a:t>
            </a:r>
            <a:r>
              <a:rPr lang="ar" sz="4600" dirty="0">
                <a:solidFill>
                  <a:srgbClr val="C00000"/>
                </a:solidFill>
              </a:rPr>
              <a:t>سراء</a:t>
            </a:r>
            <a:r>
              <a:rPr lang="en-US" altLang="ar" sz="4600" dirty="0">
                <a:solidFill>
                  <a:srgbClr val="C00000"/>
                </a:solidFill>
              </a:rPr>
              <a:t>.............................</a:t>
            </a:r>
            <a:endParaRPr lang="ar-AE" sz="4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صورة 209716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333715" y="622500"/>
            <a:ext cx="4476569" cy="34992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مربع نص 1048653"/>
          <p:cNvSpPr txBox="1"/>
          <p:nvPr/>
        </p:nvSpPr>
        <p:spPr>
          <a:xfrm>
            <a:off x="3038566" y="488110"/>
            <a:ext cx="3861744" cy="7848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rtl="1"/>
            <a:r>
              <a:rPr lang="ar" sz="4500" dirty="0">
                <a:solidFill>
                  <a:srgbClr val="008000"/>
                </a:solidFill>
              </a:rPr>
              <a:t>مخرجات</a:t>
            </a:r>
            <a:r>
              <a:rPr lang="en-US" altLang="ar" sz="4500" dirty="0">
                <a:solidFill>
                  <a:srgbClr val="008000"/>
                </a:solidFill>
              </a:rPr>
              <a:t> </a:t>
            </a:r>
            <a:r>
              <a:rPr lang="ar" altLang="ar" sz="4500" dirty="0">
                <a:solidFill>
                  <a:srgbClr val="008000"/>
                </a:solidFill>
              </a:rPr>
              <a:t>التعلم</a:t>
            </a:r>
            <a:r>
              <a:rPr lang="en-US" altLang="ar" sz="4500" dirty="0">
                <a:solidFill>
                  <a:srgbClr val="000000"/>
                </a:solidFill>
              </a:rPr>
              <a:t> </a:t>
            </a:r>
            <a:endParaRPr lang="ar-AE" sz="2800" dirty="0">
              <a:solidFill>
                <a:srgbClr val="000000"/>
              </a:solidFill>
            </a:endParaRPr>
          </a:p>
        </p:txBody>
      </p:sp>
      <p:sp>
        <p:nvSpPr>
          <p:cNvPr id="1048590" name="مربع نص 1048655"/>
          <p:cNvSpPr txBox="1"/>
          <p:nvPr/>
        </p:nvSpPr>
        <p:spPr>
          <a:xfrm>
            <a:off x="2661790" y="1260055"/>
            <a:ext cx="5810150" cy="21107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rtl="1"/>
            <a:r>
              <a:rPr lang="ar" sz="4500" dirty="0">
                <a:solidFill>
                  <a:srgbClr val="800000"/>
                </a:solidFill>
              </a:rPr>
              <a:t>أن</a:t>
            </a:r>
            <a:r>
              <a:rPr lang="en-US" altLang="ar" sz="4500" dirty="0">
                <a:solidFill>
                  <a:srgbClr val="800000"/>
                </a:solidFill>
              </a:rPr>
              <a:t> </a:t>
            </a:r>
            <a:r>
              <a:rPr lang="ar" altLang="ar" sz="4500" dirty="0">
                <a:solidFill>
                  <a:srgbClr val="800000"/>
                </a:solidFill>
              </a:rPr>
              <a:t>يقرأ</a:t>
            </a:r>
            <a:r>
              <a:rPr lang="en-US" altLang="ar" sz="4500" dirty="0">
                <a:solidFill>
                  <a:srgbClr val="800000"/>
                </a:solidFill>
              </a:rPr>
              <a:t> </a:t>
            </a:r>
            <a:r>
              <a:rPr lang="ar" altLang="ar" sz="4500" dirty="0">
                <a:solidFill>
                  <a:srgbClr val="800000"/>
                </a:solidFill>
              </a:rPr>
              <a:t>التلميذ حرف</a:t>
            </a:r>
            <a:r>
              <a:rPr lang="en-US" altLang="ar" sz="4500" dirty="0">
                <a:solidFill>
                  <a:srgbClr val="800000"/>
                </a:solidFill>
              </a:rPr>
              <a:t> </a:t>
            </a:r>
            <a:r>
              <a:rPr lang="ar" altLang="ar" sz="4500" dirty="0">
                <a:solidFill>
                  <a:srgbClr val="800000"/>
                </a:solidFill>
              </a:rPr>
              <a:t>الهمزة</a:t>
            </a:r>
            <a:r>
              <a:rPr lang="en-US" altLang="ar" sz="4500" dirty="0">
                <a:solidFill>
                  <a:srgbClr val="800000"/>
                </a:solidFill>
              </a:rPr>
              <a:t> </a:t>
            </a:r>
            <a:r>
              <a:rPr lang="ar" altLang="ar" sz="4500" dirty="0">
                <a:solidFill>
                  <a:srgbClr val="800000"/>
                </a:solidFill>
              </a:rPr>
              <a:t>قراءة صحيحة</a:t>
            </a:r>
            <a:r>
              <a:rPr lang="en-US" altLang="ar" sz="4500" dirty="0">
                <a:solidFill>
                  <a:srgbClr val="800000"/>
                </a:solidFill>
              </a:rPr>
              <a:t> </a:t>
            </a:r>
            <a:r>
              <a:rPr lang="ar" altLang="ar" sz="4500" dirty="0">
                <a:solidFill>
                  <a:srgbClr val="800000"/>
                </a:solidFill>
              </a:rPr>
              <a:t>مع الحركات</a:t>
            </a:r>
            <a:r>
              <a:rPr lang="en-US" altLang="ar" sz="4500" dirty="0">
                <a:solidFill>
                  <a:srgbClr val="800000"/>
                </a:solidFill>
              </a:rPr>
              <a:t> </a:t>
            </a:r>
            <a:r>
              <a:rPr lang="ar" altLang="ar" sz="4500" dirty="0">
                <a:solidFill>
                  <a:srgbClr val="800000"/>
                </a:solidFill>
              </a:rPr>
              <a:t>والمدود</a:t>
            </a:r>
            <a:r>
              <a:rPr lang="en-US" altLang="ar" sz="4500" dirty="0">
                <a:solidFill>
                  <a:srgbClr val="800000"/>
                </a:solidFill>
              </a:rPr>
              <a:t> </a:t>
            </a:r>
            <a:endParaRPr lang="ar-AE" sz="2800" dirty="0">
              <a:solidFill>
                <a:srgbClr val="000000"/>
              </a:solidFill>
            </a:endParaRPr>
          </a:p>
        </p:txBody>
      </p:sp>
      <p:sp>
        <p:nvSpPr>
          <p:cNvPr id="1048591" name="مربع نص 1048656"/>
          <p:cNvSpPr txBox="1"/>
          <p:nvPr/>
        </p:nvSpPr>
        <p:spPr>
          <a:xfrm>
            <a:off x="3841204" y="3429000"/>
            <a:ext cx="4000000" cy="1920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rtl="1"/>
            <a:r>
              <a:rPr lang="ar" sz="4100" dirty="0">
                <a:solidFill>
                  <a:srgbClr val="330066"/>
                </a:solidFill>
              </a:rPr>
              <a:t>أن</a:t>
            </a:r>
            <a:r>
              <a:rPr lang="en-US" altLang="ar" sz="4100" dirty="0">
                <a:solidFill>
                  <a:srgbClr val="330066"/>
                </a:solidFill>
              </a:rPr>
              <a:t> </a:t>
            </a:r>
            <a:r>
              <a:rPr lang="ar" altLang="ar" sz="4100" dirty="0">
                <a:solidFill>
                  <a:srgbClr val="330066"/>
                </a:solidFill>
              </a:rPr>
              <a:t>يكتب</a:t>
            </a:r>
            <a:r>
              <a:rPr lang="en-US" altLang="ar" sz="4100" dirty="0">
                <a:solidFill>
                  <a:srgbClr val="330066"/>
                </a:solidFill>
              </a:rPr>
              <a:t> </a:t>
            </a:r>
            <a:r>
              <a:rPr lang="ar" altLang="ar" sz="4100" dirty="0">
                <a:solidFill>
                  <a:srgbClr val="330066"/>
                </a:solidFill>
              </a:rPr>
              <a:t>حرف</a:t>
            </a:r>
            <a:r>
              <a:rPr lang="en-US" altLang="ar" sz="4100" dirty="0">
                <a:solidFill>
                  <a:srgbClr val="330066"/>
                </a:solidFill>
              </a:rPr>
              <a:t> </a:t>
            </a:r>
            <a:r>
              <a:rPr lang="ar" altLang="ar" sz="4100" dirty="0">
                <a:solidFill>
                  <a:srgbClr val="330066"/>
                </a:solidFill>
              </a:rPr>
              <a:t>الهمزة</a:t>
            </a:r>
            <a:r>
              <a:rPr lang="en-US" altLang="ar" sz="4100" dirty="0">
                <a:solidFill>
                  <a:srgbClr val="330066"/>
                </a:solidFill>
              </a:rPr>
              <a:t> </a:t>
            </a:r>
            <a:r>
              <a:rPr lang="ar" altLang="ar" sz="4100" dirty="0">
                <a:solidFill>
                  <a:srgbClr val="330066"/>
                </a:solidFill>
              </a:rPr>
              <a:t>بأشكاله المختلفة</a:t>
            </a:r>
            <a:r>
              <a:rPr lang="en-US" altLang="ar" sz="4100" dirty="0">
                <a:solidFill>
                  <a:srgbClr val="330066"/>
                </a:solidFill>
              </a:rPr>
              <a:t> </a:t>
            </a:r>
            <a:endParaRPr lang="ar-AE" sz="4100" dirty="0">
              <a:solidFill>
                <a:srgbClr val="330066"/>
              </a:solidFill>
            </a:endParaRPr>
          </a:p>
        </p:txBody>
      </p:sp>
      <p:sp>
        <p:nvSpPr>
          <p:cNvPr id="1048592" name="مربع نص 1048658"/>
          <p:cNvSpPr txBox="1"/>
          <p:nvPr/>
        </p:nvSpPr>
        <p:spPr>
          <a:xfrm>
            <a:off x="2762862" y="5123541"/>
            <a:ext cx="4413152" cy="18821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rtl="1"/>
            <a:r>
              <a:rPr lang="ar" sz="4000" dirty="0">
                <a:solidFill>
                  <a:srgbClr val="000000"/>
                </a:solidFill>
              </a:rPr>
              <a:t>أن</a:t>
            </a:r>
            <a:r>
              <a:rPr lang="en-US" altLang="ar" sz="4000" dirty="0">
                <a:solidFill>
                  <a:srgbClr val="000000"/>
                </a:solidFill>
              </a:rPr>
              <a:t> </a:t>
            </a:r>
            <a:r>
              <a:rPr lang="ar" altLang="ar" sz="4000" dirty="0">
                <a:solidFill>
                  <a:srgbClr val="000000"/>
                </a:solidFill>
              </a:rPr>
              <a:t>يميز</a:t>
            </a:r>
            <a:r>
              <a:rPr lang="en-US" altLang="ar" sz="4000" dirty="0">
                <a:solidFill>
                  <a:srgbClr val="000000"/>
                </a:solidFill>
              </a:rPr>
              <a:t> </a:t>
            </a:r>
            <a:r>
              <a:rPr lang="ar" altLang="ar" sz="4000" dirty="0">
                <a:solidFill>
                  <a:srgbClr val="000000"/>
                </a:solidFill>
              </a:rPr>
              <a:t>حرف</a:t>
            </a:r>
            <a:r>
              <a:rPr lang="en-US" altLang="ar" sz="4000" dirty="0">
                <a:solidFill>
                  <a:srgbClr val="000000"/>
                </a:solidFill>
              </a:rPr>
              <a:t> </a:t>
            </a:r>
            <a:r>
              <a:rPr lang="ar" altLang="ar" sz="4000" dirty="0">
                <a:solidFill>
                  <a:srgbClr val="000000"/>
                </a:solidFill>
              </a:rPr>
              <a:t>الهمزة</a:t>
            </a:r>
            <a:r>
              <a:rPr lang="en-US" altLang="ar" sz="4000" dirty="0">
                <a:solidFill>
                  <a:srgbClr val="000000"/>
                </a:solidFill>
              </a:rPr>
              <a:t> </a:t>
            </a:r>
            <a:r>
              <a:rPr lang="ar" altLang="ar" sz="4000" dirty="0">
                <a:solidFill>
                  <a:srgbClr val="000000"/>
                </a:solidFill>
              </a:rPr>
              <a:t>من</a:t>
            </a:r>
            <a:r>
              <a:rPr lang="en-US" altLang="ar" sz="4000" dirty="0">
                <a:solidFill>
                  <a:srgbClr val="000000"/>
                </a:solidFill>
              </a:rPr>
              <a:t> </a:t>
            </a:r>
            <a:r>
              <a:rPr lang="ar" altLang="ar" sz="4000" dirty="0">
                <a:solidFill>
                  <a:srgbClr val="000000"/>
                </a:solidFill>
              </a:rPr>
              <a:t>مجموعة</a:t>
            </a:r>
            <a:r>
              <a:rPr lang="en-US" altLang="ar" sz="4000" dirty="0">
                <a:solidFill>
                  <a:srgbClr val="000000"/>
                </a:solidFill>
              </a:rPr>
              <a:t> </a:t>
            </a:r>
            <a:r>
              <a:rPr lang="ar" altLang="ar" sz="4000" dirty="0">
                <a:solidFill>
                  <a:srgbClr val="000000"/>
                </a:solidFill>
              </a:rPr>
              <a:t>من</a:t>
            </a:r>
            <a:r>
              <a:rPr lang="en-US" altLang="ar" sz="4000" dirty="0">
                <a:solidFill>
                  <a:srgbClr val="000000"/>
                </a:solidFill>
              </a:rPr>
              <a:t> </a:t>
            </a:r>
            <a:r>
              <a:rPr lang="ar" altLang="ar" sz="4000" dirty="0">
                <a:solidFill>
                  <a:srgbClr val="000000"/>
                </a:solidFill>
              </a:rPr>
              <a:t>الأحرف</a:t>
            </a:r>
            <a:r>
              <a:rPr lang="en-US" altLang="ar" sz="4000" dirty="0">
                <a:solidFill>
                  <a:srgbClr val="000000"/>
                </a:solidFill>
              </a:rPr>
              <a:t> </a:t>
            </a:r>
            <a:endParaRPr lang="ar-AE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صورة 209715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989412" y="1240971"/>
            <a:ext cx="3956038" cy="2188029"/>
          </a:xfrm>
          <a:prstGeom prst="rect">
            <a:avLst/>
          </a:prstGeom>
        </p:spPr>
      </p:pic>
      <p:sp>
        <p:nvSpPr>
          <p:cNvPr id="1048587" name="مربع نص 1048586"/>
          <p:cNvSpPr txBox="1"/>
          <p:nvPr/>
        </p:nvSpPr>
        <p:spPr>
          <a:xfrm>
            <a:off x="2865243" y="3559629"/>
            <a:ext cx="5151362" cy="13542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1"/>
            <a:r>
              <a:rPr lang="ar" altLang="ar" sz="8200" dirty="0">
                <a:solidFill>
                  <a:srgbClr val="FF0000"/>
                </a:solidFill>
              </a:rPr>
              <a:t>أُذن</a:t>
            </a:r>
            <a:r>
              <a:rPr lang="en-US" altLang="ar" sz="2800" dirty="0">
                <a:solidFill>
                  <a:srgbClr val="000000"/>
                </a:solidFill>
              </a:rPr>
              <a:t>          </a:t>
            </a:r>
            <a:r>
              <a:rPr lang="ar-AE" altLang="ar" sz="6900" dirty="0">
                <a:solidFill>
                  <a:srgbClr val="0000FF"/>
                </a:solidFill>
              </a:rPr>
              <a:t>آ</a:t>
            </a:r>
            <a:r>
              <a:rPr lang="ar" altLang="ar" sz="6900" dirty="0">
                <a:solidFill>
                  <a:srgbClr val="0000FF"/>
                </a:solidFill>
              </a:rPr>
              <a:t>ذان</a:t>
            </a:r>
            <a:r>
              <a:rPr lang="en-US" altLang="ar" sz="6900" dirty="0">
                <a:solidFill>
                  <a:srgbClr val="000000"/>
                </a:solidFill>
              </a:rPr>
              <a:t> </a:t>
            </a:r>
            <a:endParaRPr lang="ar-AE" sz="69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صورة 209715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305665" y="952560"/>
            <a:ext cx="6792934" cy="3795176"/>
          </a:xfrm>
          <a:prstGeom prst="rect">
            <a:avLst/>
          </a:prstGeom>
        </p:spPr>
      </p:pic>
      <p:sp>
        <p:nvSpPr>
          <p:cNvPr id="1048586" name="مربع نص 1048585"/>
          <p:cNvSpPr txBox="1"/>
          <p:nvPr/>
        </p:nvSpPr>
        <p:spPr>
          <a:xfrm>
            <a:off x="2756262" y="4851492"/>
            <a:ext cx="4585063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1"/>
            <a:r>
              <a:rPr lang="ar" sz="6900" dirty="0">
                <a:solidFill>
                  <a:srgbClr val="FF0000"/>
                </a:solidFill>
              </a:rPr>
              <a:t>مِئذنة</a:t>
            </a:r>
            <a:r>
              <a:rPr lang="ar" sz="2800" dirty="0">
                <a:solidFill>
                  <a:srgbClr val="000000"/>
                </a:solidFill>
              </a:rPr>
              <a:t>.</a:t>
            </a:r>
            <a:r>
              <a:rPr lang="en-US" altLang="ar" sz="2800" dirty="0">
                <a:solidFill>
                  <a:srgbClr val="000000"/>
                </a:solidFill>
              </a:rPr>
              <a:t>         </a:t>
            </a:r>
            <a:r>
              <a:rPr lang="ar" altLang="ar" sz="7200" dirty="0">
                <a:solidFill>
                  <a:srgbClr val="330066"/>
                </a:solidFill>
              </a:rPr>
              <a:t>مآذن</a:t>
            </a:r>
            <a:r>
              <a:rPr lang="en-US" altLang="ar" sz="2800" dirty="0">
                <a:solidFill>
                  <a:srgbClr val="000000"/>
                </a:solidFill>
              </a:rPr>
              <a:t> </a:t>
            </a:r>
            <a:endParaRPr lang="ar-AE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صورة 209716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75" y="438992"/>
            <a:ext cx="4164250" cy="2689700"/>
          </a:xfrm>
          <a:prstGeom prst="rect">
            <a:avLst/>
          </a:prstGeom>
        </p:spPr>
      </p:pic>
      <p:pic>
        <p:nvPicPr>
          <p:cNvPr id="2097164" name="صورة 209716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834871" y="2902374"/>
            <a:ext cx="2160205" cy="1662565"/>
          </a:xfrm>
          <a:prstGeom prst="rect">
            <a:avLst/>
          </a:prstGeom>
        </p:spPr>
      </p:pic>
      <p:pic>
        <p:nvPicPr>
          <p:cNvPr id="2097166" name="صورة 2097165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942538"/>
            <a:ext cx="2082125" cy="1961992"/>
          </a:xfrm>
          <a:prstGeom prst="rect">
            <a:avLst/>
          </a:prstGeom>
        </p:spPr>
      </p:pic>
    </p:spTree>
  </p:cSld>
  <p:clrMapOvr>
    <a:masterClrMapping/>
  </p:clrMapOvr>
  <p:transition spd="slow">
    <p:push dir="u"/>
    <p:extLst mod="1">
      <p:ext uri="http://mobile.wps.cn/transition/2016/1">
        <p:transition xmlns="" xmlns:p14="http://schemas.microsoft.com/office/powerpoint/2010/main" xmlns:mc="http://schemas.openxmlformats.org/markup-compatibility/2006" val="wps_twist_l_1500"/>
      </p:ext>
    </p:extLst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صورة 209716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730137" y="668409"/>
            <a:ext cx="3686272" cy="51815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extLst>
          <p:ext uri="http://mobile.wps.cn/transition/2016/1">
            <p:transition xmlns="" val="wps_teeter_l_1500"/>
          </p:ext>
        </p:extLst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مربع نص 1048652"/>
          <p:cNvSpPr txBox="1"/>
          <p:nvPr/>
        </p:nvSpPr>
        <p:spPr>
          <a:xfrm>
            <a:off x="2287714" y="733621"/>
            <a:ext cx="4000000" cy="81560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1"/>
            <a:r>
              <a:rPr lang="ar" sz="4700" dirty="0">
                <a:solidFill>
                  <a:srgbClr val="C00000"/>
                </a:solidFill>
              </a:rPr>
              <a:t>ألون</a:t>
            </a:r>
            <a:r>
              <a:rPr lang="en-US" altLang="ar" sz="4700" dirty="0">
                <a:solidFill>
                  <a:srgbClr val="C00000"/>
                </a:solidFill>
              </a:rPr>
              <a:t> </a:t>
            </a:r>
            <a:r>
              <a:rPr lang="ar" altLang="ar" sz="4700" dirty="0">
                <a:solidFill>
                  <a:srgbClr val="C00000"/>
                </a:solidFill>
              </a:rPr>
              <a:t>حرف</a:t>
            </a:r>
            <a:r>
              <a:rPr lang="en-US" altLang="ar" sz="4700" dirty="0">
                <a:solidFill>
                  <a:srgbClr val="C00000"/>
                </a:solidFill>
              </a:rPr>
              <a:t> </a:t>
            </a:r>
            <a:r>
              <a:rPr lang="ar" altLang="ar" sz="4700" dirty="0">
                <a:solidFill>
                  <a:srgbClr val="C00000"/>
                </a:solidFill>
              </a:rPr>
              <a:t>الهمزة</a:t>
            </a:r>
            <a:r>
              <a:rPr lang="en-US" altLang="ar" sz="2800" dirty="0">
                <a:solidFill>
                  <a:srgbClr val="000000"/>
                </a:solidFill>
              </a:rPr>
              <a:t> </a:t>
            </a:r>
            <a:endParaRPr lang="ar-AE" sz="2800" dirty="0">
              <a:solidFill>
                <a:srgbClr val="000000"/>
              </a:solidFill>
            </a:endParaRPr>
          </a:p>
        </p:txBody>
      </p:sp>
      <p:pic>
        <p:nvPicPr>
          <p:cNvPr id="2097167" name="صورة 209716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940553" y="2257184"/>
            <a:ext cx="3448968" cy="3231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صورة 209715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10929" y="940089"/>
            <a:ext cx="6090216" cy="34556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صورة 209715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829113" y="6441270"/>
            <a:ext cx="5914579" cy="9572810"/>
          </a:xfrm>
          <a:prstGeom prst="rect">
            <a:avLst/>
          </a:prstGeom>
        </p:spPr>
      </p:pic>
      <p:sp>
        <p:nvSpPr>
          <p:cNvPr id="1048654" name="مربع نص 1048653"/>
          <p:cNvSpPr txBox="1"/>
          <p:nvPr/>
        </p:nvSpPr>
        <p:spPr>
          <a:xfrm>
            <a:off x="1452856" y="774470"/>
            <a:ext cx="6541929" cy="63094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1"/>
            <a:r>
              <a:rPr lang="ar" sz="3500" dirty="0">
                <a:solidFill>
                  <a:srgbClr val="FF6600"/>
                </a:solidFill>
              </a:rPr>
              <a:t>أرسم</a:t>
            </a:r>
            <a:r>
              <a:rPr lang="en-US" altLang="ar" sz="3500" dirty="0">
                <a:solidFill>
                  <a:srgbClr val="FF6600"/>
                </a:solidFill>
              </a:rPr>
              <a:t> </a:t>
            </a:r>
            <a:r>
              <a:rPr lang="ar" altLang="ar" sz="3500" dirty="0">
                <a:solidFill>
                  <a:srgbClr val="FF6600"/>
                </a:solidFill>
              </a:rPr>
              <a:t>الهمزة</a:t>
            </a:r>
            <a:r>
              <a:rPr lang="en-US" altLang="ar" sz="3500" dirty="0">
                <a:solidFill>
                  <a:srgbClr val="FF6600"/>
                </a:solidFill>
              </a:rPr>
              <a:t> </a:t>
            </a:r>
            <a:r>
              <a:rPr lang="ar" altLang="ar" sz="3500" dirty="0">
                <a:solidFill>
                  <a:srgbClr val="FF6600"/>
                </a:solidFill>
              </a:rPr>
              <a:t>مع</a:t>
            </a:r>
            <a:r>
              <a:rPr lang="en-US" altLang="ar" sz="3500" dirty="0">
                <a:solidFill>
                  <a:srgbClr val="FF6600"/>
                </a:solidFill>
              </a:rPr>
              <a:t> </a:t>
            </a:r>
            <a:r>
              <a:rPr lang="ar" altLang="ar" sz="3500" dirty="0">
                <a:solidFill>
                  <a:srgbClr val="FF6600"/>
                </a:solidFill>
              </a:rPr>
              <a:t>الحركات</a:t>
            </a:r>
            <a:r>
              <a:rPr lang="en-US" altLang="ar" sz="3500" dirty="0">
                <a:solidFill>
                  <a:srgbClr val="FF6600"/>
                </a:solidFill>
              </a:rPr>
              <a:t> </a:t>
            </a:r>
            <a:r>
              <a:rPr lang="ar" altLang="ar" sz="3500" dirty="0">
                <a:solidFill>
                  <a:srgbClr val="FF6600"/>
                </a:solidFill>
              </a:rPr>
              <a:t>والمدود</a:t>
            </a:r>
            <a:r>
              <a:rPr lang="en-US" altLang="ar" sz="3500" dirty="0">
                <a:solidFill>
                  <a:srgbClr val="FF6600"/>
                </a:solidFill>
              </a:rPr>
              <a:t> </a:t>
            </a:r>
            <a:r>
              <a:rPr lang="ar" altLang="ar" sz="3500" dirty="0">
                <a:solidFill>
                  <a:srgbClr val="FF6600"/>
                </a:solidFill>
              </a:rPr>
              <a:t>وألفظها</a:t>
            </a:r>
            <a:r>
              <a:rPr lang="en-US" altLang="ar" sz="2800" dirty="0">
                <a:solidFill>
                  <a:srgbClr val="000000"/>
                </a:solidFill>
              </a:rPr>
              <a:t> </a:t>
            </a:r>
            <a:endParaRPr lang="ar-AE" sz="2800" dirty="0">
              <a:solidFill>
                <a:srgbClr val="000000"/>
              </a:solidFill>
            </a:endParaRPr>
          </a:p>
        </p:txBody>
      </p:sp>
      <p:sp>
        <p:nvSpPr>
          <p:cNvPr id="1048655" name="مربع نص 1048654"/>
          <p:cNvSpPr txBox="1"/>
          <p:nvPr/>
        </p:nvSpPr>
        <p:spPr>
          <a:xfrm>
            <a:off x="404821" y="1287846"/>
            <a:ext cx="7772844" cy="233910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1"/>
            <a:r>
              <a:rPr lang="ar-AE" altLang="ar" sz="6200" dirty="0">
                <a:solidFill>
                  <a:srgbClr val="FF0000"/>
                </a:solidFill>
              </a:rPr>
              <a:t>أ</a:t>
            </a:r>
            <a:r>
              <a:rPr lang="ar-AE" altLang="ar" sz="6200" dirty="0">
                <a:solidFill>
                  <a:schemeClr val="accent3">
                    <a:lumMod val="75000"/>
                  </a:schemeClr>
                </a:solidFill>
              </a:rPr>
              <a:t>نور     </a:t>
            </a:r>
            <a:r>
              <a:rPr lang="ar-AE" altLang="ar" sz="6200" dirty="0">
                <a:solidFill>
                  <a:schemeClr val="tx2"/>
                </a:solidFill>
              </a:rPr>
              <a:t>أ</a:t>
            </a:r>
            <a:r>
              <a:rPr lang="ar-AE" altLang="ar" sz="6200" dirty="0">
                <a:solidFill>
                  <a:schemeClr val="accent3">
                    <a:lumMod val="75000"/>
                  </a:schemeClr>
                </a:solidFill>
              </a:rPr>
              <a:t>سامة     </a:t>
            </a:r>
            <a:r>
              <a:rPr lang="ar-AE" altLang="ar" sz="6200" dirty="0">
                <a:solidFill>
                  <a:schemeClr val="accent2">
                    <a:lumMod val="75000"/>
                  </a:schemeClr>
                </a:solidFill>
              </a:rPr>
              <a:t>إ</a:t>
            </a:r>
            <a:r>
              <a:rPr lang="ar-AE" altLang="ar" sz="6200" dirty="0">
                <a:solidFill>
                  <a:schemeClr val="accent3">
                    <a:lumMod val="75000"/>
                  </a:schemeClr>
                </a:solidFill>
              </a:rPr>
              <a:t>ياب                 </a:t>
            </a:r>
            <a:r>
              <a:rPr lang="ar" altLang="ar" sz="6200" dirty="0">
                <a:solidFill>
                  <a:srgbClr val="330066"/>
                </a:solidFill>
              </a:rPr>
              <a:t>را</a:t>
            </a:r>
            <a:r>
              <a:rPr lang="ar" altLang="ar" sz="6200" dirty="0">
                <a:solidFill>
                  <a:schemeClr val="accent2"/>
                </a:solidFill>
              </a:rPr>
              <a:t>ئ</a:t>
            </a:r>
            <a:r>
              <a:rPr lang="ar" altLang="ar" sz="6200" dirty="0">
                <a:solidFill>
                  <a:srgbClr val="330066"/>
                </a:solidFill>
              </a:rPr>
              <a:t>د</a:t>
            </a:r>
            <a:r>
              <a:rPr lang="en-US" altLang="ar" sz="6200" dirty="0">
                <a:solidFill>
                  <a:srgbClr val="330066"/>
                </a:solidFill>
              </a:rPr>
              <a:t>      </a:t>
            </a:r>
            <a:r>
              <a:rPr lang="ar" altLang="ar" sz="6200" dirty="0">
                <a:solidFill>
                  <a:srgbClr val="330066"/>
                </a:solidFill>
              </a:rPr>
              <a:t>ل</a:t>
            </a:r>
            <a:r>
              <a:rPr lang="ar" altLang="ar" sz="6200" dirty="0">
                <a:solidFill>
                  <a:schemeClr val="accent1"/>
                </a:solidFill>
              </a:rPr>
              <a:t>ؤ</a:t>
            </a:r>
            <a:r>
              <a:rPr lang="ar" altLang="ar" sz="6200" dirty="0">
                <a:solidFill>
                  <a:srgbClr val="330066"/>
                </a:solidFill>
              </a:rPr>
              <a:t>ل</a:t>
            </a:r>
            <a:r>
              <a:rPr lang="ar" altLang="ar" sz="6200" dirty="0">
                <a:solidFill>
                  <a:schemeClr val="tx2"/>
                </a:solidFill>
              </a:rPr>
              <a:t>ؤ</a:t>
            </a:r>
            <a:r>
              <a:rPr lang="en-US" altLang="ar" sz="6200" dirty="0">
                <a:solidFill>
                  <a:srgbClr val="330066"/>
                </a:solidFill>
              </a:rPr>
              <a:t>        </a:t>
            </a:r>
            <a:r>
              <a:rPr lang="ar" altLang="ar" sz="6200" dirty="0">
                <a:solidFill>
                  <a:srgbClr val="FF0000"/>
                </a:solidFill>
              </a:rPr>
              <a:t>آ</a:t>
            </a:r>
            <a:r>
              <a:rPr lang="ar" altLang="ar" sz="6200" dirty="0">
                <a:solidFill>
                  <a:srgbClr val="330066"/>
                </a:solidFill>
              </a:rPr>
              <a:t>مال</a:t>
            </a:r>
            <a:r>
              <a:rPr lang="en-US" altLang="ar" sz="6900" dirty="0">
                <a:solidFill>
                  <a:srgbClr val="330066"/>
                </a:solidFill>
              </a:rPr>
              <a:t> </a:t>
            </a:r>
            <a:r>
              <a:rPr lang="en-US" altLang="ar" sz="8400" dirty="0">
                <a:solidFill>
                  <a:srgbClr val="330066"/>
                </a:solidFill>
              </a:rPr>
              <a:t>  </a:t>
            </a:r>
            <a:endParaRPr lang="ar-AE" sz="8400" dirty="0">
              <a:solidFill>
                <a:srgbClr val="33006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67</Words>
  <Application>Microsoft Office PowerPoint</Application>
  <PresentationFormat>عرض على الشاشة (4:3)</PresentationFormat>
  <Paragraphs>12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4" baseType="lpstr">
      <vt:lpstr>Arial</vt:lpstr>
      <vt:lpstr>Calibri</vt:lpstr>
      <vt:lpstr>school</vt:lpstr>
      <vt:lpstr>الصف:الأول   المادة: لغة عربية الدرس : حرف الهمزة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saeed khattam</cp:lastModifiedBy>
  <cp:revision>4</cp:revision>
  <dcterms:created xsi:type="dcterms:W3CDTF">2020-04-30T02:36:07Z</dcterms:created>
  <dcterms:modified xsi:type="dcterms:W3CDTF">2020-06-06T22:34:09Z</dcterms:modified>
</cp:coreProperties>
</file>