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66" r:id="rId4"/>
    <p:sldId id="259" r:id="rId5"/>
    <p:sldId id="265" r:id="rId6"/>
    <p:sldId id="260" r:id="rId7"/>
    <p:sldId id="267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dialshahod@gmail.com" initials="f" lastIdx="1" clrIdx="0">
    <p:extLst>
      <p:ext uri="{19B8F6BF-5375-455C-9EA6-DF929625EA0E}">
        <p15:presenceInfo xmlns:p15="http://schemas.microsoft.com/office/powerpoint/2012/main" userId="0df55a54db14b58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نمط ذو نسُق 2 - تمييز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39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1032" y="4109322"/>
            <a:ext cx="4385374" cy="2206636"/>
          </a:xfrm>
        </p:spPr>
        <p:txBody>
          <a:bodyPr>
            <a:noAutofit/>
          </a:bodyPr>
          <a:lstStyle/>
          <a:p>
            <a:r>
              <a:rPr lang="ar-SA" sz="28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الصّف</a:t>
            </a:r>
            <a: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 الثالث </a:t>
            </a:r>
            <a:b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28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المادة</a:t>
            </a:r>
            <a: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 لغة عربيّة </a:t>
            </a:r>
            <a:b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28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تدريبٌ لغويٌّ</a:t>
            </a:r>
            <a: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en-US" sz="3200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F5168A27-CCC3-4C8A-85FA-199D65211CD3}"/>
              </a:ext>
            </a:extLst>
          </p:cNvPr>
          <p:cNvSpPr/>
          <p:nvPr/>
        </p:nvSpPr>
        <p:spPr>
          <a:xfrm>
            <a:off x="3058829" y="5658993"/>
            <a:ext cx="14237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حروف النّفي</a:t>
            </a:r>
            <a:endParaRPr lang="ar-SA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C7E46997-94FB-4DBB-9054-5FD078BFAC2D}"/>
              </a:ext>
            </a:extLst>
          </p:cNvPr>
          <p:cNvSpPr/>
          <p:nvPr/>
        </p:nvSpPr>
        <p:spPr>
          <a:xfrm>
            <a:off x="4314786" y="5474327"/>
            <a:ext cx="15376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</a:t>
            </a:r>
            <a:r>
              <a:rPr lang="ar-SA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</a:t>
            </a:r>
            <a:endParaRPr lang="ar-SA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عنصر نائب للمحتوى 139">
            <a:extLst>
              <a:ext uri="{FF2B5EF4-FFF2-40B4-BE49-F238E27FC236}">
                <a16:creationId xmlns:a16="http://schemas.microsoft.com/office/drawing/2014/main" id="{28C77ACF-0E8B-42B8-A949-F3C6CA5AB8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36554" y="1598185"/>
            <a:ext cx="5806547" cy="629851"/>
          </a:xfrm>
          <a:prstGeom prst="rect">
            <a:avLst/>
          </a:prstGeom>
        </p:spPr>
      </p:pic>
      <p:sp>
        <p:nvSpPr>
          <p:cNvPr id="5" name="مستطيل: زوايا مستديرة 3">
            <a:extLst>
              <a:ext uri="{FF2B5EF4-FFF2-40B4-BE49-F238E27FC236}">
                <a16:creationId xmlns:a16="http://schemas.microsoft.com/office/drawing/2014/main" id="{CAA8E64E-170B-4F21-B4F7-AD1D39792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7856" y="622300"/>
            <a:ext cx="3666662" cy="62985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1B861"/>
              </a:gs>
              <a:gs pos="50000">
                <a:srgbClr val="6FB242"/>
              </a:gs>
              <a:gs pos="100000">
                <a:srgbClr val="61A235"/>
              </a:gs>
            </a:gsLst>
            <a:lin ang="5400000"/>
          </a:gradFill>
          <a:ln w="635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مخرجات التعلّم </a:t>
            </a:r>
            <a:endParaRPr kumimoji="0" lang="en-US" altLang="ar-SA" sz="1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1492210-8B89-4D53-9FF1-DDE131232D18}"/>
              </a:ext>
            </a:extLst>
          </p:cNvPr>
          <p:cNvSpPr/>
          <p:nvPr/>
        </p:nvSpPr>
        <p:spPr>
          <a:xfrm>
            <a:off x="1677971" y="2309567"/>
            <a:ext cx="5967167" cy="126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Low" rtl="1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ar-KW" sz="2400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	أن تقرأ الجُمل قراءةً جهريّةً سليمةً .</a:t>
            </a:r>
          </a:p>
          <a:p>
            <a:pPr marL="342900" lvl="0" indent="-342900" algn="justLow" rtl="1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ar-KW" sz="2400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	أن تتعرّف  على حروف النّفي التي تسبقُ</a:t>
            </a:r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الفعل </a:t>
            </a:r>
            <a:r>
              <a:rPr lang="ar-KW" sz="2400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342900" lvl="0" indent="-342900" algn="justLow" rtl="1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ar-KW" sz="2400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	أن تصيغ جملاً وفقَ نمطٍ مُعطى مُستخدماً حروف النّفي </a:t>
            </a: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F1F9883-F59F-4EF7-916A-F0D8DEEB3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406" y="401482"/>
            <a:ext cx="6803726" cy="749873"/>
          </a:xfrm>
          <a:prstGeom prst="rect">
            <a:avLst/>
          </a:prstGeom>
        </p:spPr>
      </p:pic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91A34DA-CBF9-490F-AC1F-D0C86B32C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399" y="1151355"/>
            <a:ext cx="6604089" cy="4185501"/>
          </a:xfrm>
        </p:spPr>
        <p:txBody>
          <a:bodyPr>
            <a:normAutofit fontScale="55000" lnSpcReduction="20000"/>
          </a:bodyPr>
          <a:lstStyle/>
          <a:p>
            <a:pPr marL="0" lvl="0" indent="0" algn="r">
              <a:spcBef>
                <a:spcPct val="0"/>
              </a:spcBef>
              <a:buNone/>
            </a:pPr>
            <a:r>
              <a:rPr lang="ar-SA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 </a:t>
            </a:r>
            <a:r>
              <a:rPr lang="ar-SA" sz="6000" b="1" dirty="0">
                <a:solidFill>
                  <a:schemeClr val="accent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أنواع الكلمة ؟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ar-SA" sz="6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اسم      – فعل         – حرف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ar-SA" sz="6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marL="0" lvl="0" indent="0" algn="r">
              <a:spcBef>
                <a:spcPct val="0"/>
              </a:spcBef>
              <a:buNone/>
            </a:pPr>
            <a:r>
              <a:rPr lang="ar-SA" sz="6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-  </a:t>
            </a:r>
            <a:r>
              <a:rPr lang="ar-SA" sz="6000" b="1" dirty="0">
                <a:solidFill>
                  <a:schemeClr val="accent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أنواعُ الفعل ؟</a:t>
            </a:r>
          </a:p>
          <a:p>
            <a:pPr marL="0" lvl="0" indent="0" algn="r">
              <a:spcBef>
                <a:spcPct val="0"/>
              </a:spcBef>
              <a:buNone/>
            </a:pPr>
            <a:r>
              <a:rPr lang="ar-SA" sz="6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</a:t>
            </a:r>
            <a:r>
              <a:rPr lang="ar-SA" sz="7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مضارع    - ماضي     - أمر </a:t>
            </a:r>
            <a:endParaRPr lang="ar-SA" sz="8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lvl="0" indent="0" algn="r">
              <a:spcBef>
                <a:spcPct val="0"/>
              </a:spcBef>
              <a:buNone/>
            </a:pPr>
            <a:r>
              <a:rPr lang="ar-SA" sz="8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sz="6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lvl="0" indent="0" algn="r">
              <a:spcBef>
                <a:spcPct val="0"/>
              </a:spcBef>
              <a:buNone/>
            </a:pPr>
            <a:r>
              <a:rPr lang="ar-SA" sz="6000" b="1" dirty="0">
                <a:solidFill>
                  <a:schemeClr val="accent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ما حركةُ آخر الفعل المضارع ؟</a:t>
            </a:r>
            <a:r>
              <a:rPr lang="ar-SA" sz="6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الضمّة        </a:t>
            </a:r>
          </a:p>
          <a:p>
            <a:pPr marL="0" lvl="0" indent="0" algn="r">
              <a:spcBef>
                <a:spcPct val="0"/>
              </a:spcBef>
              <a:buNone/>
            </a:pPr>
            <a:endParaRPr lang="ar-SA" sz="3300" b="1" dirty="0">
              <a:solidFill>
                <a:srgbClr val="C00000"/>
              </a:solidFill>
            </a:endParaRPr>
          </a:p>
          <a:p>
            <a:pPr marL="0" lvl="0" indent="0" algn="r">
              <a:spcBef>
                <a:spcPct val="0"/>
              </a:spcBef>
              <a:buNone/>
            </a:pPr>
            <a:r>
              <a:rPr lang="ar-SA" sz="6100" b="1" dirty="0">
                <a:solidFill>
                  <a:schemeClr val="accent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ما حركةُ آخرِ الفعلِ الماضي ؟ </a:t>
            </a:r>
            <a:r>
              <a:rPr lang="ar-SA" sz="6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الفتحة</a:t>
            </a:r>
          </a:p>
          <a:p>
            <a:pPr marL="0" lvl="0" indent="0" algn="r">
              <a:spcBef>
                <a:spcPct val="0"/>
              </a:spcBef>
              <a:buNone/>
            </a:pPr>
            <a:endParaRPr lang="ar-SA" sz="3300" b="1" dirty="0">
              <a:solidFill>
                <a:srgbClr val="C00000"/>
              </a:solidFill>
            </a:endParaRPr>
          </a:p>
          <a:p>
            <a:pPr marL="0" lvl="0" indent="0" algn="r">
              <a:spcBef>
                <a:spcPct val="0"/>
              </a:spcBef>
              <a:buNone/>
            </a:pPr>
            <a:endParaRPr lang="ar-SA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1177626C-BF07-452B-B44F-3B35C6CBD864}"/>
              </a:ext>
            </a:extLst>
          </p:cNvPr>
          <p:cNvSpPr/>
          <p:nvPr/>
        </p:nvSpPr>
        <p:spPr>
          <a:xfrm>
            <a:off x="7216611" y="2505670"/>
            <a:ext cx="2888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endParaRPr kumimoji="0" lang="ar-SA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79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6">
            <a:extLst>
              <a:ext uri="{FF2B5EF4-FFF2-40B4-BE49-F238E27FC236}">
                <a16:creationId xmlns:a16="http://schemas.microsoft.com/office/drawing/2014/main" id="{06ACAFD1-D86F-489C-B814-1931AF572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705" y="820823"/>
            <a:ext cx="6457362" cy="523220"/>
          </a:xfrm>
        </p:spPr>
        <p:txBody>
          <a:bodyPr>
            <a:noAutofit/>
          </a:bodyPr>
          <a:lstStyle/>
          <a:p>
            <a:pPr algn="r"/>
            <a:r>
              <a:rPr lang="ar-KW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والآن عزيزي تعال نتذكر بعضَ حروفِ النّفي التي تسبقُ الفِعلَ :</a:t>
            </a:r>
            <a:endParaRPr lang="ar-SA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ستطيل: زوايا قطرية مستديرة 1">
            <a:extLst>
              <a:ext uri="{FF2B5EF4-FFF2-40B4-BE49-F238E27FC236}">
                <a16:creationId xmlns:a16="http://schemas.microsoft.com/office/drawing/2014/main" id="{A4BAFC12-EEEE-49D6-9F73-CB3D0378890C}"/>
              </a:ext>
            </a:extLst>
          </p:cNvPr>
          <p:cNvSpPr/>
          <p:nvPr/>
        </p:nvSpPr>
        <p:spPr>
          <a:xfrm>
            <a:off x="1744535" y="1668545"/>
            <a:ext cx="5394489" cy="2026394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SA" sz="2400" b="1" dirty="0">
                <a:solidFill>
                  <a:srgbClr val="00B05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	- </a:t>
            </a:r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لم</a:t>
            </a:r>
            <a:r>
              <a:rPr lang="ar-SA" sz="2400" b="1" dirty="0">
                <a:solidFill>
                  <a:srgbClr val="00B05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 يتابعْ على التلفاز قصّة حقيقيةً .</a:t>
            </a:r>
          </a:p>
          <a:p>
            <a:pPr algn="r"/>
            <a:r>
              <a:rPr lang="ar-SA" sz="2400" b="1" dirty="0">
                <a:solidFill>
                  <a:srgbClr val="00B05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	- </a:t>
            </a:r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لن</a:t>
            </a:r>
            <a:r>
              <a:rPr lang="ar-SA" sz="2400" b="1" dirty="0">
                <a:solidFill>
                  <a:srgbClr val="00B05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 أصيبَ أحداً بأذى .</a:t>
            </a:r>
          </a:p>
          <a:p>
            <a:pPr algn="r"/>
            <a:r>
              <a:rPr lang="ar-SA" sz="2400" b="1" dirty="0">
                <a:solidFill>
                  <a:srgbClr val="00B05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	- </a:t>
            </a:r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لا</a:t>
            </a:r>
            <a:r>
              <a:rPr lang="ar-SA" sz="2400" b="1" dirty="0">
                <a:solidFill>
                  <a:srgbClr val="00B05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 , </a:t>
            </a:r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لا</a:t>
            </a:r>
            <a:r>
              <a:rPr lang="ar-SA" sz="2400" b="1" dirty="0">
                <a:solidFill>
                  <a:srgbClr val="00B05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 أريدُ أن أصبح رجلاً آلياً . </a:t>
            </a:r>
          </a:p>
          <a:p>
            <a:pPr algn="r"/>
            <a:r>
              <a:rPr lang="ar-SA" sz="2400" b="1" dirty="0">
                <a:solidFill>
                  <a:srgbClr val="00B05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	- </a:t>
            </a:r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ما</a:t>
            </a:r>
            <a:r>
              <a:rPr lang="ar-SA" sz="2400" b="1" dirty="0">
                <a:solidFill>
                  <a:srgbClr val="00B05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 أحبّ ماهر أن يتحوّل إلى رجلٍ آلي .</a:t>
            </a:r>
          </a:p>
        </p:txBody>
      </p:sp>
      <p:sp>
        <p:nvSpPr>
          <p:cNvPr id="8" name="سهم: لليسار 7">
            <a:extLst>
              <a:ext uri="{FF2B5EF4-FFF2-40B4-BE49-F238E27FC236}">
                <a16:creationId xmlns:a16="http://schemas.microsoft.com/office/drawing/2014/main" id="{3E110245-29EB-4C7A-969E-14E94871E3BE}"/>
              </a:ext>
            </a:extLst>
          </p:cNvPr>
          <p:cNvSpPr/>
          <p:nvPr/>
        </p:nvSpPr>
        <p:spPr>
          <a:xfrm>
            <a:off x="4039386" y="4924715"/>
            <a:ext cx="2687217" cy="811408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B050"/>
                </a:solidFill>
              </a:rPr>
              <a:t>ماذا نستنتج :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9A0F7D84-4338-4F50-931D-BDFDDD06F138}"/>
              </a:ext>
            </a:extLst>
          </p:cNvPr>
          <p:cNvSpPr/>
          <p:nvPr/>
        </p:nvSpPr>
        <p:spPr>
          <a:xfrm>
            <a:off x="1661360" y="3947083"/>
            <a:ext cx="5562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dirty="0"/>
              <a:t>	</a:t>
            </a:r>
            <a:r>
              <a:rPr lang="ar-SY" sz="2400" b="1" dirty="0">
                <a:solidFill>
                  <a:srgbClr val="7030A0"/>
                </a:solidFill>
              </a:rPr>
              <a:t>ما الأد</a:t>
            </a:r>
            <a:r>
              <a:rPr lang="ar-SA" sz="2400" b="1" dirty="0">
                <a:solidFill>
                  <a:srgbClr val="7030A0"/>
                </a:solidFill>
              </a:rPr>
              <a:t>واتُ </a:t>
            </a:r>
            <a:r>
              <a:rPr lang="ar-SY" sz="2400" b="1" dirty="0">
                <a:solidFill>
                  <a:srgbClr val="7030A0"/>
                </a:solidFill>
              </a:rPr>
              <a:t> التي نفت</a:t>
            </a:r>
            <a:r>
              <a:rPr lang="ar-SA" sz="2400" b="1" dirty="0">
                <a:solidFill>
                  <a:srgbClr val="7030A0"/>
                </a:solidFill>
              </a:rPr>
              <a:t>ْ</a:t>
            </a:r>
            <a:r>
              <a:rPr lang="ar-SY" sz="2400" b="1" dirty="0">
                <a:solidFill>
                  <a:srgbClr val="7030A0"/>
                </a:solidFill>
              </a:rPr>
              <a:t> </a:t>
            </a:r>
            <a:r>
              <a:rPr lang="ar-SA" sz="2400" b="1" dirty="0">
                <a:solidFill>
                  <a:srgbClr val="7030A0"/>
                </a:solidFill>
              </a:rPr>
              <a:t>الأفعالَ </a:t>
            </a:r>
            <a:r>
              <a:rPr lang="ar-SY" sz="2400" b="1" dirty="0">
                <a:solidFill>
                  <a:srgbClr val="7030A0"/>
                </a:solidFill>
              </a:rPr>
              <a:t>في </a:t>
            </a:r>
            <a:r>
              <a:rPr lang="ar-SA" sz="2400" b="1" dirty="0">
                <a:solidFill>
                  <a:srgbClr val="7030A0"/>
                </a:solidFill>
              </a:rPr>
              <a:t>الأمثلةِ السّابقة</a:t>
            </a:r>
            <a:r>
              <a:rPr lang="ar-SY" sz="2400" b="1" dirty="0">
                <a:solidFill>
                  <a:srgbClr val="7030A0"/>
                </a:solidFill>
              </a:rPr>
              <a:t>؟</a:t>
            </a:r>
            <a:endParaRPr lang="ar-SY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8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وسيلة شرح بيضاوية 5">
            <a:extLst>
              <a:ext uri="{FF2B5EF4-FFF2-40B4-BE49-F238E27FC236}">
                <a16:creationId xmlns:a16="http://schemas.microsoft.com/office/drawing/2014/main" id="{F611353D-D46D-46F4-B8FF-03817AAE3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3174" y="357516"/>
            <a:ext cx="2203814" cy="1323369"/>
          </a:xfrm>
          <a:prstGeom prst="wedgeEllipseCallout">
            <a:avLst>
              <a:gd name="adj1" fmla="val -74584"/>
              <a:gd name="adj2" fmla="val 55475"/>
            </a:avLst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rm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cs typeface="PT Bold Heading" pitchFamily="2" charset="-78"/>
              </a:rPr>
              <a:t>أتعلّمُ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D5668E2C-AA2B-410B-99F8-E97A2B7A51CF}"/>
              </a:ext>
            </a:extLst>
          </p:cNvPr>
          <p:cNvSpPr/>
          <p:nvPr/>
        </p:nvSpPr>
        <p:spPr>
          <a:xfrm>
            <a:off x="1027522" y="1873418"/>
            <a:ext cx="6202836" cy="301909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b="1" dirty="0">
                <a:solidFill>
                  <a:schemeClr val="accent6">
                    <a:lumMod val="75000"/>
                  </a:schemeClr>
                </a:solidFill>
                <a:latin typeface="Calibri"/>
                <a:cs typeface="Arial" panose="020B0604020202020204" pitchFamily="34" charset="0"/>
              </a:rPr>
              <a:t>حركةُ الفعلِ المُضارعِ :</a:t>
            </a:r>
          </a:p>
          <a:p>
            <a:pPr marR="0" lvl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sz="28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الضّمّةُ </a:t>
            </a:r>
            <a:r>
              <a:rPr lang="ar-SA" sz="2800" b="1" dirty="0">
                <a:solidFill>
                  <a:srgbClr val="7030A0"/>
                </a:solidFill>
                <a:latin typeface="Calibri"/>
                <a:cs typeface="Arial" panose="020B0604020202020204" pitchFamily="34" charset="0"/>
              </a:rPr>
              <a:t>: إذا لم يتّصِلْ به شيْ . </a:t>
            </a:r>
          </a:p>
          <a:p>
            <a:pPr marR="0" lvl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السّكون</a:t>
            </a:r>
            <a:r>
              <a:rPr kumimoji="0" lang="ar-SA" sz="2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 : بعدَ  " لم " .</a:t>
            </a:r>
          </a:p>
          <a:p>
            <a:pPr marR="0" lvl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sz="2800" b="1" baseline="0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الفتحة</a:t>
            </a:r>
            <a:r>
              <a:rPr lang="ar-SA" sz="2800" b="1" dirty="0">
                <a:solidFill>
                  <a:srgbClr val="7030A0"/>
                </a:solidFill>
                <a:latin typeface="Calibri"/>
                <a:cs typeface="Arial" panose="020B0604020202020204" pitchFamily="34" charset="0"/>
              </a:rPr>
              <a:t> : بعدَ " لن "</a:t>
            </a:r>
          </a:p>
          <a:p>
            <a:pPr marR="0" lvl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"</a:t>
            </a:r>
            <a:r>
              <a:rPr kumimoji="0" lang="ar-SA" sz="2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 ما "  و " لا " : حرفان نافيان لا يغيّرانِ من حركةِ الفعل ِ 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29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FBFBAF91-94C0-475B-980E-052EE7F4B5F8}"/>
              </a:ext>
            </a:extLst>
          </p:cNvPr>
          <p:cNvSpPr/>
          <p:nvPr/>
        </p:nvSpPr>
        <p:spPr>
          <a:xfrm>
            <a:off x="603315" y="1878527"/>
            <a:ext cx="7352908" cy="1954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Calibri Light" panose="020F0302020204030204" pitchFamily="34" charset="0"/>
              <a:buChar char="-"/>
            </a:pPr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لم يتأخّرْ ماهرٌ عن المدرسة .          – لم</a:t>
            </a:r>
            <a:endParaRPr lang="en-US" sz="1600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Calibri Light" panose="020F0302020204030204" pitchFamily="34" charset="0"/>
              <a:buChar char="-"/>
            </a:pPr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لن أقصّرَ بواجبي                           - لن</a:t>
            </a:r>
            <a:endParaRPr lang="en-US" sz="1600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Calibri Light" panose="020F0302020204030204" pitchFamily="34" charset="0"/>
              <a:buChar char="-"/>
            </a:pPr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لا أمدّ يدي إلى مُمتلكاتِ الآخرين     - لا</a:t>
            </a:r>
            <a:endParaRPr lang="en-US" sz="1600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r>
              <a:rPr lang="ar-SA" sz="2400" b="1" dirty="0">
                <a:ea typeface="Calibri" panose="020F0502020204030204" pitchFamily="34" charset="0"/>
                <a:cs typeface="Calibri Light" panose="020F0302020204030204" pitchFamily="34" charset="0"/>
              </a:rPr>
              <a:t>- ما شاهدْتُ التّلفازَ اليومَ                 - ما</a:t>
            </a:r>
            <a:endParaRPr lang="ar-SY" sz="2400" dirty="0">
              <a:solidFill>
                <a:schemeClr val="accent6"/>
              </a:solidFill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1396A142-7CA4-4A39-AC6B-20C2BEB36350}"/>
              </a:ext>
            </a:extLst>
          </p:cNvPr>
          <p:cNvSpPr/>
          <p:nvPr/>
        </p:nvSpPr>
        <p:spPr>
          <a:xfrm>
            <a:off x="6546241" y="770880"/>
            <a:ext cx="181563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تدريب: </a:t>
            </a:r>
          </a:p>
        </p:txBody>
      </p:sp>
      <p:sp>
        <p:nvSpPr>
          <p:cNvPr id="3" name="مخطط انسيابي: معالجة متعاقبة 2">
            <a:extLst>
              <a:ext uri="{FF2B5EF4-FFF2-40B4-BE49-F238E27FC236}">
                <a16:creationId xmlns:a16="http://schemas.microsoft.com/office/drawing/2014/main" id="{6AC0DD4B-7622-494F-8E0E-7F5B59D9EAAB}"/>
              </a:ext>
            </a:extLst>
          </p:cNvPr>
          <p:cNvSpPr/>
          <p:nvPr/>
        </p:nvSpPr>
        <p:spPr>
          <a:xfrm>
            <a:off x="3271101" y="770880"/>
            <a:ext cx="3120368" cy="707886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أصوغُ جُملاً وفقَ ما يأتي  </a:t>
            </a:r>
            <a:r>
              <a:rPr lang="ar-SA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: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D9E51973-B495-4108-83EF-26D1C6EC4A39}"/>
              </a:ext>
            </a:extLst>
          </p:cNvPr>
          <p:cNvSpPr/>
          <p:nvPr/>
        </p:nvSpPr>
        <p:spPr>
          <a:xfrm>
            <a:off x="1205513" y="2872124"/>
            <a:ext cx="23519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أشربُ الشّايَ ساحناً</a:t>
            </a:r>
            <a:endParaRPr lang="ar-SY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D108B254-CCF5-4B15-B950-02630905064C}"/>
              </a:ext>
            </a:extLst>
          </p:cNvPr>
          <p:cNvSpPr/>
          <p:nvPr/>
        </p:nvSpPr>
        <p:spPr>
          <a:xfrm>
            <a:off x="1094905" y="2363908"/>
            <a:ext cx="240482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dirty="0">
                <a:solidFill>
                  <a:srgbClr val="F796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أهملَ واجباتي المدرسيّة</a:t>
            </a:r>
            <a:endParaRPr lang="ar-SY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D4A250D0-07FE-405C-9D2C-1B1D89D4C4AC}"/>
              </a:ext>
            </a:extLst>
          </p:cNvPr>
          <p:cNvSpPr/>
          <p:nvPr/>
        </p:nvSpPr>
        <p:spPr>
          <a:xfrm>
            <a:off x="1420059" y="3429000"/>
            <a:ext cx="218200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solidFill>
                  <a:schemeClr val="accent6"/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زرتُ صديقي اليومَ</a:t>
            </a:r>
            <a:endParaRPr lang="ar-SY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66A46398-E72B-4CE8-8CC6-2D89944E385D}"/>
              </a:ext>
            </a:extLst>
          </p:cNvPr>
          <p:cNvSpPr/>
          <p:nvPr/>
        </p:nvSpPr>
        <p:spPr>
          <a:xfrm>
            <a:off x="1205513" y="1863523"/>
            <a:ext cx="22942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يسافرْ زيدٌ إلى بلدتهِ</a:t>
            </a:r>
            <a:endParaRPr lang="ar-SY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animBg="1"/>
      <p:bldP spid="4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A844A06D-9C60-4C3D-A0F6-CF7E085CCBD9}"/>
              </a:ext>
            </a:extLst>
          </p:cNvPr>
          <p:cNvSpPr/>
          <p:nvPr/>
        </p:nvSpPr>
        <p:spPr>
          <a:xfrm>
            <a:off x="1659119" y="2645901"/>
            <a:ext cx="6212262" cy="1457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Calibri Light" panose="020F0302020204030204" pitchFamily="34" charset="0"/>
              <a:buChar char="-"/>
            </a:pPr>
            <a:r>
              <a:rPr lang="ar-S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حركة الفعل المضارع بعد " لم " ...........................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Calibri Light" panose="020F0302020204030204" pitchFamily="34" charset="0"/>
              <a:buChar char="-"/>
            </a:pPr>
            <a:r>
              <a:rPr lang="ar-S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حركةُ الفعل المضارع بعد "لن " ...........................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ar-SA" sz="2400" b="1" dirty="0">
                <a:solidFill>
                  <a:srgbClr val="000000"/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لا تتغير حركة الفعل بعد حرفي النّفي :    ............. و...........</a:t>
            </a:r>
            <a:endParaRPr lang="ar-SY" sz="2400" b="1" dirty="0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4816E1CA-B689-4CBA-923D-02B4106913D2}"/>
              </a:ext>
            </a:extLst>
          </p:cNvPr>
          <p:cNvSpPr/>
          <p:nvPr/>
        </p:nvSpPr>
        <p:spPr>
          <a:xfrm>
            <a:off x="6546241" y="770880"/>
            <a:ext cx="181563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تدريب: </a:t>
            </a:r>
          </a:p>
        </p:txBody>
      </p:sp>
      <p:sp>
        <p:nvSpPr>
          <p:cNvPr id="7" name="فقاعة الكلام: بيضاوية 6">
            <a:extLst>
              <a:ext uri="{FF2B5EF4-FFF2-40B4-BE49-F238E27FC236}">
                <a16:creationId xmlns:a16="http://schemas.microsoft.com/office/drawing/2014/main" id="{D7E8085E-E01F-4478-B573-AF82A5965CC5}"/>
              </a:ext>
            </a:extLst>
          </p:cNvPr>
          <p:cNvSpPr/>
          <p:nvPr/>
        </p:nvSpPr>
        <p:spPr>
          <a:xfrm>
            <a:off x="3940403" y="770880"/>
            <a:ext cx="2068028" cy="1160557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أكمل ما يلي </a:t>
            </a:r>
            <a:r>
              <a:rPr lang="ar-SA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:</a:t>
            </a:r>
            <a:endParaRPr lang="en-US" sz="1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49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467</TotalTime>
  <Words>188</Words>
  <Application>Microsoft Office PowerPoint</Application>
  <PresentationFormat>On-screen Show (4:3)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PT Bold Heading</vt:lpstr>
      <vt:lpstr>Sakkal Majalla</vt:lpstr>
      <vt:lpstr>Traditional Arabic</vt:lpstr>
      <vt:lpstr>school</vt:lpstr>
      <vt:lpstr>الصّف : الثالث  المادة : لغة عربيّة  تدريبٌ لغويٌّ </vt:lpstr>
      <vt:lpstr>PowerPoint Presentation</vt:lpstr>
      <vt:lpstr>PowerPoint Presentation</vt:lpstr>
      <vt:lpstr>والآن عزيزي تعال نتذكر بعضَ حروفِ النّفي التي تسبقُ الفِعلَ :</vt:lpstr>
      <vt:lpstr>أتعلّمُ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ابو محمد</cp:lastModifiedBy>
  <cp:revision>68</cp:revision>
  <dcterms:created xsi:type="dcterms:W3CDTF">2020-05-02T02:36:07Z</dcterms:created>
  <dcterms:modified xsi:type="dcterms:W3CDTF">2020-05-28T07:19:18Z</dcterms:modified>
</cp:coreProperties>
</file>