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54" autoAdjust="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sz="7200" dirty="0" smtClean="0"/>
              <a:t>*</a:t>
            </a:r>
            <a:endParaRPr lang="en-US" sz="7200" dirty="0"/>
          </a:p>
        </p:txBody>
      </p:sp>
      <p:sp>
        <p:nvSpPr>
          <p:cNvPr id="3" name="نجمة ذات 5 نقاط 2"/>
          <p:cNvSpPr/>
          <p:nvPr/>
        </p:nvSpPr>
        <p:spPr>
          <a:xfrm>
            <a:off x="2153178" y="3821373"/>
            <a:ext cx="4339988" cy="2906885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FF0000"/>
                </a:solidFill>
              </a:rPr>
              <a:t>دُمْيَتِي</a:t>
            </a:r>
            <a:endParaRPr lang="ar-SY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الأهدافُ التَّعليميَّةُ 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وق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من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التلميذ في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هاية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هذا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رس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أن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تكون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قادرا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على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١ 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قراء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الد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رس قراءة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صحيحة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ومعب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م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راعيا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الحركات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والمدود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٢            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اختيار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المعنى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الص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4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حيح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للكلمات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الجديدة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257300" lvl="3" indent="0" algn="r" rtl="1">
              <a:buNone/>
            </a:pP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3-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رب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ط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بعض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الم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4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فردات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بمراد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فات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ها </a:t>
            </a:r>
            <a:endParaRPr lang="en-US" sz="34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وأخرى </a:t>
            </a:r>
            <a:r>
              <a:rPr lang="ar-DZ" sz="34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بأض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اد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ها 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4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استخدام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حر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طف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endParaRPr lang="ar-SA" sz="34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 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الواو – أو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4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830"/>
            <a:ext cx="8229600" cy="1143000"/>
          </a:xfrm>
        </p:spPr>
        <p:txBody>
          <a:bodyPr>
            <a:normAutofit/>
          </a:bodyPr>
          <a:lstStyle/>
          <a:p>
            <a:r>
              <a:rPr lang="ar-SA" sz="5400" b="1" dirty="0" smtClean="0">
                <a:solidFill>
                  <a:srgbClr val="C00000"/>
                </a:solidFill>
              </a:rPr>
              <a:t>دُمْيَتِي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1822"/>
            <a:ext cx="8031707" cy="503434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(1)</a:t>
            </a:r>
          </a:p>
          <a:p>
            <a:pPr marL="0" indent="0" algn="r" rtl="1">
              <a:buNone/>
            </a:pPr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وقفَتْ دِيمَةُ في الصَّفِّ وقالتْ لِرفاقِها : </a:t>
            </a:r>
          </a:p>
          <a:p>
            <a:pPr marL="0" indent="0" algn="r" rtl="1">
              <a:buNone/>
            </a:pPr>
            <a:r>
              <a:rPr lang="ar-SA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أدْعوكُمْ لِحضُورِ حفْلةِ عِيدِ مِيلادِي الْيَومَ </a:t>
            </a:r>
          </a:p>
          <a:p>
            <a:pPr marL="0" indent="0" algn="r" rtl="1">
              <a:buNone/>
            </a:pPr>
            <a:r>
              <a:rPr lang="ar-SA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،وفي المْسَاءِ حضرَ الْجَميعُ ، وأَطْفَأَتْ دِيمَةُ </a:t>
            </a:r>
          </a:p>
          <a:p>
            <a:pPr marL="0" indent="0" algn="r" rtl="1">
              <a:buNone/>
            </a:pPr>
            <a:r>
              <a:rPr lang="ar-SA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شُموعَ عِيدِ مِيلادِها الثَّامِنِ ، فَصَفَّقَتْ </a:t>
            </a:r>
          </a:p>
          <a:p>
            <a:pPr marL="0" indent="0" algn="r" rtl="1">
              <a:buNone/>
            </a:pPr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لها الأُسْرةُ والرَّفاقُ ، وقالُوا لَها :</a:t>
            </a:r>
          </a:p>
          <a:p>
            <a:pPr marL="0" indent="0" algn="r" rtl="1">
              <a:buNone/>
            </a:pP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كُلَّ عامٍ وأنْتِ بِخيرٍ .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3" y="1569493"/>
            <a:ext cx="2306471" cy="30161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5910"/>
            <a:ext cx="7963469" cy="558025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( 2 )</a:t>
            </a:r>
          </a:p>
          <a:p>
            <a:pPr marL="0" indent="0" algn="r" rtl="1">
              <a:buNone/>
            </a:pPr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أرادَتْ دِيمَةُ أنْ تفتحَ الْهَدايَا ، فَقالَ أخُوها الصَّغِيرُ : افتحي العُلبةَ الأُولى أوِ الثَّانيَةَ فَهِي أَكْبَرُ ، عَدَّتْ دِيمةُ : واحدةٌ .. اثْنتانِ ...ثلاثٌ ...أربَعُ عُلَبٍ مُلَوَّنةٍ جَميلةٍ ، دُمْيةٌ ، وقِطَارٌ ، و آلَةٌ موسِيقِيَّةٌ ،أمْسَكَتْ الْجَدَّةُ الدُّمْيَةَ وقالَتْ مُبْتَسِمَةً : تَذَكَّرْتُ </a:t>
            </a:r>
          </a:p>
          <a:p>
            <a:pPr marL="0" indent="0" algn="r" rtl="1">
              <a:buNone/>
            </a:pPr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لُعْبَتِي عِندَما كُنْتُ صَغِيرَةً ،</a:t>
            </a:r>
          </a:p>
          <a:p>
            <a:pPr marL="0" indent="0" algn="r" rtl="1">
              <a:buNone/>
            </a:pPr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</a:t>
            </a:r>
            <a:endParaRPr lang="en-US" sz="36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256" y="4258101"/>
            <a:ext cx="4182993" cy="2478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3575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6728"/>
            <a:ext cx="8059003" cy="5689435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en-US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سَأَلَتْها دِيمَةُ بِلَهْفَةٍ : ومَا هِيَ لُعْبَتُكِ؟ </a:t>
            </a:r>
          </a:p>
          <a:p>
            <a:pPr marL="0" indent="0" algn="r" rtl="1">
              <a:buNone/>
            </a:pPr>
            <a:r>
              <a:rPr lang="ar-SY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قَالَتِ الْجَدَّةُ :دُمْيةٌ  أيْضاً ، </a:t>
            </a:r>
          </a:p>
          <a:p>
            <a:pPr marL="0" indent="0" algn="r" rtl="1">
              <a:buNone/>
            </a:pPr>
            <a:r>
              <a:rPr lang="ar-SY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ولكنْ كُنَّا نَصْنَعُها في الْبَيْتِ .</a:t>
            </a:r>
          </a:p>
          <a:p>
            <a:pPr marL="0" indent="0" algn="r" rtl="1">
              <a:buNone/>
            </a:pPr>
            <a:r>
              <a:rPr lang="ar-SY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دُهِشَتْ دِيمَةُ وسَألَتْها : </a:t>
            </a:r>
          </a:p>
          <a:p>
            <a:pPr marL="0" indent="0" algn="r" rtl="1">
              <a:buNone/>
            </a:pPr>
            <a:r>
              <a:rPr lang="ar-SY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فِي الْبَيتِ ؟ كَيفَ ؟</a:t>
            </a:r>
          </a:p>
          <a:p>
            <a:pPr marL="0" indent="0" algn="r" rtl="1">
              <a:buNone/>
            </a:pPr>
            <a:r>
              <a:rPr lang="ar-SY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أَجابَتِ الْجَدَّةُ : </a:t>
            </a:r>
          </a:p>
          <a:p>
            <a:pPr marL="0" indent="0" algn="r" rtl="1">
              <a:buNone/>
            </a:pPr>
            <a:r>
              <a:rPr lang="ar-SY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غداً سَأَصْنَعُ لَكِ دُمْيةً .</a:t>
            </a:r>
            <a:endParaRPr lang="en-US" sz="4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62" y="1801505"/>
            <a:ext cx="3352089" cy="25949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644070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6728"/>
            <a:ext cx="7922525" cy="5689435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( 3 )</a:t>
            </a:r>
          </a:p>
          <a:p>
            <a:pPr marL="0" indent="0" algn="r" rtl="1">
              <a:buNone/>
            </a:pPr>
            <a:r>
              <a:rPr lang="ar-SY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وفي الْيومِ التَّالِي أحْضَرتِ الْجَدَّةُ قُصاصَاتِ قُماشٍ ،وأَزْراراً ،وخُيُوطاً صُوفِيَّةً مُلَوَّنَةً وعِيدَاناً مِنَ الْقَصَبِ . اخْتارَتِ الْجَدَّةُ عودَينِ رَفِيعَينِ ،لَفَّتِ الْعُودَينِ بِالقُماشِ ،ولَصَقَتْ زُرَّينِ علَى الْوَجْهِ لِيكُونَا الْعَينينِ ،ورَسَمَتْ لَها أَنْفاً وشفَتِينِ ،ووَضعَتْ </a:t>
            </a:r>
          </a:p>
          <a:p>
            <a:pPr marL="0" indent="0" algn="r" rtl="1">
              <a:buNone/>
            </a:pPr>
            <a:r>
              <a:rPr lang="ar-SY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لَهَا ضَفِيرتِينِ ،وعِنْدَمَا انْتَهَتْ قالَتْ دِيمَةُ : </a:t>
            </a:r>
          </a:p>
          <a:p>
            <a:pPr marL="0" indent="0" algn="r" rtl="1">
              <a:buNone/>
            </a:pPr>
            <a:r>
              <a:rPr lang="ar-SY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يَا اللهُ مَا أجْمَلَ هذِهِ الدُّمْيةَ !سَأُسَمِّيهَا ( لُوْلُو ) ،</a:t>
            </a:r>
          </a:p>
          <a:p>
            <a:pPr marL="0" indent="0" algn="r" rtl="1">
              <a:buNone/>
            </a:pPr>
            <a:r>
              <a:rPr lang="ar-SY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وَسَتَنَامُ معِي فِي سرِيرِي ، </a:t>
            </a:r>
          </a:p>
          <a:p>
            <a:pPr marL="0" indent="0" algn="r" rtl="1">
              <a:buNone/>
            </a:pPr>
            <a:r>
              <a:rPr lang="ar-SY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وسَوْفَ أَتَعَلَّمُ مِنْ جَدَّتِي صِنَاعَةَ الدُّمَى. </a:t>
            </a:r>
            <a:endParaRPr lang="en-US" sz="3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6728"/>
            <a:ext cx="8004412" cy="5689435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معاني الكلمات :</a:t>
            </a:r>
          </a:p>
          <a:p>
            <a:pPr marL="0" indent="0" algn="r" rtl="1">
              <a:buNone/>
            </a:pPr>
            <a: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سهم إلى اليمين 1"/>
          <p:cNvSpPr/>
          <p:nvPr/>
        </p:nvSpPr>
        <p:spPr>
          <a:xfrm rot="10800000">
            <a:off x="6994189" y="1368499"/>
            <a:ext cx="1419367" cy="8325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سهم إلى اليمين 5"/>
          <p:cNvSpPr/>
          <p:nvPr/>
        </p:nvSpPr>
        <p:spPr>
          <a:xfrm rot="10800000">
            <a:off x="6670253" y="2743923"/>
            <a:ext cx="1419367" cy="101758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خطط انسيابي: تحضير 6"/>
          <p:cNvSpPr/>
          <p:nvPr/>
        </p:nvSpPr>
        <p:spPr>
          <a:xfrm>
            <a:off x="5333562" y="1560188"/>
            <a:ext cx="1520318" cy="964648"/>
          </a:xfrm>
          <a:prstGeom prst="flowChartPreparat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لَهْفَةٍ </a:t>
            </a:r>
            <a:endParaRPr lang="ar-SY" dirty="0"/>
          </a:p>
        </p:txBody>
      </p:sp>
      <p:sp>
        <p:nvSpPr>
          <p:cNvPr id="8" name="مخطط انسيابي: تحضير 7"/>
          <p:cNvSpPr/>
          <p:nvPr/>
        </p:nvSpPr>
        <p:spPr>
          <a:xfrm>
            <a:off x="3640451" y="1626565"/>
            <a:ext cx="1645055" cy="898271"/>
          </a:xfrm>
          <a:prstGeom prst="flowChartPreparat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2800" b="1" dirty="0" smtClean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دُهِشَتْ</a:t>
            </a:r>
            <a:endParaRPr lang="ar-SY" sz="1600" b="1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خطط انسيابي: تحضير 8"/>
          <p:cNvSpPr/>
          <p:nvPr/>
        </p:nvSpPr>
        <p:spPr>
          <a:xfrm>
            <a:off x="1990029" y="1530644"/>
            <a:ext cx="1650422" cy="1023736"/>
          </a:xfrm>
          <a:prstGeom prst="flowChartPreparat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2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قُصَاصَاتٌ</a:t>
            </a:r>
            <a:endParaRPr lang="ar-SY" sz="2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خطط انسيابي: تحضير 9"/>
          <p:cNvSpPr/>
          <p:nvPr/>
        </p:nvSpPr>
        <p:spPr>
          <a:xfrm>
            <a:off x="388851" y="1530644"/>
            <a:ext cx="1643868" cy="994192"/>
          </a:xfrm>
          <a:prstGeom prst="flowChartPreparat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2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ضَفيرتَينِ </a:t>
            </a:r>
            <a:endParaRPr lang="ar-SY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وسيلة شرح مع سهم إلى الأعلى 10"/>
          <p:cNvSpPr/>
          <p:nvPr/>
        </p:nvSpPr>
        <p:spPr>
          <a:xfrm>
            <a:off x="5285506" y="2743923"/>
            <a:ext cx="1384747" cy="1854558"/>
          </a:xfrm>
          <a:prstGeom prst="upArrowCallou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برغبةٍ وشَوق</a:t>
            </a:r>
            <a:endParaRPr lang="ar-SY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وسيلة شرح مع سهم إلى الأعلى 11"/>
          <p:cNvSpPr/>
          <p:nvPr/>
        </p:nvSpPr>
        <p:spPr>
          <a:xfrm>
            <a:off x="3729511" y="2777933"/>
            <a:ext cx="1395141" cy="1873480"/>
          </a:xfrm>
          <a:prstGeom prst="upArrowCallou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استَغْرَبَتْ</a:t>
            </a:r>
            <a:endParaRPr lang="ar-SY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وسيلة شرح مع سهم إلى الأعلى 12"/>
          <p:cNvSpPr/>
          <p:nvPr/>
        </p:nvSpPr>
        <p:spPr>
          <a:xfrm>
            <a:off x="1951588" y="2743923"/>
            <a:ext cx="1487647" cy="1907490"/>
          </a:xfrm>
          <a:prstGeom prst="upArrowCallou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قِطَعٌ صَغِيرةٌ</a:t>
            </a:r>
            <a:endParaRPr lang="ar-SY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وسيلة شرح مع سهم إلى الأعلى 13"/>
          <p:cNvSpPr/>
          <p:nvPr/>
        </p:nvSpPr>
        <p:spPr>
          <a:xfrm>
            <a:off x="535155" y="2743923"/>
            <a:ext cx="1348085" cy="1873480"/>
          </a:xfrm>
          <a:prstGeom prst="upArrowCallou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جدِيلَتينِ من الشَّعْر</a:t>
            </a:r>
            <a:endParaRPr lang="ar-SY" sz="28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6728"/>
            <a:ext cx="8004412" cy="5689435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فِكَرُ الدَّرْس :</a:t>
            </a:r>
          </a:p>
          <a:p>
            <a:pPr algn="r" rtl="1">
              <a:buFont typeface="Wingdings" panose="05000000000000000000" pitchFamily="2" charset="2"/>
              <a:buChar char="v"/>
            </a:pPr>
            <a:endParaRPr lang="ar-SA" sz="4400" b="1" dirty="0" smtClean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SA" sz="44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678" y="4299044"/>
            <a:ext cx="3821373" cy="20744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مستطيل ذو زوايا قطرية مخدوشة 3"/>
          <p:cNvSpPr/>
          <p:nvPr/>
        </p:nvSpPr>
        <p:spPr>
          <a:xfrm>
            <a:off x="2279176" y="1378423"/>
            <a:ext cx="5759356" cy="792143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احتِفَالُ ديمَةَ مع أصْدِقائِها بِعِيدِ مِيلادِها</a:t>
            </a:r>
          </a:p>
        </p:txBody>
      </p:sp>
      <p:sp>
        <p:nvSpPr>
          <p:cNvPr id="6" name="مخطط انسيابي: معالجة متعاقبة 5"/>
          <p:cNvSpPr/>
          <p:nvPr/>
        </p:nvSpPr>
        <p:spPr>
          <a:xfrm>
            <a:off x="1160061" y="2317867"/>
            <a:ext cx="5902656" cy="828581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SA" sz="32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فَرْحةُ دِيمةَ بِالْهَدايَا المُقَدَّمَةِ لها مِنْ أَصْدقَائِها </a:t>
            </a:r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614149" y="3323162"/>
            <a:ext cx="5472755" cy="828581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إِعجَابُ ديمةَ بالدُّمْيةِ الَّتِي صَنعَتْها جَدَّتُها .</a:t>
            </a:r>
          </a:p>
        </p:txBody>
      </p:sp>
    </p:spTree>
    <p:extLst>
      <p:ext uri="{BB962C8B-B14F-4D97-AF65-F5344CB8AC3E}">
        <p14:creationId xmlns:p14="http://schemas.microsoft.com/office/powerpoint/2010/main" val="210986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6728"/>
            <a:ext cx="8004412" cy="5689435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ar-SA" sz="4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غَلْقُ الدَّرس: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9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توجيهُ الأهْلِ لمُتَابعةِ أبنائِهم في تَحْضيرِ الدَّرسِ وإنجازِ المطلُوب في ورَقةِ العَملِ المُرفقَةِ.</a:t>
            </a:r>
          </a:p>
          <a:p>
            <a:pPr lvl="2" algn="r" rtl="1">
              <a:buFont typeface="Wingdings" panose="05000000000000000000" pitchFamily="2" charset="2"/>
              <a:buChar char="q"/>
            </a:pPr>
            <a:r>
              <a:rPr lang="ar-SA" sz="39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900" b="1" dirty="0" smtClean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توجيهُ التَّلاميذِ لِحلِّ التَّقييمِ ومشارَكَتهِ مع معَلِّميهمْ .</a:t>
            </a:r>
          </a:p>
          <a:p>
            <a:pPr lvl="4" algn="r" rtl="1">
              <a:buFont typeface="Wingdings" panose="05000000000000000000" pitchFamily="2" charset="2"/>
              <a:buChar char="q"/>
            </a:pPr>
            <a:r>
              <a:rPr lang="ar-SA" sz="39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9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أخيراً لا بُدَّ منَ التَّذْكِيرِ باحْترامِ كِبارِ السِّنِّ وإدْخالِ الْفرحةِ إلى قُلوبِهمْ وتَقْديمِ المُساعدَةِ لَهمْ عِندَ الْحاجَةِ </a:t>
            </a:r>
          </a:p>
          <a:p>
            <a:pPr marL="0" indent="0" algn="r" rtl="1">
              <a:buNone/>
            </a:pPr>
            <a:endParaRPr lang="ar-SA" sz="36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295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252</TotalTime>
  <Words>448</Words>
  <Application>Microsoft Office PowerPoint</Application>
  <PresentationFormat>عرض على الشاشة (3:4)‏</PresentationFormat>
  <Paragraphs>58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Arial</vt:lpstr>
      <vt:lpstr>Calibri</vt:lpstr>
      <vt:lpstr>Sakkal Majalla</vt:lpstr>
      <vt:lpstr>Times New Roman</vt:lpstr>
      <vt:lpstr>Wingdings</vt:lpstr>
      <vt:lpstr>school</vt:lpstr>
      <vt:lpstr>*</vt:lpstr>
      <vt:lpstr>الأهدافُ التَّعليميَّةُ :</vt:lpstr>
      <vt:lpstr>دُمْيَتِي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hp</cp:lastModifiedBy>
  <cp:revision>39</cp:revision>
  <dcterms:created xsi:type="dcterms:W3CDTF">2020-05-02T02:36:07Z</dcterms:created>
  <dcterms:modified xsi:type="dcterms:W3CDTF">2020-05-19T12:38:07Z</dcterms:modified>
</cp:coreProperties>
</file>