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/>
              <a:t>سالمٌ وكوكبُ العباقرةِ</a:t>
            </a:r>
            <a:endParaRPr lang="en-US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537">
        <p15:prstTrans prst="drape"/>
      </p:transition>
    </mc:Choice>
    <mc:Fallback xmlns="">
      <p:transition spd="slow" advTm="10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ar-SY" altLang="zh-CN" dirty="0"/>
              <a:t>يُتوقعُ منك عزيزي التلميذ في نهاية الدّرس أن تكون قادراً على :</a:t>
            </a:r>
          </a:p>
          <a:p>
            <a:pPr marL="0" indent="0" algn="r">
              <a:buNone/>
            </a:pPr>
            <a:r>
              <a:rPr lang="ar-SY" altLang="zh-CN" dirty="0"/>
              <a:t>       1- قراءة النّص قراءةً صحيحةً ومعبرةً مراعياً أماكن </a:t>
            </a:r>
          </a:p>
          <a:p>
            <a:pPr marL="0" indent="0" algn="r">
              <a:buNone/>
            </a:pPr>
            <a:r>
              <a:rPr lang="ar-SY" altLang="zh-CN" dirty="0"/>
              <a:t>                 الوقف والحركات.</a:t>
            </a:r>
          </a:p>
          <a:p>
            <a:pPr marL="0" indent="0" algn="r">
              <a:buNone/>
            </a:pPr>
            <a:r>
              <a:rPr lang="ar-SY" altLang="zh-CN" dirty="0"/>
              <a:t>                  2- اختيار المعنى الصّحيح للكلمات الجديدة.</a:t>
            </a:r>
          </a:p>
          <a:p>
            <a:pPr marL="0" indent="0" algn="r">
              <a:buNone/>
            </a:pPr>
            <a:r>
              <a:rPr lang="ar-SY" altLang="zh-CN" dirty="0"/>
              <a:t>                     3- ربط بعض المفردات بمرادفاتها</a:t>
            </a:r>
          </a:p>
          <a:p>
            <a:pPr marL="0" indent="0" algn="r">
              <a:buNone/>
            </a:pPr>
            <a:r>
              <a:rPr lang="ar-SY" altLang="zh-CN" dirty="0"/>
              <a:t>                        وأخرى بأضدادها .</a:t>
            </a:r>
          </a:p>
          <a:p>
            <a:pPr marL="0" indent="0" algn="r">
              <a:buNone/>
            </a:pPr>
            <a:r>
              <a:rPr lang="ar-SY" altLang="zh-CN" dirty="0"/>
              <a:t>               </a:t>
            </a:r>
            <a:endParaRPr lang="zh-CN" alt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"/>
    </mc:Choice>
    <mc:Fallback xmlns="">
      <p:transition spd="slow" advTm="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صورة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5" y="304349"/>
            <a:ext cx="8229485" cy="4335820"/>
          </a:xfrm>
          <a:prstGeom prst="rect">
            <a:avLst/>
          </a:prstGeom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08">
        <p15:prstTrans prst="airplane"/>
      </p:transition>
    </mc:Choice>
    <mc:Fallback xmlns="">
      <p:transition spd="slow" advTm="16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Y" altLang="ar" dirty="0"/>
              <a:t>سالمٌ وكوكبُ العباقرةِ</a:t>
            </a:r>
            <a:br>
              <a:rPr lang="en-US" altLang="ar" dirty="0"/>
            </a:br>
            <a:r>
              <a:rPr lang="ar" altLang="ar" dirty="0"/>
              <a:t>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ar-SY" dirty="0"/>
              <a:t>خرجَ سالمٌ من بيتِ أهلهِ حزيناً لمرضِ أبيه الَّذي لم يُعرفْ له دواءٌ , وصل إلى مشارفِ الغابةِ المجاورةِ وكانتِ الشمسُ قد قاربتِ المغيبَ ,وفجأةً رأى نوراً لمعَ فوقَ الغابةِ , وشعر بالخوف و أراد أن يهربَ ,وبسرعةٍ كبيرةٍ ,حطَّت أمامَهُ سفينةٌ فضائيَّةٌ غريبةٌ </a:t>
            </a:r>
            <a:r>
              <a:rPr lang="ar-SY" dirty="0" err="1"/>
              <a:t>عجيبةٌ,نزل</a:t>
            </a:r>
            <a:r>
              <a:rPr lang="ar-SY" dirty="0"/>
              <a:t> منها مخلوقانِ غريبا الشكلِ ,</a:t>
            </a:r>
          </a:p>
          <a:p>
            <a:pPr marL="0" lvl="0" indent="0" algn="ctr">
              <a:buNone/>
            </a:pPr>
            <a:r>
              <a:rPr lang="ar-SY" dirty="0"/>
              <a:t>متشابهانِ في الطُّول والرَّأسِ , </a:t>
            </a:r>
          </a:p>
          <a:p>
            <a:pPr marL="0" lvl="0" indent="0" algn="ctr">
              <a:buNone/>
            </a:pPr>
            <a:r>
              <a:rPr lang="ar-SY" dirty="0"/>
              <a:t>الطُّولُ لا يتجاوزُ المتر</a:t>
            </a:r>
          </a:p>
          <a:p>
            <a:pPr marL="0" lvl="0" indent="0" algn="r">
              <a:buNone/>
            </a:pPr>
            <a:r>
              <a:rPr lang="ar-SY" dirty="0"/>
              <a:t>                والرَّأسُ خاليةٌ منَ الشَّعرِ تماماً.</a:t>
            </a:r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407">
        <p15:prstTrans prst="pageCurlDouble"/>
      </p:transition>
    </mc:Choice>
    <mc:Fallback xmlns="">
      <p:transition spd="slow" advTm="45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457200" y="287338"/>
            <a:ext cx="8229600" cy="58388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</a:p>
          <a:p>
            <a:pPr marL="0" indent="0" algn="ct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خاطبهُ المخلوقُ الغريبُ : عرِّفنا بنفسك , ارتجفَ سالمٌ من الخوف ,لكنَّه صمد ,وقال بشجاعةٍ :اسمي سالمٌ ,وعمري تسعةُ أعوامٍ , ولكن مَن أنتم ؟ ردَّ المخلوقُ الغريبُ : اسمي (ت8),ورفيقي (ت9) نحن من كوكبِ العباقرةِ ,جئنا منه بواسطةِ هذه السفينةِ الَّتي صنعناها كي ننتقلَ بين الكواكبِ بسرعةٍ كسرعةِ الصاروخِ ,ولكنْ لماذا أنت خائفٌ يا سالمُ ؟ قال سالمٌ : إنَّ والدي مريضٌ,</a:t>
            </a:r>
          </a:p>
          <a:p>
            <a:pPr marL="0" indent="0" algn="ct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هل تستطيعانِ مساعدتهُ ؟قال ت9 :بالتأكيدِ</a:t>
            </a:r>
          </a:p>
          <a:p>
            <a:pPr marL="0" indent="0" algn="ct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نستطيعُ .قال سالمٌ:أَصحيحٌ ما تقولُ ؟!</a:t>
            </a:r>
          </a:p>
          <a:p>
            <a:pPr marL="0" indent="0" algn="ct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     أجاب:ولكن بشرط أن تُعلّمنا الحبَّ والفرح </a:t>
            </a:r>
          </a:p>
          <a:p>
            <a:pPr marL="0" indent="0" algn="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لأنَّهما مهمانِ في الحياة ,فنحن </a:t>
            </a:r>
          </a:p>
          <a:p>
            <a:pPr marL="0" indent="0" algn="r">
              <a:buNone/>
            </a:pP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</a:t>
            </a: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</a:t>
            </a:r>
            <a:r>
              <a:rPr lang="ar-SY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لا نعرف إلا لغة الأرقام .</a:t>
            </a:r>
          </a:p>
          <a:p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5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264">
        <p15:prstTrans prst="pageCurlDouble"/>
      </p:transition>
    </mc:Choice>
    <mc:Fallback xmlns="">
      <p:transition spd="slow" advTm="55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457200" y="287338"/>
            <a:ext cx="8229600" cy="5838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Y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</a:p>
          <a:p>
            <a:pPr marL="0" indent="0" algn="ctr">
              <a:buNone/>
            </a:pPr>
            <a:r>
              <a:rPr lang="ar-SY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فكَّر سالمٌ قليلاً ,ثمَّ وافق ,وجاء أحدُهما بالدواءِ الشَّافي لوالده ,وركب معهما في السَّفينة إلى كوكبِهما في رحلةٍ قصيرةٍ يعلّمُهُما فيها الحبَّ والفرحَ .</a:t>
            </a:r>
          </a:p>
          <a:p>
            <a:pPr marL="0" indent="0" algn="ctr">
              <a:buNone/>
            </a:pP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r>
              <a:rPr lang="ar-SY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وفي نهايةِ الرّحلةِ عندما </a:t>
            </a:r>
            <a:r>
              <a:rPr lang="ar-SY" sz="2400" b="1">
                <a:latin typeface="Sakkal Majalla" panose="02000000000000000000" pitchFamily="2" charset="-78"/>
                <a:cs typeface="Sakkal Majalla" panose="02000000000000000000" pitchFamily="2" charset="-78"/>
              </a:rPr>
              <a:t>حطَّتِ السَّفينةُ</a:t>
            </a: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r>
              <a:rPr lang="ar-SY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الكوكبِ اهتزَّتْ هزَّةً قويةً , فإذا بسالمٍ</a:t>
            </a:r>
          </a:p>
          <a:p>
            <a:pPr marL="0" indent="0" algn="ctr">
              <a:buNone/>
            </a:pPr>
            <a:r>
              <a:rPr lang="ar-SY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يقعُ من سريره ,لقد كان ذلك حلُماً جميلاً </a:t>
            </a:r>
          </a:p>
          <a:p>
            <a:pPr marL="0" indent="0" algn="ctr">
              <a:buNone/>
            </a:pPr>
            <a:r>
              <a:rPr lang="ar-SY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تعلَّم منهُ الكثيرَ. </a:t>
            </a:r>
          </a:p>
          <a:p>
            <a:pPr marL="0" indent="0" algn="ctr">
              <a:buNone/>
            </a:pPr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endParaRPr lang="ar-SY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127" y="1746913"/>
            <a:ext cx="3714891" cy="2156345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6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241">
        <p15:prstTrans prst="pageCurlDouble"/>
      </p:transition>
    </mc:Choice>
    <mc:Fallback xmlns="">
      <p:transition spd="slow" advTm="28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457200" y="287338"/>
            <a:ext cx="8229600" cy="5838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r>
              <a:rPr lang="ar-SY" dirty="0"/>
              <a:t>معاني الكلمات الجديدة :</a:t>
            </a:r>
            <a:endParaRPr lang="en-US" dirty="0"/>
          </a:p>
          <a:p>
            <a:pPr marL="0" indent="0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647896"/>
              </p:ext>
            </p:extLst>
          </p:nvPr>
        </p:nvGraphicFramePr>
        <p:xfrm>
          <a:off x="2115402" y="1569207"/>
          <a:ext cx="4913196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017"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 dirty="0">
                          <a:solidFill>
                            <a:schemeClr val="tx2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معناها</a:t>
                      </a:r>
                      <a:endParaRPr lang="ar-AE" altLang="en-US" sz="4000" b="1" dirty="0">
                        <a:solidFill>
                          <a:schemeClr val="tx2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 dirty="0">
                          <a:solidFill>
                            <a:schemeClr val="tx2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الكلمة</a:t>
                      </a:r>
                      <a:endParaRPr lang="ar-AE" altLang="en-US" sz="4000" b="1" dirty="0">
                        <a:solidFill>
                          <a:schemeClr val="tx2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017"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الأعالي</a:t>
                      </a:r>
                      <a:endParaRPr lang="ar-AE" altLang="en-US" sz="4000" b="1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altLang="en-US" sz="40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المشارف</a:t>
                      </a:r>
                      <a:endParaRPr lang="ar-AE" altLang="en-US" sz="40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017"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فارغة</a:t>
                      </a:r>
                      <a:endParaRPr lang="ar-AE" altLang="en-US" sz="4000" b="1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خالية</a:t>
                      </a:r>
                      <a:endParaRPr lang="ar-AE" altLang="en-US" sz="40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017"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ثبت</a:t>
                      </a:r>
                      <a:endParaRPr lang="ar-AE" altLang="en-US" sz="4000" b="1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صمد</a:t>
                      </a:r>
                      <a:endParaRPr lang="ar-AE" altLang="en-US" sz="40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017"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وقفت</a:t>
                      </a:r>
                      <a:endParaRPr lang="ar-AE" altLang="en-US" sz="4000" b="1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" altLang="en-US" sz="4000" b="1" dirty="0">
                          <a:solidFill>
                            <a:srgbClr val="FF000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حطَّت</a:t>
                      </a:r>
                      <a:endParaRPr lang="ar-AE" altLang="en-US" sz="4000" b="1" dirty="0">
                        <a:solidFill>
                          <a:srgbClr val="FF000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517">
        <p15:prstTrans prst="pageCurlDouble"/>
      </p:transition>
    </mc:Choice>
    <mc:Fallback xmlns="">
      <p:transition spd="slow" advTm="26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idx="1"/>
          </p:nvPr>
        </p:nvSpPr>
        <p:spPr>
          <a:xfrm>
            <a:off x="457200" y="287338"/>
            <a:ext cx="8229600" cy="5838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ar-SY" dirty="0">
                <a:solidFill>
                  <a:schemeClr val="tx2"/>
                </a:solidFill>
              </a:rPr>
              <a:t>إغلاقُ الدَّرسِ :</a:t>
            </a:r>
          </a:p>
          <a:p>
            <a:pPr marL="0" indent="0" algn="ctr">
              <a:buNone/>
            </a:pPr>
            <a:r>
              <a:rPr lang="ar-SY" dirty="0"/>
              <a:t>تعلَّمَ سالمٌ من هذه الرّحلة الكثيرَ . فما الَّذي تعلَّمه </a:t>
            </a:r>
            <a:r>
              <a:rPr lang="ar-SY" dirty="0" err="1"/>
              <a:t>ياتُرى</a:t>
            </a:r>
            <a:r>
              <a:rPr lang="ar-SY" dirty="0"/>
              <a:t>؟!</a:t>
            </a:r>
          </a:p>
          <a:p>
            <a:pPr marL="0" indent="0" algn="ctr">
              <a:buNone/>
            </a:pPr>
            <a:r>
              <a:rPr lang="ar-SY" dirty="0"/>
              <a:t>تعلَّم الحبَّ والفرحَ وتقديمَ العونِ والمساعدةِ للآخرينَ .</a:t>
            </a:r>
          </a:p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>
              <a:buNone/>
            </a:pPr>
            <a:endParaRPr lang="ar-SY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676" y="2920620"/>
            <a:ext cx="5165340" cy="184656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1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892">
        <p15:prstTrans prst="pageCurlDouble"/>
      </p:transition>
    </mc:Choice>
    <mc:Fallback xmlns="">
      <p:transition spd="slow" advTm="33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83</TotalTime>
  <Words>337</Words>
  <Application>Microsoft Office PowerPoint</Application>
  <PresentationFormat>عرض على الشاشة (4:3)</PresentationFormat>
  <Paragraphs>53</Paragraphs>
  <Slides>8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2" baseType="lpstr">
      <vt:lpstr>Arial</vt:lpstr>
      <vt:lpstr>Calibri</vt:lpstr>
      <vt:lpstr>Sakkal Majalla</vt:lpstr>
      <vt:lpstr>school</vt:lpstr>
      <vt:lpstr>سالمٌ وكوكبُ العباقرةِ</vt:lpstr>
      <vt:lpstr>الأهداف التعليمية :</vt:lpstr>
      <vt:lpstr>عرض تقديمي في PowerPoint</vt:lpstr>
      <vt:lpstr>سالمٌ وكوكبُ العباقرةِ ١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ahmad1973s ahmad1973s</cp:lastModifiedBy>
  <cp:revision>12</cp:revision>
  <dcterms:created xsi:type="dcterms:W3CDTF">2020-05-02T02:36:07Z</dcterms:created>
  <dcterms:modified xsi:type="dcterms:W3CDTF">2020-05-12T08:47:17Z</dcterms:modified>
</cp:coreProperties>
</file>