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9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93F39E-3052-4C90-8ADC-EE7711B38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651" y="4959458"/>
            <a:ext cx="3760787" cy="8694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002060"/>
                </a:solidFill>
              </a:rPr>
              <a:t>الضرب من دون حمل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96A2B7-A631-4AC6-B29A-881B1B1A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786" y="1972160"/>
            <a:ext cx="7524427" cy="89115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نتعرف إلى ضرب عددين من دون حمل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7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7675C2E-200A-4F3C-A2A7-201517867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720" y="425350"/>
            <a:ext cx="3146156" cy="945854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 fontScale="92500"/>
          </a:bodyPr>
          <a:lstStyle/>
          <a:p>
            <a:pPr marL="0" lvl="0" indent="0" algn="r" rtl="1">
              <a:spcBef>
                <a:spcPct val="20000"/>
              </a:spcBef>
              <a:buNone/>
            </a:pPr>
            <a:r>
              <a:rPr lang="ar-SA" sz="3200" dirty="0">
                <a:solidFill>
                  <a:prstClr val="black"/>
                </a:solidFill>
              </a:rPr>
              <a:t>  احسب ناتج 34×2=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FC0458F-8DAA-4810-BE5E-F5959019D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86" y="1140856"/>
            <a:ext cx="1434394" cy="14843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11F306E-7BE7-4814-8C7C-1664CC377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952" y="2658811"/>
            <a:ext cx="1432684" cy="148145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84180D2-FD82-455E-82D4-0CDC3168C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68" y="2688272"/>
            <a:ext cx="1432684" cy="14814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35FEB3-45F2-47EC-8382-5B2F42C3668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b="7449"/>
          <a:stretch/>
        </p:blipFill>
        <p:spPr bwMode="auto">
          <a:xfrm>
            <a:off x="938557" y="2665705"/>
            <a:ext cx="2351252" cy="13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D720F60C-0894-4E19-AA3A-835CA8AC8C5C}"/>
              </a:ext>
            </a:extLst>
          </p:cNvPr>
          <p:cNvSpPr/>
          <p:nvPr/>
        </p:nvSpPr>
        <p:spPr>
          <a:xfrm>
            <a:off x="6076026" y="1628297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أمثل العدد 34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050AE29-8EFF-4780-A72A-79D07D3BCE57}"/>
              </a:ext>
            </a:extLst>
          </p:cNvPr>
          <p:cNvSpPr txBox="1"/>
          <p:nvPr/>
        </p:nvSpPr>
        <p:spPr>
          <a:xfrm>
            <a:off x="3785087" y="4150800"/>
            <a:ext cx="36105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لدينا مجموعتان في كل منهما 34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1FA191-B3F0-4100-AA02-2EF42A3C20EA}"/>
              </a:ext>
            </a:extLst>
          </p:cNvPr>
          <p:cNvSpPr txBox="1"/>
          <p:nvPr/>
        </p:nvSpPr>
        <p:spPr>
          <a:xfrm>
            <a:off x="938557" y="4150800"/>
            <a:ext cx="27548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أضرب الأحاد بالعدد2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78D018E-6B6C-4416-8E1C-43749143ABBD}"/>
              </a:ext>
            </a:extLst>
          </p:cNvPr>
          <p:cNvSpPr txBox="1"/>
          <p:nvPr/>
        </p:nvSpPr>
        <p:spPr>
          <a:xfrm>
            <a:off x="5359684" y="4928163"/>
            <a:ext cx="14326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 </a:t>
            </a:r>
            <a:r>
              <a:rPr lang="ar-SA" sz="2400" dirty="0">
                <a:solidFill>
                  <a:srgbClr val="005400"/>
                </a:solidFill>
              </a:rPr>
              <a:t>8</a:t>
            </a:r>
            <a:r>
              <a:rPr lang="ar-SA" sz="2400" dirty="0"/>
              <a:t> </a:t>
            </a:r>
            <a:r>
              <a:rPr lang="ar-SA" sz="2400" dirty="0">
                <a:solidFill>
                  <a:srgbClr val="005400"/>
                </a:solidFill>
              </a:rPr>
              <a:t>آحاد</a:t>
            </a:r>
            <a:r>
              <a:rPr lang="ar-SA" sz="2400" dirty="0"/>
              <a:t> +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EB69E29-AC06-4BBA-8921-4EDFCCAFCA54}"/>
              </a:ext>
            </a:extLst>
          </p:cNvPr>
          <p:cNvSpPr txBox="1"/>
          <p:nvPr/>
        </p:nvSpPr>
        <p:spPr>
          <a:xfrm>
            <a:off x="4202876" y="4932563"/>
            <a:ext cx="136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</a:rPr>
              <a:t>6</a:t>
            </a:r>
            <a:r>
              <a:rPr lang="ar-SA" sz="2400" dirty="0"/>
              <a:t> </a:t>
            </a:r>
            <a:r>
              <a:rPr lang="ar-SA" sz="2400" dirty="0">
                <a:solidFill>
                  <a:srgbClr val="C00000"/>
                </a:solidFill>
              </a:rPr>
              <a:t>عشرات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7B4314D-A985-49CE-A984-7D8B8C8FF8A6}"/>
              </a:ext>
            </a:extLst>
          </p:cNvPr>
          <p:cNvSpPr txBox="1"/>
          <p:nvPr/>
        </p:nvSpPr>
        <p:spPr>
          <a:xfrm>
            <a:off x="3446563" y="4932561"/>
            <a:ext cx="7936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= 68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A236361-3914-4C94-953E-A4EAD6670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87" y="688720"/>
            <a:ext cx="3240973" cy="2740280"/>
          </a:xfrm>
          <a:prstGeom prst="rect">
            <a:avLst/>
          </a:prstGeom>
        </p:spPr>
      </p:pic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7C561488-DDDF-4A7C-B372-5495B8FC4E07}"/>
              </a:ext>
            </a:extLst>
          </p:cNvPr>
          <p:cNvSpPr/>
          <p:nvPr/>
        </p:nvSpPr>
        <p:spPr>
          <a:xfrm>
            <a:off x="4572000" y="688101"/>
            <a:ext cx="3515711" cy="949785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الخطوة الأولى: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أكتب 34×2في جدول المنازل</a:t>
            </a:r>
          </a:p>
        </p:txBody>
      </p:sp>
      <p:sp>
        <p:nvSpPr>
          <p:cNvPr id="6" name="تمرير: أفقي 5">
            <a:extLst>
              <a:ext uri="{FF2B5EF4-FFF2-40B4-BE49-F238E27FC236}">
                <a16:creationId xmlns:a16="http://schemas.microsoft.com/office/drawing/2014/main" id="{94F42DD6-492B-4B81-9FDA-BC353B0BA19B}"/>
              </a:ext>
            </a:extLst>
          </p:cNvPr>
          <p:cNvSpPr/>
          <p:nvPr/>
        </p:nvSpPr>
        <p:spPr>
          <a:xfrm>
            <a:off x="4571999" y="1696881"/>
            <a:ext cx="3515711" cy="916509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الخطوة الثانية: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أضرب الآحاد 2×4=8</a:t>
            </a:r>
          </a:p>
        </p:txBody>
      </p:sp>
      <p:sp>
        <p:nvSpPr>
          <p:cNvPr id="7" name="تمرير: أفقي 6">
            <a:extLst>
              <a:ext uri="{FF2B5EF4-FFF2-40B4-BE49-F238E27FC236}">
                <a16:creationId xmlns:a16="http://schemas.microsoft.com/office/drawing/2014/main" id="{5B6EFBFA-C1B3-4F62-AA67-164BF7B4BCA7}"/>
              </a:ext>
            </a:extLst>
          </p:cNvPr>
          <p:cNvSpPr/>
          <p:nvPr/>
        </p:nvSpPr>
        <p:spPr>
          <a:xfrm>
            <a:off x="4572000" y="2758626"/>
            <a:ext cx="3515711" cy="1055585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</a:t>
            </a:r>
            <a:r>
              <a:rPr lang="ar-SA" sz="2400" dirty="0">
                <a:solidFill>
                  <a:schemeClr val="tx1"/>
                </a:solidFill>
              </a:rPr>
              <a:t>لخطوة الثالثة: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أضرب العشرات 2×3=6</a:t>
            </a:r>
          </a:p>
        </p:txBody>
      </p:sp>
      <p:sp>
        <p:nvSpPr>
          <p:cNvPr id="8" name="مخطط انسيابي: قرص ممغنط 7">
            <a:extLst>
              <a:ext uri="{FF2B5EF4-FFF2-40B4-BE49-F238E27FC236}">
                <a16:creationId xmlns:a16="http://schemas.microsoft.com/office/drawing/2014/main" id="{38598A4D-5908-4491-B37A-27E4540CC3C9}"/>
              </a:ext>
            </a:extLst>
          </p:cNvPr>
          <p:cNvSpPr/>
          <p:nvPr/>
        </p:nvSpPr>
        <p:spPr>
          <a:xfrm>
            <a:off x="3172328" y="4199422"/>
            <a:ext cx="3358055" cy="961697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</a:rPr>
              <a:t>فيكون الناتج34×2=68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4ECECD-AB8A-4F70-89A0-B058406D144C}"/>
              </a:ext>
            </a:extLst>
          </p:cNvPr>
          <p:cNvSpPr txBox="1"/>
          <p:nvPr/>
        </p:nvSpPr>
        <p:spPr>
          <a:xfrm>
            <a:off x="2796382" y="2926281"/>
            <a:ext cx="495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4B21C1D-9EA8-4522-97A3-D8D3F0D8B32E}"/>
              </a:ext>
            </a:extLst>
          </p:cNvPr>
          <p:cNvSpPr txBox="1"/>
          <p:nvPr/>
        </p:nvSpPr>
        <p:spPr>
          <a:xfrm>
            <a:off x="1261031" y="2926280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A441EEC-2E9F-4034-9C25-A5B19AA901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75983" y="633053"/>
            <a:ext cx="1069383" cy="461665"/>
          </a:xfrm>
          <a:prstGeom prst="rect">
            <a:avLst/>
          </a:prstGeom>
          <a:solidFill>
            <a:srgbClr val="E9E1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>
              <a:buNone/>
            </a:pPr>
            <a:r>
              <a:rPr lang="ar-SA" sz="2400" dirty="0"/>
              <a:t>نشاط 2</a:t>
            </a:r>
          </a:p>
        </p:txBody>
      </p:sp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29F2FF7E-1D32-407A-9ED3-96C51FB40B41}"/>
              </a:ext>
            </a:extLst>
          </p:cNvPr>
          <p:cNvSpPr/>
          <p:nvPr/>
        </p:nvSpPr>
        <p:spPr>
          <a:xfrm>
            <a:off x="2995449" y="335585"/>
            <a:ext cx="2916620" cy="758641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أحسب ناتج 312×3</a:t>
            </a:r>
          </a:p>
        </p:txBody>
      </p:sp>
      <p:sp>
        <p:nvSpPr>
          <p:cNvPr id="6" name="سهم: لليسار 5">
            <a:extLst>
              <a:ext uri="{FF2B5EF4-FFF2-40B4-BE49-F238E27FC236}">
                <a16:creationId xmlns:a16="http://schemas.microsoft.com/office/drawing/2014/main" id="{38932A75-747E-4D11-8FAE-6D9B140B8520}"/>
              </a:ext>
            </a:extLst>
          </p:cNvPr>
          <p:cNvSpPr/>
          <p:nvPr/>
        </p:nvSpPr>
        <p:spPr>
          <a:xfrm>
            <a:off x="630621" y="1245475"/>
            <a:ext cx="7614745" cy="107205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يمكن حساب ناتج 312×3 باستعمال الضرب الجزئي من خلال الشبكة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081BC3D-2D20-4F1F-B81D-39FA237E0FAB}"/>
              </a:ext>
            </a:extLst>
          </p:cNvPr>
          <p:cNvSpPr txBox="1"/>
          <p:nvPr/>
        </p:nvSpPr>
        <p:spPr>
          <a:xfrm>
            <a:off x="5092262" y="2306284"/>
            <a:ext cx="3153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الشكل التفصيلي للعدد 312 =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C7FC94-9D65-49BD-971E-B9541F1A4F55}"/>
              </a:ext>
            </a:extLst>
          </p:cNvPr>
          <p:cNvSpPr txBox="1"/>
          <p:nvPr/>
        </p:nvSpPr>
        <p:spPr>
          <a:xfrm>
            <a:off x="4694184" y="2306284"/>
            <a:ext cx="5596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2+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AEA13FA-8664-4B28-A7F6-B7CE4678C772}"/>
              </a:ext>
            </a:extLst>
          </p:cNvPr>
          <p:cNvSpPr txBox="1"/>
          <p:nvPr/>
        </p:nvSpPr>
        <p:spPr>
          <a:xfrm>
            <a:off x="4106918" y="2306284"/>
            <a:ext cx="693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10+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969064-0266-407B-B96D-F93B78B77AAD}"/>
              </a:ext>
            </a:extLst>
          </p:cNvPr>
          <p:cNvSpPr txBox="1"/>
          <p:nvPr/>
        </p:nvSpPr>
        <p:spPr>
          <a:xfrm>
            <a:off x="3531471" y="2302232"/>
            <a:ext cx="7173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300</a:t>
            </a:r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D9606E6A-6566-4B00-B23C-4D828C5AB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87094"/>
              </p:ext>
            </p:extLst>
          </p:nvPr>
        </p:nvGraphicFramePr>
        <p:xfrm>
          <a:off x="819806" y="3151160"/>
          <a:ext cx="5849008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8311">
                  <a:extLst>
                    <a:ext uri="{9D8B030D-6E8A-4147-A177-3AD203B41FA5}">
                      <a16:colId xmlns:a16="http://schemas.microsoft.com/office/drawing/2014/main" val="1171064449"/>
                    </a:ext>
                  </a:extLst>
                </a:gridCol>
                <a:gridCol w="1466193">
                  <a:extLst>
                    <a:ext uri="{9D8B030D-6E8A-4147-A177-3AD203B41FA5}">
                      <a16:colId xmlns:a16="http://schemas.microsoft.com/office/drawing/2014/main" val="2003990131"/>
                    </a:ext>
                  </a:extLst>
                </a:gridCol>
                <a:gridCol w="1462252">
                  <a:extLst>
                    <a:ext uri="{9D8B030D-6E8A-4147-A177-3AD203B41FA5}">
                      <a16:colId xmlns:a16="http://schemas.microsoft.com/office/drawing/2014/main" val="2934065943"/>
                    </a:ext>
                  </a:extLst>
                </a:gridCol>
                <a:gridCol w="1462252">
                  <a:extLst>
                    <a:ext uri="{9D8B030D-6E8A-4147-A177-3AD203B41FA5}">
                      <a16:colId xmlns:a16="http://schemas.microsoft.com/office/drawing/2014/main" val="3368805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rgbClr val="C00000"/>
                          </a:solidFill>
                        </a:rPr>
                        <a:t>×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1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3758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9EBCE6-E243-4996-8ECA-C62645E9C59B}"/>
              </a:ext>
            </a:extLst>
          </p:cNvPr>
          <p:cNvSpPr txBox="1"/>
          <p:nvPr/>
        </p:nvSpPr>
        <p:spPr>
          <a:xfrm>
            <a:off x="3184635" y="4361482"/>
            <a:ext cx="34841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ثم اجمع نواتج الضرب الجزئي</a:t>
            </a:r>
          </a:p>
        </p:txBody>
      </p:sp>
      <p:sp>
        <p:nvSpPr>
          <p:cNvPr id="13" name="شريط: مائل لأسفل 12">
            <a:extLst>
              <a:ext uri="{FF2B5EF4-FFF2-40B4-BE49-F238E27FC236}">
                <a16:creationId xmlns:a16="http://schemas.microsoft.com/office/drawing/2014/main" id="{697636F9-F946-4303-B8B6-18C1C2C0DFF2}"/>
              </a:ext>
            </a:extLst>
          </p:cNvPr>
          <p:cNvSpPr/>
          <p:nvPr/>
        </p:nvSpPr>
        <p:spPr>
          <a:xfrm>
            <a:off x="2758966" y="5273566"/>
            <a:ext cx="4540468" cy="677917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6+30+900=936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A5BE448-CB69-42ED-88FC-4F8CB4B7B84A}"/>
              </a:ext>
            </a:extLst>
          </p:cNvPr>
          <p:cNvSpPr txBox="1"/>
          <p:nvPr/>
        </p:nvSpPr>
        <p:spPr>
          <a:xfrm>
            <a:off x="4319753" y="3626294"/>
            <a:ext cx="4808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85397B4-C21B-4D08-AE6D-6EE95939C414}"/>
              </a:ext>
            </a:extLst>
          </p:cNvPr>
          <p:cNvSpPr txBox="1"/>
          <p:nvPr/>
        </p:nvSpPr>
        <p:spPr>
          <a:xfrm>
            <a:off x="2758966" y="3643230"/>
            <a:ext cx="520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DCAFDD-B7F6-4E5B-A255-E8ADFD1EA459}"/>
              </a:ext>
            </a:extLst>
          </p:cNvPr>
          <p:cNvSpPr txBox="1"/>
          <p:nvPr/>
        </p:nvSpPr>
        <p:spPr>
          <a:xfrm>
            <a:off x="1208870" y="3615094"/>
            <a:ext cx="728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2060"/>
                </a:solidFill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25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  آمل أن </a:t>
            </a:r>
            <a:r>
              <a:rPr lang="ar-SA" dirty="0" err="1"/>
              <a:t>تكونو</a:t>
            </a:r>
            <a:r>
              <a:rPr lang="ar-SA" dirty="0"/>
              <a:t> قد استفدتم من هذا الدرس يا طلابي الأعزاء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ولا ننسى ان ننفذ الواجب المنزلي بمساعدة الأهل</a:t>
            </a:r>
          </a:p>
          <a:p>
            <a:endParaRPr lang="en-US" dirty="0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088C5914-7FCC-4B12-A60D-028C0D3B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264" y="507112"/>
            <a:ext cx="2549471" cy="1093087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2028BA13-8AC6-4454-92C3-EDD0A038E55D}"/>
              </a:ext>
            </a:extLst>
          </p:cNvPr>
          <p:cNvSpPr/>
          <p:nvPr/>
        </p:nvSpPr>
        <p:spPr>
          <a:xfrm>
            <a:off x="2060447" y="3663696"/>
            <a:ext cx="5023104" cy="12070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118410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267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197</TotalTime>
  <Words>133</Words>
  <Application>Microsoft Office PowerPoint</Application>
  <PresentationFormat>عرض على الشاشة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school</vt:lpstr>
      <vt:lpstr>الضرب من دون حمل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وفي الختام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12</cp:revision>
  <dcterms:created xsi:type="dcterms:W3CDTF">2020-05-02T02:36:07Z</dcterms:created>
  <dcterms:modified xsi:type="dcterms:W3CDTF">2020-05-12T14:07:33Z</dcterms:modified>
</cp:coreProperties>
</file>