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498001-3CE9-494D-B5B6-7959D7428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3163" y="4896685"/>
            <a:ext cx="3760787" cy="96269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/>
              <a:t>الضرب مع الحمل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مربع نص 4">
            <a:extLst>
              <a:ext uri="{FF2B5EF4-FFF2-40B4-BE49-F238E27FC236}">
                <a16:creationId xmlns:a16="http://schemas.microsoft.com/office/drawing/2014/main" id="{F1FF8D77-3A63-4E5A-8D39-F52FEF2CA4C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28011" y="1888958"/>
            <a:ext cx="5919536" cy="10402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rtl="1">
              <a:buNone/>
            </a:pPr>
            <a:r>
              <a:rPr lang="ar-SA" sz="2800" b="1" dirty="0">
                <a:solidFill>
                  <a:schemeClr val="tx1"/>
                </a:solidFill>
              </a:rPr>
              <a:t>    هيا بنا نتعرف إلى ضرب عدد من ثلاث منازل</a:t>
            </a:r>
          </a:p>
          <a:p>
            <a:pPr indent="0" algn="r" rtl="1">
              <a:buNone/>
            </a:pPr>
            <a:r>
              <a:rPr lang="ar-SA" sz="2800" b="1" dirty="0">
                <a:solidFill>
                  <a:schemeClr val="tx1"/>
                </a:solidFill>
              </a:rPr>
              <a:t>           بعدد من منزلة واحدة مع الحمل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نجمة: 7 نقاط 3">
            <a:extLst>
              <a:ext uri="{FF2B5EF4-FFF2-40B4-BE49-F238E27FC236}">
                <a16:creationId xmlns:a16="http://schemas.microsoft.com/office/drawing/2014/main" id="{35F3DBEC-C87D-4BC7-8AEF-5540BF39E533}"/>
              </a:ext>
            </a:extLst>
          </p:cNvPr>
          <p:cNvSpPr/>
          <p:nvPr/>
        </p:nvSpPr>
        <p:spPr>
          <a:xfrm>
            <a:off x="6701589" y="360948"/>
            <a:ext cx="1696453" cy="1056690"/>
          </a:xfrm>
          <a:prstGeom prst="star7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نشاط 1</a:t>
            </a:r>
          </a:p>
        </p:txBody>
      </p:sp>
      <p:sp>
        <p:nvSpPr>
          <p:cNvPr id="5" name="مستطيل: زوايا علوية مستديرة 4">
            <a:extLst>
              <a:ext uri="{FF2B5EF4-FFF2-40B4-BE49-F238E27FC236}">
                <a16:creationId xmlns:a16="http://schemas.microsoft.com/office/drawing/2014/main" id="{BEEA8372-DF60-455A-A083-27D6E295418B}"/>
              </a:ext>
            </a:extLst>
          </p:cNvPr>
          <p:cNvSpPr/>
          <p:nvPr/>
        </p:nvSpPr>
        <p:spPr>
          <a:xfrm>
            <a:off x="3254542" y="611521"/>
            <a:ext cx="2634916" cy="601579"/>
          </a:xfrm>
          <a:prstGeom prst="round2Same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احسب 137×6</a:t>
            </a:r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FABB0AC7-8B5D-4591-8F14-0A5CC6BE498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76" y="1543648"/>
            <a:ext cx="3493924" cy="28776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C666E08-32B6-4B63-8BA2-06AD77997151}"/>
              </a:ext>
            </a:extLst>
          </p:cNvPr>
          <p:cNvSpPr txBox="1"/>
          <p:nvPr/>
        </p:nvSpPr>
        <p:spPr>
          <a:xfrm>
            <a:off x="6400799" y="1780674"/>
            <a:ext cx="19972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/>
              <a:t>الخطوة الأولى :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FDF3EC7-C7B3-42A6-AE2E-792D728FE905}"/>
              </a:ext>
            </a:extLst>
          </p:cNvPr>
          <p:cNvSpPr txBox="1"/>
          <p:nvPr/>
        </p:nvSpPr>
        <p:spPr>
          <a:xfrm>
            <a:off x="6563225" y="2482769"/>
            <a:ext cx="16723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أضرب الآحاد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F2EC66E-1B08-47FF-B4AB-B2CB86EE09A1}"/>
              </a:ext>
            </a:extLst>
          </p:cNvPr>
          <p:cNvSpPr txBox="1"/>
          <p:nvPr/>
        </p:nvSpPr>
        <p:spPr>
          <a:xfrm>
            <a:off x="6400799" y="2421214"/>
            <a:ext cx="354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6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86C95A2-3543-4F9B-ACD8-2339A152E76A}"/>
              </a:ext>
            </a:extLst>
          </p:cNvPr>
          <p:cNvSpPr txBox="1"/>
          <p:nvPr/>
        </p:nvSpPr>
        <p:spPr>
          <a:xfrm>
            <a:off x="6103016" y="2389383"/>
            <a:ext cx="415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</a:rPr>
              <a:t>×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6533447-A295-4D7F-AC6C-22F210675A9B}"/>
              </a:ext>
            </a:extLst>
          </p:cNvPr>
          <p:cNvSpPr txBox="1"/>
          <p:nvPr/>
        </p:nvSpPr>
        <p:spPr>
          <a:xfrm>
            <a:off x="5836818" y="2421214"/>
            <a:ext cx="415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7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7FFB4A1-7F73-4F2E-96D7-97AD485D637C}"/>
              </a:ext>
            </a:extLst>
          </p:cNvPr>
          <p:cNvSpPr txBox="1"/>
          <p:nvPr/>
        </p:nvSpPr>
        <p:spPr>
          <a:xfrm>
            <a:off x="5432257" y="2410580"/>
            <a:ext cx="5035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88BB747-FA81-4DBC-911D-F2134C89F1B9}"/>
              </a:ext>
            </a:extLst>
          </p:cNvPr>
          <p:cNvSpPr txBox="1"/>
          <p:nvPr/>
        </p:nvSpPr>
        <p:spPr>
          <a:xfrm>
            <a:off x="5062280" y="2436076"/>
            <a:ext cx="5654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42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CC77723-4C77-418C-9B69-F73E1700E169}"/>
              </a:ext>
            </a:extLst>
          </p:cNvPr>
          <p:cNvSpPr txBox="1"/>
          <p:nvPr/>
        </p:nvSpPr>
        <p:spPr>
          <a:xfrm>
            <a:off x="4439648" y="2327827"/>
            <a:ext cx="7579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dirty="0">
                <a:solidFill>
                  <a:srgbClr val="FFC000"/>
                </a:solidFill>
              </a:rPr>
              <a:t>&gt;</a:t>
            </a:r>
            <a:r>
              <a:rPr lang="ar-SA" sz="2800" dirty="0"/>
              <a:t>9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1AC2899-5D61-48B9-B5F2-A366B43E4F65}"/>
              </a:ext>
            </a:extLst>
          </p:cNvPr>
          <p:cNvSpPr txBox="1"/>
          <p:nvPr/>
        </p:nvSpPr>
        <p:spPr>
          <a:xfrm>
            <a:off x="4741690" y="3224463"/>
            <a:ext cx="34939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/>
              <a:t>أحمل </a:t>
            </a:r>
            <a:r>
              <a:rPr lang="ar-SA" sz="2800" dirty="0">
                <a:solidFill>
                  <a:srgbClr val="C00000"/>
                </a:solidFill>
              </a:rPr>
              <a:t>4</a:t>
            </a:r>
            <a:r>
              <a:rPr lang="ar-SA" sz="2800" dirty="0"/>
              <a:t> إلى مرتبة العشرات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9038209-973E-4681-861F-3C957E0E8999}"/>
              </a:ext>
            </a:extLst>
          </p:cNvPr>
          <p:cNvSpPr txBox="1"/>
          <p:nvPr/>
        </p:nvSpPr>
        <p:spPr>
          <a:xfrm>
            <a:off x="3153773" y="2466327"/>
            <a:ext cx="5233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7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1A9064D-6743-4C35-B44E-BDE4333364C1}"/>
              </a:ext>
            </a:extLst>
          </p:cNvPr>
          <p:cNvSpPr txBox="1"/>
          <p:nvPr/>
        </p:nvSpPr>
        <p:spPr>
          <a:xfrm>
            <a:off x="2034082" y="2469269"/>
            <a:ext cx="4286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3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4261D42-699E-4B10-B8AD-3354D0344DFC}"/>
              </a:ext>
            </a:extLst>
          </p:cNvPr>
          <p:cNvSpPr txBox="1"/>
          <p:nvPr/>
        </p:nvSpPr>
        <p:spPr>
          <a:xfrm>
            <a:off x="1077691" y="2460884"/>
            <a:ext cx="4669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1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129285F-6CE0-465C-9FB3-60CA006BD32A}"/>
              </a:ext>
            </a:extLst>
          </p:cNvPr>
          <p:cNvSpPr txBox="1"/>
          <p:nvPr/>
        </p:nvSpPr>
        <p:spPr>
          <a:xfrm>
            <a:off x="3222955" y="3224463"/>
            <a:ext cx="3850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6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16245F1-2696-4D97-A813-AD92F855F5F9}"/>
              </a:ext>
            </a:extLst>
          </p:cNvPr>
          <p:cNvSpPr txBox="1"/>
          <p:nvPr/>
        </p:nvSpPr>
        <p:spPr>
          <a:xfrm>
            <a:off x="3060523" y="3747683"/>
            <a:ext cx="6662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42</a:t>
            </a:r>
          </a:p>
        </p:txBody>
      </p:sp>
      <p:sp>
        <p:nvSpPr>
          <p:cNvPr id="21" name="مخطط انسيابي: رابط 20">
            <a:extLst>
              <a:ext uri="{FF2B5EF4-FFF2-40B4-BE49-F238E27FC236}">
                <a16:creationId xmlns:a16="http://schemas.microsoft.com/office/drawing/2014/main" id="{11A844BB-0E0B-44A8-819B-D85126A89F45}"/>
              </a:ext>
            </a:extLst>
          </p:cNvPr>
          <p:cNvSpPr/>
          <p:nvPr/>
        </p:nvSpPr>
        <p:spPr>
          <a:xfrm>
            <a:off x="1812760" y="2281157"/>
            <a:ext cx="280218" cy="308528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5" name="قوس 24">
            <a:extLst>
              <a:ext uri="{FF2B5EF4-FFF2-40B4-BE49-F238E27FC236}">
                <a16:creationId xmlns:a16="http://schemas.microsoft.com/office/drawing/2014/main" id="{910E8412-D759-41C8-9380-B60EE095B78F}"/>
              </a:ext>
            </a:extLst>
          </p:cNvPr>
          <p:cNvSpPr/>
          <p:nvPr/>
        </p:nvSpPr>
        <p:spPr>
          <a:xfrm>
            <a:off x="1202687" y="2400993"/>
            <a:ext cx="1981957" cy="2401258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خطط انسيابي: رابط 22">
            <a:extLst>
              <a:ext uri="{FF2B5EF4-FFF2-40B4-BE49-F238E27FC236}">
                <a16:creationId xmlns:a16="http://schemas.microsoft.com/office/drawing/2014/main" id="{35454C8C-7B11-47F6-A536-F3A233ECF9FB}"/>
              </a:ext>
            </a:extLst>
          </p:cNvPr>
          <p:cNvSpPr/>
          <p:nvPr/>
        </p:nvSpPr>
        <p:spPr>
          <a:xfrm>
            <a:off x="3082846" y="3846892"/>
            <a:ext cx="280218" cy="308528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C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0" grpId="0"/>
      <p:bldP spid="21" grpId="0" animBg="1"/>
      <p:bldP spid="25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5">
            <a:extLst>
              <a:ext uri="{FF2B5EF4-FFF2-40B4-BE49-F238E27FC236}">
                <a16:creationId xmlns:a16="http://schemas.microsoft.com/office/drawing/2014/main" id="{D67D48D5-78CA-4242-849E-5E46C4894F5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5" y="1473066"/>
            <a:ext cx="3200399" cy="29786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88F97FB-E740-478B-9FF0-3A4DFFD698E0}"/>
              </a:ext>
            </a:extLst>
          </p:cNvPr>
          <p:cNvSpPr txBox="1"/>
          <p:nvPr/>
        </p:nvSpPr>
        <p:spPr>
          <a:xfrm>
            <a:off x="6424864" y="1561872"/>
            <a:ext cx="17927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الخطوة الثانية :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BE5C425-05B5-4769-A977-F2A5C9DDE97F}"/>
              </a:ext>
            </a:extLst>
          </p:cNvPr>
          <p:cNvSpPr txBox="1"/>
          <p:nvPr/>
        </p:nvSpPr>
        <p:spPr>
          <a:xfrm>
            <a:off x="6244392" y="2023537"/>
            <a:ext cx="19972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أضربُ العشرات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DD3391B-3B2D-4363-BAF1-93D3EFB30D12}"/>
              </a:ext>
            </a:extLst>
          </p:cNvPr>
          <p:cNvSpPr txBox="1"/>
          <p:nvPr/>
        </p:nvSpPr>
        <p:spPr>
          <a:xfrm>
            <a:off x="6057901" y="2023537"/>
            <a:ext cx="3729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6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0C64BE0-1D7E-4B55-A563-D4AD4B6AB1CF}"/>
              </a:ext>
            </a:extLst>
          </p:cNvPr>
          <p:cNvSpPr txBox="1"/>
          <p:nvPr/>
        </p:nvSpPr>
        <p:spPr>
          <a:xfrm>
            <a:off x="2961775" y="3167390"/>
            <a:ext cx="3729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6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B2BA260-E497-4E87-81CC-9549B7B63862}"/>
              </a:ext>
            </a:extLst>
          </p:cNvPr>
          <p:cNvSpPr txBox="1"/>
          <p:nvPr/>
        </p:nvSpPr>
        <p:spPr>
          <a:xfrm>
            <a:off x="2961775" y="2499313"/>
            <a:ext cx="3609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7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12037AC-887E-4B5C-8D49-D26CF0ADEA35}"/>
              </a:ext>
            </a:extLst>
          </p:cNvPr>
          <p:cNvSpPr txBox="1"/>
          <p:nvPr/>
        </p:nvSpPr>
        <p:spPr>
          <a:xfrm>
            <a:off x="5523498" y="2023537"/>
            <a:ext cx="3509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3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95E6D3F-1F5D-4E07-B22F-97A21F0CEE20}"/>
              </a:ext>
            </a:extLst>
          </p:cNvPr>
          <p:cNvSpPr txBox="1"/>
          <p:nvPr/>
        </p:nvSpPr>
        <p:spPr>
          <a:xfrm>
            <a:off x="1990223" y="2501697"/>
            <a:ext cx="3509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3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E85B57F-B174-4C47-B0C4-C7934CADB899}"/>
              </a:ext>
            </a:extLst>
          </p:cNvPr>
          <p:cNvSpPr txBox="1"/>
          <p:nvPr/>
        </p:nvSpPr>
        <p:spPr>
          <a:xfrm>
            <a:off x="1012770" y="2546757"/>
            <a:ext cx="4669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1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7D9B636-266E-4A0D-BE43-8803986743DC}"/>
              </a:ext>
            </a:extLst>
          </p:cNvPr>
          <p:cNvSpPr txBox="1"/>
          <p:nvPr/>
        </p:nvSpPr>
        <p:spPr>
          <a:xfrm>
            <a:off x="5791702" y="2023537"/>
            <a:ext cx="348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FCB35BF-B89B-481B-8DB3-DCBDF00002F4}"/>
              </a:ext>
            </a:extLst>
          </p:cNvPr>
          <p:cNvSpPr txBox="1"/>
          <p:nvPr/>
        </p:nvSpPr>
        <p:spPr>
          <a:xfrm>
            <a:off x="4656219" y="2023537"/>
            <a:ext cx="6837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18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05C83D1-538D-49F7-A409-7E1DE1309B8B}"/>
              </a:ext>
            </a:extLst>
          </p:cNvPr>
          <p:cNvSpPr txBox="1"/>
          <p:nvPr/>
        </p:nvSpPr>
        <p:spPr>
          <a:xfrm>
            <a:off x="5229567" y="2023537"/>
            <a:ext cx="4366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=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21BF65C-0079-4FA4-A298-BFE4F6B2CE1B}"/>
              </a:ext>
            </a:extLst>
          </p:cNvPr>
          <p:cNvSpPr txBox="1"/>
          <p:nvPr/>
        </p:nvSpPr>
        <p:spPr>
          <a:xfrm>
            <a:off x="5902918" y="2530090"/>
            <a:ext cx="23296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أجمع العشرات الزائدة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FE7DE9E-6147-4285-A1A2-FDA1513CF060}"/>
              </a:ext>
            </a:extLst>
          </p:cNvPr>
          <p:cNvSpPr txBox="1"/>
          <p:nvPr/>
        </p:nvSpPr>
        <p:spPr>
          <a:xfrm>
            <a:off x="5462338" y="3036643"/>
            <a:ext cx="27792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احمل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ar-SA" sz="2400" dirty="0"/>
              <a:t> إلى مرتبة المئات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CACA58A-FE5F-4FC6-9849-332427A93032}"/>
              </a:ext>
            </a:extLst>
          </p:cNvPr>
          <p:cNvSpPr txBox="1"/>
          <p:nvPr/>
        </p:nvSpPr>
        <p:spPr>
          <a:xfrm>
            <a:off x="5419508" y="2513423"/>
            <a:ext cx="6383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18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EA126F4-14B1-4F53-817D-1FB44259C126}"/>
              </a:ext>
            </a:extLst>
          </p:cNvPr>
          <p:cNvSpPr txBox="1"/>
          <p:nvPr/>
        </p:nvSpPr>
        <p:spPr>
          <a:xfrm>
            <a:off x="5152053" y="2513423"/>
            <a:ext cx="3910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4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96799F6-F6F4-411B-851D-ABE334D4F36F}"/>
              </a:ext>
            </a:extLst>
          </p:cNvPr>
          <p:cNvSpPr txBox="1"/>
          <p:nvPr/>
        </p:nvSpPr>
        <p:spPr>
          <a:xfrm>
            <a:off x="4879085" y="2499313"/>
            <a:ext cx="4366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=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8527B70-5AA8-4861-BBF4-F111EC1F5041}"/>
              </a:ext>
            </a:extLst>
          </p:cNvPr>
          <p:cNvSpPr txBox="1"/>
          <p:nvPr/>
        </p:nvSpPr>
        <p:spPr>
          <a:xfrm>
            <a:off x="4435922" y="2546757"/>
            <a:ext cx="6123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22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07A1FA5-2430-4B01-A4A1-387CE5E4E9FC}"/>
              </a:ext>
            </a:extLst>
          </p:cNvPr>
          <p:cNvSpPr txBox="1"/>
          <p:nvPr/>
        </p:nvSpPr>
        <p:spPr>
          <a:xfrm>
            <a:off x="3898229" y="2421090"/>
            <a:ext cx="7579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dirty="0">
                <a:solidFill>
                  <a:srgbClr val="FFFF00"/>
                </a:solidFill>
              </a:rPr>
              <a:t>&gt;</a:t>
            </a:r>
            <a:r>
              <a:rPr lang="ar-SA" sz="2800" dirty="0"/>
              <a:t>9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97A7389-3F1C-47CC-9BC7-6423E01F4F6D}"/>
              </a:ext>
            </a:extLst>
          </p:cNvPr>
          <p:cNvSpPr txBox="1"/>
          <p:nvPr/>
        </p:nvSpPr>
        <p:spPr>
          <a:xfrm>
            <a:off x="5346315" y="2499312"/>
            <a:ext cx="415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+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F780EAC-375F-4313-8A64-C37A89C0100A}"/>
              </a:ext>
            </a:extLst>
          </p:cNvPr>
          <p:cNvSpPr txBox="1"/>
          <p:nvPr/>
        </p:nvSpPr>
        <p:spPr>
          <a:xfrm>
            <a:off x="1859504" y="3810933"/>
            <a:ext cx="6123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22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ACD3C6B-3C15-425F-A3CB-ADF3657A1CD1}"/>
              </a:ext>
            </a:extLst>
          </p:cNvPr>
          <p:cNvSpPr txBox="1"/>
          <p:nvPr/>
        </p:nvSpPr>
        <p:spPr>
          <a:xfrm>
            <a:off x="2973806" y="3810933"/>
            <a:ext cx="3489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2</a:t>
            </a:r>
          </a:p>
        </p:txBody>
      </p:sp>
      <p:sp>
        <p:nvSpPr>
          <p:cNvPr id="27" name="مخطط انسيابي: رابط 26">
            <a:extLst>
              <a:ext uri="{FF2B5EF4-FFF2-40B4-BE49-F238E27FC236}">
                <a16:creationId xmlns:a16="http://schemas.microsoft.com/office/drawing/2014/main" id="{10A50A87-F80B-421B-92F8-B771F83678D6}"/>
              </a:ext>
            </a:extLst>
          </p:cNvPr>
          <p:cNvSpPr/>
          <p:nvPr/>
        </p:nvSpPr>
        <p:spPr>
          <a:xfrm>
            <a:off x="1812760" y="2281157"/>
            <a:ext cx="280218" cy="308528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1" name="مخطط انسيابي: رابط 30">
            <a:extLst>
              <a:ext uri="{FF2B5EF4-FFF2-40B4-BE49-F238E27FC236}">
                <a16:creationId xmlns:a16="http://schemas.microsoft.com/office/drawing/2014/main" id="{9AC191C0-865F-417B-8D45-B14D2BA30B11}"/>
              </a:ext>
            </a:extLst>
          </p:cNvPr>
          <p:cNvSpPr/>
          <p:nvPr/>
        </p:nvSpPr>
        <p:spPr>
          <a:xfrm>
            <a:off x="780863" y="2281157"/>
            <a:ext cx="319025" cy="360948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E9D043AE-9DAF-4C8A-BF24-1DA1DF38B8E3}"/>
              </a:ext>
            </a:extLst>
          </p:cNvPr>
          <p:cNvSpPr txBox="1"/>
          <p:nvPr/>
        </p:nvSpPr>
        <p:spPr>
          <a:xfrm>
            <a:off x="1902996" y="3810933"/>
            <a:ext cx="26268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5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25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5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75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25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75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5">
            <a:extLst>
              <a:ext uri="{FF2B5EF4-FFF2-40B4-BE49-F238E27FC236}">
                <a16:creationId xmlns:a16="http://schemas.microsoft.com/office/drawing/2014/main" id="{E8B7BD0B-297B-4EBB-A8D4-05916EE0324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1" y="1621377"/>
            <a:ext cx="2897109" cy="23901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1103175-0F20-444F-9F79-9B6DCAA76807}"/>
              </a:ext>
            </a:extLst>
          </p:cNvPr>
          <p:cNvSpPr txBox="1"/>
          <p:nvPr/>
        </p:nvSpPr>
        <p:spPr>
          <a:xfrm>
            <a:off x="904486" y="2293214"/>
            <a:ext cx="4669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1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A13C802-F72C-41C0-AF9E-01E0D1B1638A}"/>
              </a:ext>
            </a:extLst>
          </p:cNvPr>
          <p:cNvSpPr txBox="1"/>
          <p:nvPr/>
        </p:nvSpPr>
        <p:spPr>
          <a:xfrm>
            <a:off x="1814762" y="2293214"/>
            <a:ext cx="3509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3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CF83BFA-FE49-426B-AA62-A54E00C9F05E}"/>
              </a:ext>
            </a:extLst>
          </p:cNvPr>
          <p:cNvSpPr txBox="1"/>
          <p:nvPr/>
        </p:nvSpPr>
        <p:spPr>
          <a:xfrm>
            <a:off x="2637298" y="2293214"/>
            <a:ext cx="3609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7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7FE953A-5257-4A47-A977-2663FE429D37}"/>
              </a:ext>
            </a:extLst>
          </p:cNvPr>
          <p:cNvSpPr txBox="1"/>
          <p:nvPr/>
        </p:nvSpPr>
        <p:spPr>
          <a:xfrm>
            <a:off x="2637298" y="2890743"/>
            <a:ext cx="3729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6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2F88D9E-3B38-4101-A20B-379781869EA5}"/>
              </a:ext>
            </a:extLst>
          </p:cNvPr>
          <p:cNvSpPr txBox="1"/>
          <p:nvPr/>
        </p:nvSpPr>
        <p:spPr>
          <a:xfrm>
            <a:off x="2624890" y="3470070"/>
            <a:ext cx="3489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2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AF16970-6D52-4C77-8B2D-57CCDAA6F5F6}"/>
              </a:ext>
            </a:extLst>
          </p:cNvPr>
          <p:cNvSpPr txBox="1"/>
          <p:nvPr/>
        </p:nvSpPr>
        <p:spPr>
          <a:xfrm>
            <a:off x="1814762" y="3470070"/>
            <a:ext cx="3489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2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1AA9AF1-0969-4B59-B91E-8243150BE298}"/>
              </a:ext>
            </a:extLst>
          </p:cNvPr>
          <p:cNvSpPr txBox="1"/>
          <p:nvPr/>
        </p:nvSpPr>
        <p:spPr>
          <a:xfrm>
            <a:off x="901114" y="3429000"/>
            <a:ext cx="4043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8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AFD50C3-4123-48A0-9F9B-1CA947BA0E3D}"/>
              </a:ext>
            </a:extLst>
          </p:cNvPr>
          <p:cNvSpPr txBox="1"/>
          <p:nvPr/>
        </p:nvSpPr>
        <p:spPr>
          <a:xfrm>
            <a:off x="6521118" y="1568433"/>
            <a:ext cx="17044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الخطوة الثالثة: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977E0C5-5419-47BC-A477-E49635FD2AE6}"/>
              </a:ext>
            </a:extLst>
          </p:cNvPr>
          <p:cNvSpPr txBox="1"/>
          <p:nvPr/>
        </p:nvSpPr>
        <p:spPr>
          <a:xfrm>
            <a:off x="6649455" y="2180893"/>
            <a:ext cx="15761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أضربُ المئات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1992919-997C-47E1-A877-C293AF45B86C}"/>
              </a:ext>
            </a:extLst>
          </p:cNvPr>
          <p:cNvSpPr txBox="1"/>
          <p:nvPr/>
        </p:nvSpPr>
        <p:spPr>
          <a:xfrm>
            <a:off x="6093010" y="2690688"/>
            <a:ext cx="21898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أجمع المئات الزائدة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0FC1D7B-0798-42C3-BD89-006EC4F8E580}"/>
              </a:ext>
            </a:extLst>
          </p:cNvPr>
          <p:cNvSpPr txBox="1"/>
          <p:nvPr/>
        </p:nvSpPr>
        <p:spPr>
          <a:xfrm>
            <a:off x="6270959" y="2160007"/>
            <a:ext cx="4366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6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ACC5DB8-D111-4BDF-88FA-9342FDF48D19}"/>
              </a:ext>
            </a:extLst>
          </p:cNvPr>
          <p:cNvSpPr txBox="1"/>
          <p:nvPr/>
        </p:nvSpPr>
        <p:spPr>
          <a:xfrm>
            <a:off x="5784843" y="2160007"/>
            <a:ext cx="4669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1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79D9959-77F2-4956-9D5E-10D9D5945A58}"/>
              </a:ext>
            </a:extLst>
          </p:cNvPr>
          <p:cNvSpPr txBox="1"/>
          <p:nvPr/>
        </p:nvSpPr>
        <p:spPr>
          <a:xfrm>
            <a:off x="5179842" y="2160007"/>
            <a:ext cx="3729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6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D68DF51-A718-4EBF-9DCC-13C175A9A9D6}"/>
              </a:ext>
            </a:extLst>
          </p:cNvPr>
          <p:cNvSpPr txBox="1"/>
          <p:nvPr/>
        </p:nvSpPr>
        <p:spPr>
          <a:xfrm>
            <a:off x="6005278" y="2122817"/>
            <a:ext cx="4366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8E294813-6817-47CA-AE47-EE60255B7E45}"/>
              </a:ext>
            </a:extLst>
          </p:cNvPr>
          <p:cNvSpPr txBox="1"/>
          <p:nvPr/>
        </p:nvSpPr>
        <p:spPr>
          <a:xfrm>
            <a:off x="5498947" y="2150115"/>
            <a:ext cx="4366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=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443026B-24C7-4EC8-BBB4-D29295BCEB5A}"/>
              </a:ext>
            </a:extLst>
          </p:cNvPr>
          <p:cNvSpPr txBox="1"/>
          <p:nvPr/>
        </p:nvSpPr>
        <p:spPr>
          <a:xfrm>
            <a:off x="5784843" y="2695338"/>
            <a:ext cx="3729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6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D2A6DE2-D1CC-4587-B0FB-2AF5DEB6637D}"/>
              </a:ext>
            </a:extLst>
          </p:cNvPr>
          <p:cNvSpPr txBox="1"/>
          <p:nvPr/>
        </p:nvSpPr>
        <p:spPr>
          <a:xfrm>
            <a:off x="5203907" y="2695338"/>
            <a:ext cx="3489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2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4C694AE-CD7B-4753-A89B-7B4E384F5A6D}"/>
              </a:ext>
            </a:extLst>
          </p:cNvPr>
          <p:cNvSpPr txBox="1"/>
          <p:nvPr/>
        </p:nvSpPr>
        <p:spPr>
          <a:xfrm>
            <a:off x="4929683" y="2695338"/>
            <a:ext cx="4366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=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D4C92D0-4A63-4A6A-BCB5-92F1D8CF9593}"/>
              </a:ext>
            </a:extLst>
          </p:cNvPr>
          <p:cNvSpPr txBox="1"/>
          <p:nvPr/>
        </p:nvSpPr>
        <p:spPr>
          <a:xfrm>
            <a:off x="4565946" y="2707449"/>
            <a:ext cx="4043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8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F4A297A-B429-4E0E-878C-5E11C9ECD41D}"/>
              </a:ext>
            </a:extLst>
          </p:cNvPr>
          <p:cNvSpPr txBox="1"/>
          <p:nvPr/>
        </p:nvSpPr>
        <p:spPr>
          <a:xfrm>
            <a:off x="5473824" y="2690688"/>
            <a:ext cx="415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+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25" name="تمرير: أفقي 24">
            <a:extLst>
              <a:ext uri="{FF2B5EF4-FFF2-40B4-BE49-F238E27FC236}">
                <a16:creationId xmlns:a16="http://schemas.microsoft.com/office/drawing/2014/main" id="{6B02EBCC-DB0C-41F3-8DA3-C7DF63DBA291}"/>
              </a:ext>
            </a:extLst>
          </p:cNvPr>
          <p:cNvSpPr/>
          <p:nvPr/>
        </p:nvSpPr>
        <p:spPr>
          <a:xfrm>
            <a:off x="3301366" y="4177580"/>
            <a:ext cx="3337780" cy="6858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400" dirty="0">
                <a:solidFill>
                  <a:schemeClr val="tx1"/>
                </a:solidFill>
              </a:rPr>
              <a:t>فيكون ناتج 137 × 6 = 822</a:t>
            </a:r>
          </a:p>
        </p:txBody>
      </p:sp>
      <p:sp>
        <p:nvSpPr>
          <p:cNvPr id="26" name="مخطط انسيابي: رابط 25">
            <a:extLst>
              <a:ext uri="{FF2B5EF4-FFF2-40B4-BE49-F238E27FC236}">
                <a16:creationId xmlns:a16="http://schemas.microsoft.com/office/drawing/2014/main" id="{FECABB39-7A4B-40E9-A56F-81951ED747CA}"/>
              </a:ext>
            </a:extLst>
          </p:cNvPr>
          <p:cNvSpPr/>
          <p:nvPr/>
        </p:nvSpPr>
        <p:spPr>
          <a:xfrm>
            <a:off x="718676" y="2233942"/>
            <a:ext cx="280560" cy="249486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عنصر نائب للمحتوى 5">
            <a:extLst>
              <a:ext uri="{FF2B5EF4-FFF2-40B4-BE49-F238E27FC236}">
                <a16:creationId xmlns:a16="http://schemas.microsoft.com/office/drawing/2014/main" id="{576844A2-DF0A-40F5-A4A7-961A5446BDD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8" y="1473066"/>
            <a:ext cx="3116180" cy="282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100445C-B412-4546-ABDE-EE703E0A8D7B}"/>
              </a:ext>
            </a:extLst>
          </p:cNvPr>
          <p:cNvSpPr txBox="1"/>
          <p:nvPr/>
        </p:nvSpPr>
        <p:spPr>
          <a:xfrm>
            <a:off x="7363326" y="661472"/>
            <a:ext cx="97455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SA" sz="2400" dirty="0"/>
              <a:t>نشاط 2</a:t>
            </a:r>
          </a:p>
        </p:txBody>
      </p:sp>
      <p:sp>
        <p:nvSpPr>
          <p:cNvPr id="7" name="تمرير: أفقي 6">
            <a:extLst>
              <a:ext uri="{FF2B5EF4-FFF2-40B4-BE49-F238E27FC236}">
                <a16:creationId xmlns:a16="http://schemas.microsoft.com/office/drawing/2014/main" id="{192C7836-F0FD-471B-947F-4E46A3F79A7D}"/>
              </a:ext>
            </a:extLst>
          </p:cNvPr>
          <p:cNvSpPr/>
          <p:nvPr/>
        </p:nvSpPr>
        <p:spPr>
          <a:xfrm>
            <a:off x="3453064" y="467385"/>
            <a:ext cx="2719136" cy="830179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احسب 804×4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AE51766-DECA-44EB-AF82-04CD3C5CD104}"/>
              </a:ext>
            </a:extLst>
          </p:cNvPr>
          <p:cNvSpPr txBox="1"/>
          <p:nvPr/>
        </p:nvSpPr>
        <p:spPr>
          <a:xfrm>
            <a:off x="6352521" y="1573639"/>
            <a:ext cx="1985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الخطوة الأولى: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3D6D700-6544-4C99-8DED-EC04234858F2}"/>
              </a:ext>
            </a:extLst>
          </p:cNvPr>
          <p:cNvSpPr txBox="1"/>
          <p:nvPr/>
        </p:nvSpPr>
        <p:spPr>
          <a:xfrm>
            <a:off x="6809722" y="2278894"/>
            <a:ext cx="15641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أضربُ الأحاد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DBC253B-E03F-4B56-B9AE-436763AA11D9}"/>
              </a:ext>
            </a:extLst>
          </p:cNvPr>
          <p:cNvSpPr txBox="1"/>
          <p:nvPr/>
        </p:nvSpPr>
        <p:spPr>
          <a:xfrm>
            <a:off x="5221705" y="2970982"/>
            <a:ext cx="31161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أحمل 1 إلى مرتبة العشرات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A613891-B919-47EE-A7C0-4137D09592B5}"/>
              </a:ext>
            </a:extLst>
          </p:cNvPr>
          <p:cNvSpPr txBox="1"/>
          <p:nvPr/>
        </p:nvSpPr>
        <p:spPr>
          <a:xfrm>
            <a:off x="2793332" y="2986017"/>
            <a:ext cx="4692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4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423EDEE-54E3-4E19-BBA9-9135FB255EB1}"/>
              </a:ext>
            </a:extLst>
          </p:cNvPr>
          <p:cNvSpPr txBox="1"/>
          <p:nvPr/>
        </p:nvSpPr>
        <p:spPr>
          <a:xfrm>
            <a:off x="2793332" y="2217338"/>
            <a:ext cx="4692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4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4D39C7A-D339-4F24-BECC-A96382A8E404}"/>
              </a:ext>
            </a:extLst>
          </p:cNvPr>
          <p:cNvSpPr txBox="1"/>
          <p:nvPr/>
        </p:nvSpPr>
        <p:spPr>
          <a:xfrm>
            <a:off x="5702968" y="2217338"/>
            <a:ext cx="4692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4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743DC59-F909-4FE9-A8F3-A22CBDDD02A7}"/>
              </a:ext>
            </a:extLst>
          </p:cNvPr>
          <p:cNvSpPr txBox="1"/>
          <p:nvPr/>
        </p:nvSpPr>
        <p:spPr>
          <a:xfrm>
            <a:off x="6340490" y="2217338"/>
            <a:ext cx="4692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4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0EB5A0F-F066-48E8-8E7B-DEDC6E9FBA19}"/>
              </a:ext>
            </a:extLst>
          </p:cNvPr>
          <p:cNvSpPr txBox="1"/>
          <p:nvPr/>
        </p:nvSpPr>
        <p:spPr>
          <a:xfrm>
            <a:off x="6044468" y="2217337"/>
            <a:ext cx="3489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×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C409421-F8A9-4C8F-825C-789970DE2786}"/>
              </a:ext>
            </a:extLst>
          </p:cNvPr>
          <p:cNvSpPr txBox="1"/>
          <p:nvPr/>
        </p:nvSpPr>
        <p:spPr>
          <a:xfrm>
            <a:off x="5378191" y="2217336"/>
            <a:ext cx="3850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=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950A0D6-20CF-43E8-AE2F-BA6C9674E4A2}"/>
              </a:ext>
            </a:extLst>
          </p:cNvPr>
          <p:cNvSpPr txBox="1"/>
          <p:nvPr/>
        </p:nvSpPr>
        <p:spPr>
          <a:xfrm>
            <a:off x="4841650" y="2217338"/>
            <a:ext cx="6662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16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A0969FB-D2C6-4E20-B271-5497338E6EB8}"/>
              </a:ext>
            </a:extLst>
          </p:cNvPr>
          <p:cNvSpPr txBox="1"/>
          <p:nvPr/>
        </p:nvSpPr>
        <p:spPr>
          <a:xfrm>
            <a:off x="4203862" y="2155780"/>
            <a:ext cx="7579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dirty="0">
                <a:solidFill>
                  <a:srgbClr val="FFFF00"/>
                </a:solidFill>
              </a:rPr>
              <a:t>&gt;</a:t>
            </a:r>
            <a:r>
              <a:rPr lang="ar-SA" sz="2800" dirty="0"/>
              <a:t>9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761ADAA-FE4B-43F0-A27D-9EC7EA3D23B3}"/>
              </a:ext>
            </a:extLst>
          </p:cNvPr>
          <p:cNvSpPr txBox="1"/>
          <p:nvPr/>
        </p:nvSpPr>
        <p:spPr>
          <a:xfrm>
            <a:off x="939290" y="2217339"/>
            <a:ext cx="4043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8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4F0CCDB-1527-4199-9304-2D51C81B8EEF}"/>
              </a:ext>
            </a:extLst>
          </p:cNvPr>
          <p:cNvSpPr txBox="1"/>
          <p:nvPr/>
        </p:nvSpPr>
        <p:spPr>
          <a:xfrm>
            <a:off x="2850482" y="3703082"/>
            <a:ext cx="3549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6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605E409-8A45-4473-BD41-66DA96695BBB}"/>
              </a:ext>
            </a:extLst>
          </p:cNvPr>
          <p:cNvSpPr txBox="1"/>
          <p:nvPr/>
        </p:nvSpPr>
        <p:spPr>
          <a:xfrm>
            <a:off x="1804271" y="2217339"/>
            <a:ext cx="4669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0</a:t>
            </a:r>
          </a:p>
        </p:txBody>
      </p:sp>
      <p:sp>
        <p:nvSpPr>
          <p:cNvPr id="24" name="مخطط انسيابي: رابط 23">
            <a:extLst>
              <a:ext uri="{FF2B5EF4-FFF2-40B4-BE49-F238E27FC236}">
                <a16:creationId xmlns:a16="http://schemas.microsoft.com/office/drawing/2014/main" id="{6B6F6AA2-A9B3-4BA4-943E-188924B5DCCD}"/>
              </a:ext>
            </a:extLst>
          </p:cNvPr>
          <p:cNvSpPr/>
          <p:nvPr/>
        </p:nvSpPr>
        <p:spPr>
          <a:xfrm>
            <a:off x="1650006" y="2217336"/>
            <a:ext cx="255275" cy="30078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8559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25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75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9" grpId="0"/>
      <p:bldP spid="22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F85F6A9-1F18-4C99-8C84-D71FF6A6C5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4374" y="1606369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32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58C1733-8250-4B54-92B1-60AADF546F2F}"/>
              </a:ext>
            </a:extLst>
          </p:cNvPr>
          <p:cNvSpPr txBox="1"/>
          <p:nvPr/>
        </p:nvSpPr>
        <p:spPr>
          <a:xfrm>
            <a:off x="6131090" y="2202836"/>
            <a:ext cx="4692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4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3752700-4E51-413C-B12D-D8B56A32C412}"/>
              </a:ext>
            </a:extLst>
          </p:cNvPr>
          <p:cNvSpPr txBox="1"/>
          <p:nvPr/>
        </p:nvSpPr>
        <p:spPr>
          <a:xfrm>
            <a:off x="5724084" y="2217339"/>
            <a:ext cx="3489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×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FB001DF-E78B-444E-AAF1-15BC2C777506}"/>
              </a:ext>
            </a:extLst>
          </p:cNvPr>
          <p:cNvSpPr txBox="1"/>
          <p:nvPr/>
        </p:nvSpPr>
        <p:spPr>
          <a:xfrm>
            <a:off x="4961867" y="2216938"/>
            <a:ext cx="3850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=</a:t>
            </a:r>
          </a:p>
        </p:txBody>
      </p:sp>
      <p:pic>
        <p:nvPicPr>
          <p:cNvPr id="16" name="عنصر نائب للمحتوى 5">
            <a:extLst>
              <a:ext uri="{FF2B5EF4-FFF2-40B4-BE49-F238E27FC236}">
                <a16:creationId xmlns:a16="http://schemas.microsoft.com/office/drawing/2014/main" id="{5FBBE6F5-CFB1-4B3B-9AF6-46FF6D5FF49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5" y="1500759"/>
            <a:ext cx="3116180" cy="282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AF01D6E-E3CE-4D4D-B58C-F3F91343186B}"/>
              </a:ext>
            </a:extLst>
          </p:cNvPr>
          <p:cNvSpPr txBox="1"/>
          <p:nvPr/>
        </p:nvSpPr>
        <p:spPr>
          <a:xfrm>
            <a:off x="969782" y="2312897"/>
            <a:ext cx="3416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8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594AE17-E22B-4D32-A975-BF4A7636F0D8}"/>
              </a:ext>
            </a:extLst>
          </p:cNvPr>
          <p:cNvSpPr txBox="1"/>
          <p:nvPr/>
        </p:nvSpPr>
        <p:spPr>
          <a:xfrm>
            <a:off x="2915651" y="2312897"/>
            <a:ext cx="4612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4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E0E716D-E070-4A06-A25F-203BDE4D45BE}"/>
              </a:ext>
            </a:extLst>
          </p:cNvPr>
          <p:cNvSpPr txBox="1"/>
          <p:nvPr/>
        </p:nvSpPr>
        <p:spPr>
          <a:xfrm>
            <a:off x="1804271" y="2217339"/>
            <a:ext cx="4669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0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0E33415-7C2A-48F0-BDA1-DA5A99FAA6D4}"/>
              </a:ext>
            </a:extLst>
          </p:cNvPr>
          <p:cNvSpPr txBox="1"/>
          <p:nvPr/>
        </p:nvSpPr>
        <p:spPr>
          <a:xfrm>
            <a:off x="2893358" y="2998003"/>
            <a:ext cx="4612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4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5489654-DF5F-4764-A779-88CF77136875}"/>
              </a:ext>
            </a:extLst>
          </p:cNvPr>
          <p:cNvSpPr txBox="1"/>
          <p:nvPr/>
        </p:nvSpPr>
        <p:spPr>
          <a:xfrm>
            <a:off x="2915651" y="3765340"/>
            <a:ext cx="3549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6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CB9B9D8-1E01-4D41-8E84-35EB6FFE7E69}"/>
              </a:ext>
            </a:extLst>
          </p:cNvPr>
          <p:cNvSpPr txBox="1"/>
          <p:nvPr/>
        </p:nvSpPr>
        <p:spPr>
          <a:xfrm>
            <a:off x="1804272" y="3675801"/>
            <a:ext cx="4669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1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6F26377-0456-498E-8FD5-D0BE490A7489}"/>
              </a:ext>
            </a:extLst>
          </p:cNvPr>
          <p:cNvSpPr txBox="1"/>
          <p:nvPr/>
        </p:nvSpPr>
        <p:spPr>
          <a:xfrm>
            <a:off x="6632025" y="2217339"/>
            <a:ext cx="18388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أضربُ العشرات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4089257B-8E3E-4174-B8E1-159710658C81}"/>
              </a:ext>
            </a:extLst>
          </p:cNvPr>
          <p:cNvSpPr txBox="1"/>
          <p:nvPr/>
        </p:nvSpPr>
        <p:spPr>
          <a:xfrm>
            <a:off x="5362730" y="2185573"/>
            <a:ext cx="4669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85BD0A1-F32C-4039-ABC0-7A5B983E78B4}"/>
              </a:ext>
            </a:extLst>
          </p:cNvPr>
          <p:cNvSpPr txBox="1"/>
          <p:nvPr/>
        </p:nvSpPr>
        <p:spPr>
          <a:xfrm>
            <a:off x="4494890" y="2207294"/>
            <a:ext cx="4669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C941697-2798-4484-B7D7-382DDA5CDC3D}"/>
              </a:ext>
            </a:extLst>
          </p:cNvPr>
          <p:cNvSpPr txBox="1"/>
          <p:nvPr/>
        </p:nvSpPr>
        <p:spPr>
          <a:xfrm>
            <a:off x="6131090" y="2941760"/>
            <a:ext cx="23296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أجمع العشرات الزائدة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F4BC3BD-FAA3-4C90-BF0F-FAA5E613C7D5}"/>
              </a:ext>
            </a:extLst>
          </p:cNvPr>
          <p:cNvSpPr txBox="1"/>
          <p:nvPr/>
        </p:nvSpPr>
        <p:spPr>
          <a:xfrm>
            <a:off x="5687772" y="2841877"/>
            <a:ext cx="4669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0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2224299-AFFA-4602-BD53-41966E09CA5E}"/>
              </a:ext>
            </a:extLst>
          </p:cNvPr>
          <p:cNvSpPr txBox="1"/>
          <p:nvPr/>
        </p:nvSpPr>
        <p:spPr>
          <a:xfrm>
            <a:off x="5360665" y="2872654"/>
            <a:ext cx="415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+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7CABDE4D-819C-43B0-9355-D93F99BB12F7}"/>
              </a:ext>
            </a:extLst>
          </p:cNvPr>
          <p:cNvSpPr txBox="1"/>
          <p:nvPr/>
        </p:nvSpPr>
        <p:spPr>
          <a:xfrm>
            <a:off x="5035877" y="2936418"/>
            <a:ext cx="4669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1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7896BF0-FB0E-4DAD-8170-CD74A73285C6}"/>
              </a:ext>
            </a:extLst>
          </p:cNvPr>
          <p:cNvSpPr txBox="1"/>
          <p:nvPr/>
        </p:nvSpPr>
        <p:spPr>
          <a:xfrm>
            <a:off x="4610450" y="2880204"/>
            <a:ext cx="3850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=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232D6521-4DAE-49E4-B620-86B84A5F36DA}"/>
              </a:ext>
            </a:extLst>
          </p:cNvPr>
          <p:cNvSpPr txBox="1"/>
          <p:nvPr/>
        </p:nvSpPr>
        <p:spPr>
          <a:xfrm>
            <a:off x="4274097" y="2921523"/>
            <a:ext cx="4669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1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7D00CAD-2DC4-4363-B011-471B643EF066}"/>
              </a:ext>
            </a:extLst>
          </p:cNvPr>
          <p:cNvSpPr txBox="1"/>
          <p:nvPr/>
        </p:nvSpPr>
        <p:spPr>
          <a:xfrm>
            <a:off x="6358768" y="1670909"/>
            <a:ext cx="20540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/>
              <a:t>الخطوة الثانية :</a:t>
            </a:r>
          </a:p>
        </p:txBody>
      </p:sp>
    </p:spTree>
    <p:extLst>
      <p:ext uri="{BB962C8B-B14F-4D97-AF65-F5344CB8AC3E}">
        <p14:creationId xmlns:p14="http://schemas.microsoft.com/office/powerpoint/2010/main" val="328364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987E7A4-1BF0-4948-8FF7-FC72CF47628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32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41AD57A-FB63-4243-AC4C-DDEACFAF6B3F}"/>
              </a:ext>
            </a:extLst>
          </p:cNvPr>
          <p:cNvSpPr txBox="1"/>
          <p:nvPr/>
        </p:nvSpPr>
        <p:spPr>
          <a:xfrm>
            <a:off x="6004177" y="2337591"/>
            <a:ext cx="4692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8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AEF29A0-58F8-4664-9D0E-283CE5F60E65}"/>
              </a:ext>
            </a:extLst>
          </p:cNvPr>
          <p:cNvSpPr txBox="1"/>
          <p:nvPr/>
        </p:nvSpPr>
        <p:spPr>
          <a:xfrm>
            <a:off x="6300456" y="2311586"/>
            <a:ext cx="3489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×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5331CA3-CD10-4689-996B-807986AA7CB0}"/>
              </a:ext>
            </a:extLst>
          </p:cNvPr>
          <p:cNvSpPr txBox="1"/>
          <p:nvPr/>
        </p:nvSpPr>
        <p:spPr>
          <a:xfrm>
            <a:off x="5750957" y="2344405"/>
            <a:ext cx="3850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=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E399A1F-24C6-4562-B027-DCE97CFCA10A}"/>
              </a:ext>
            </a:extLst>
          </p:cNvPr>
          <p:cNvSpPr txBox="1"/>
          <p:nvPr/>
        </p:nvSpPr>
        <p:spPr>
          <a:xfrm>
            <a:off x="6632031" y="2342363"/>
            <a:ext cx="3429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4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FBECEA51-1574-473E-8FD0-C65A5C010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66" y="1126641"/>
            <a:ext cx="4431998" cy="2954666"/>
          </a:xfrm>
          <a:prstGeom prst="rect">
            <a:avLst/>
          </a:prstGeom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0C2B0A8-B0D7-4D9F-95A3-0BE3945B4791}"/>
              </a:ext>
            </a:extLst>
          </p:cNvPr>
          <p:cNvSpPr txBox="1"/>
          <p:nvPr/>
        </p:nvSpPr>
        <p:spPr>
          <a:xfrm>
            <a:off x="4060916" y="3426487"/>
            <a:ext cx="2927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6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FB968EE-EDD5-4FC7-8B9A-67768DFA09FE}"/>
              </a:ext>
            </a:extLst>
          </p:cNvPr>
          <p:cNvSpPr txBox="1"/>
          <p:nvPr/>
        </p:nvSpPr>
        <p:spPr>
          <a:xfrm flipH="1">
            <a:off x="3014929" y="3426487"/>
            <a:ext cx="2927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1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13E7CAD-EC32-40BE-AD36-BFB55D82E6B2}"/>
              </a:ext>
            </a:extLst>
          </p:cNvPr>
          <p:cNvSpPr txBox="1"/>
          <p:nvPr/>
        </p:nvSpPr>
        <p:spPr>
          <a:xfrm>
            <a:off x="807181" y="3426487"/>
            <a:ext cx="384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3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92CC22D-36BF-4E5D-8182-E50E864D17BF}"/>
              </a:ext>
            </a:extLst>
          </p:cNvPr>
          <p:cNvSpPr txBox="1"/>
          <p:nvPr/>
        </p:nvSpPr>
        <p:spPr>
          <a:xfrm>
            <a:off x="2974748" y="2136403"/>
            <a:ext cx="4669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7057EE1-683B-465E-8BBA-B2FD96EDE669}"/>
              </a:ext>
            </a:extLst>
          </p:cNvPr>
          <p:cNvSpPr txBox="1"/>
          <p:nvPr/>
        </p:nvSpPr>
        <p:spPr>
          <a:xfrm>
            <a:off x="1995547" y="2202340"/>
            <a:ext cx="3416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8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E775510-E0EE-4D9C-B61E-C4BD457C6862}"/>
              </a:ext>
            </a:extLst>
          </p:cNvPr>
          <p:cNvSpPr txBox="1"/>
          <p:nvPr/>
        </p:nvSpPr>
        <p:spPr>
          <a:xfrm>
            <a:off x="3972684" y="2764760"/>
            <a:ext cx="4692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4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A4F02C3-7967-4D32-B0F7-758DD18AA2CC}"/>
              </a:ext>
            </a:extLst>
          </p:cNvPr>
          <p:cNvSpPr txBox="1"/>
          <p:nvPr/>
        </p:nvSpPr>
        <p:spPr>
          <a:xfrm>
            <a:off x="3977518" y="2141928"/>
            <a:ext cx="4692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4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19DED72-5FFD-4A2A-A180-8844DC114B16}"/>
              </a:ext>
            </a:extLst>
          </p:cNvPr>
          <p:cNvSpPr txBox="1"/>
          <p:nvPr/>
        </p:nvSpPr>
        <p:spPr>
          <a:xfrm>
            <a:off x="1868890" y="3426487"/>
            <a:ext cx="3489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2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230C8E3-9592-467B-A5C0-E046A65EA77C}"/>
              </a:ext>
            </a:extLst>
          </p:cNvPr>
          <p:cNvSpPr txBox="1"/>
          <p:nvPr/>
        </p:nvSpPr>
        <p:spPr>
          <a:xfrm>
            <a:off x="6951766" y="2377591"/>
            <a:ext cx="15941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أضربُ المئات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82EFB07-3345-4230-8D41-F0DA634C7C25}"/>
              </a:ext>
            </a:extLst>
          </p:cNvPr>
          <p:cNvSpPr txBox="1"/>
          <p:nvPr/>
        </p:nvSpPr>
        <p:spPr>
          <a:xfrm>
            <a:off x="5279038" y="2337591"/>
            <a:ext cx="6322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32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47AD096-BB21-4502-94AA-CD36A87B529B}"/>
              </a:ext>
            </a:extLst>
          </p:cNvPr>
          <p:cNvSpPr txBox="1"/>
          <p:nvPr/>
        </p:nvSpPr>
        <p:spPr>
          <a:xfrm>
            <a:off x="6208380" y="1699247"/>
            <a:ext cx="20533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/>
              <a:t>الخطوة الثالثة:</a:t>
            </a:r>
          </a:p>
        </p:txBody>
      </p:sp>
      <p:sp>
        <p:nvSpPr>
          <p:cNvPr id="6" name="تمرير: أفقي 5">
            <a:extLst>
              <a:ext uri="{FF2B5EF4-FFF2-40B4-BE49-F238E27FC236}">
                <a16:creationId xmlns:a16="http://schemas.microsoft.com/office/drawing/2014/main" id="{3ECFB499-F859-4742-AAB3-F874E4D3759B}"/>
              </a:ext>
            </a:extLst>
          </p:cNvPr>
          <p:cNvSpPr/>
          <p:nvPr/>
        </p:nvSpPr>
        <p:spPr>
          <a:xfrm>
            <a:off x="3014929" y="4157449"/>
            <a:ext cx="3693814" cy="9144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فيكون ناتج 804×4=3216</a:t>
            </a:r>
          </a:p>
        </p:txBody>
      </p:sp>
    </p:spTree>
    <p:extLst>
      <p:ext uri="{BB962C8B-B14F-4D97-AF65-F5344CB8AC3E}">
        <p14:creationId xmlns:p14="http://schemas.microsoft.com/office/powerpoint/2010/main" val="816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25" grpId="0"/>
      <p:bldP spid="30" grpId="0"/>
      <p:bldP spid="3" grpId="0"/>
      <p:bldP spid="5" grpId="0"/>
      <p:bldP spid="19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759831A-E55C-4F81-8F76-2E7CE3D60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9897" y="669220"/>
            <a:ext cx="2364204" cy="826252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indent="0" algn="ctr">
              <a:buNone/>
            </a:pPr>
            <a:r>
              <a:rPr lang="ar-SA" dirty="0">
                <a:solidFill>
                  <a:schemeClr val="tx1"/>
                </a:solidFill>
              </a:rPr>
              <a:t>وفي الختام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6B828B69-EAF0-4E75-B094-488DE8946E6D}"/>
              </a:ext>
            </a:extLst>
          </p:cNvPr>
          <p:cNvSpPr/>
          <p:nvPr/>
        </p:nvSpPr>
        <p:spPr>
          <a:xfrm>
            <a:off x="1155031" y="2035901"/>
            <a:ext cx="6833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dirty="0"/>
              <a:t>آمل أن </a:t>
            </a:r>
            <a:r>
              <a:rPr lang="ar-SA" sz="2800" dirty="0" err="1"/>
              <a:t>تكونو</a:t>
            </a:r>
            <a:r>
              <a:rPr lang="ar-SA" sz="2800" dirty="0"/>
              <a:t> قد استفدتم من هذا الدرس يا طلابي الأعزاء</a:t>
            </a:r>
          </a:p>
          <a:p>
            <a:pPr algn="r" rtl="1"/>
            <a:endParaRPr lang="ar-SA" sz="2800" dirty="0"/>
          </a:p>
          <a:p>
            <a:pPr algn="r" rtl="1"/>
            <a:r>
              <a:rPr lang="ar-SA" sz="2800" dirty="0"/>
              <a:t>   ولا ننسى ان ننفذ الواجب المنزلي بمساعدة الأهل</a:t>
            </a:r>
          </a:p>
        </p:txBody>
      </p:sp>
      <p:sp>
        <p:nvSpPr>
          <p:cNvPr id="6" name="فقاعة التفكير: على شكل سحابة 5">
            <a:extLst>
              <a:ext uri="{FF2B5EF4-FFF2-40B4-BE49-F238E27FC236}">
                <a16:creationId xmlns:a16="http://schemas.microsoft.com/office/drawing/2014/main" id="{D74CDFD5-3CD7-4539-8749-7B37F8E3D0EA}"/>
              </a:ext>
            </a:extLst>
          </p:cNvPr>
          <p:cNvSpPr/>
          <p:nvPr/>
        </p:nvSpPr>
        <p:spPr>
          <a:xfrm>
            <a:off x="1755648" y="3663696"/>
            <a:ext cx="5023104" cy="1207008"/>
          </a:xfrm>
          <a:prstGeom prst="cloud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الى اللقاء في درس آخر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               ودمتم في أمان الله </a:t>
            </a:r>
          </a:p>
        </p:txBody>
      </p:sp>
    </p:spTree>
    <p:extLst>
      <p:ext uri="{BB962C8B-B14F-4D97-AF65-F5344CB8AC3E}">
        <p14:creationId xmlns:p14="http://schemas.microsoft.com/office/powerpoint/2010/main" val="9086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1" presetClass="entr" presetSubtype="8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322</TotalTime>
  <Words>219</Words>
  <Application>Microsoft Office PowerPoint</Application>
  <PresentationFormat>عرض على الشاشة (4:3)</PresentationFormat>
  <Paragraphs>125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2" baseType="lpstr">
      <vt:lpstr>Arial</vt:lpstr>
      <vt:lpstr>Calibri</vt:lpstr>
      <vt:lpstr>school</vt:lpstr>
      <vt:lpstr>الضرب مع الحمل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ACER</cp:lastModifiedBy>
  <cp:revision>37</cp:revision>
  <dcterms:created xsi:type="dcterms:W3CDTF">2020-05-02T02:36:07Z</dcterms:created>
  <dcterms:modified xsi:type="dcterms:W3CDTF">2020-05-12T09:29:59Z</dcterms:modified>
</cp:coreProperties>
</file>