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handoutMasterIdLst>
    <p:handoutMasterId r:id="rId8"/>
  </p:handoutMasterIdLst>
  <p:sldIdLst>
    <p:sldId id="256" r:id="rId2"/>
    <p:sldId id="262" r:id="rId3"/>
    <p:sldId id="261" r:id="rId4"/>
    <p:sldId id="268" r:id="rId5"/>
    <p:sldId id="26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4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3" d="100"/>
          <a:sy n="53" d="100"/>
        </p:scale>
        <p:origin x="284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E8AABAB1-29C4-4C3F-AD7D-29934C2208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022DAAB-CCB3-4399-99F8-8B603E366D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4F3357-D0E2-434D-A324-2ACAC855949C}" type="datetimeFigureOut">
              <a:rPr lang="ar-SA" smtClean="0"/>
              <a:t>27/09/41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6DA8ECF-1494-455B-841D-5DC6FAD80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37B8AA1-61B1-4F7F-B81B-3858F74FA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2C15C2E-D2AB-4D72-BA22-068D5AB45C7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39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4142" y="4511570"/>
            <a:ext cx="5722373" cy="2216689"/>
          </a:xfrm>
        </p:spPr>
        <p:txBody>
          <a:bodyPr>
            <a:normAutofit/>
          </a:bodyPr>
          <a:lstStyle/>
          <a:p>
            <a:r>
              <a:rPr lang="ar-SA" sz="6000" dirty="0">
                <a:solidFill>
                  <a:srgbClr val="FF0000"/>
                </a:solidFill>
              </a:rPr>
              <a:t>ضرب عدد من منزلة بعدد من منزلتين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فقاعة التفكير: على شكل سحابة 4">
            <a:extLst>
              <a:ext uri="{FF2B5EF4-FFF2-40B4-BE49-F238E27FC236}">
                <a16:creationId xmlns:a16="http://schemas.microsoft.com/office/drawing/2014/main" id="{0B5DC72E-94E6-4874-96BE-926ADA51B0F9}"/>
              </a:ext>
            </a:extLst>
          </p:cNvPr>
          <p:cNvSpPr/>
          <p:nvPr/>
        </p:nvSpPr>
        <p:spPr>
          <a:xfrm>
            <a:off x="5191432" y="198740"/>
            <a:ext cx="6474543" cy="2020529"/>
          </a:xfrm>
          <a:prstGeom prst="cloudCallout">
            <a:avLst>
              <a:gd name="adj1" fmla="val -29033"/>
              <a:gd name="adj2" fmla="val 8001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C93F9F55-174A-499A-ADB4-FC57CE8700FA}"/>
              </a:ext>
            </a:extLst>
          </p:cNvPr>
          <p:cNvSpPr/>
          <p:nvPr/>
        </p:nvSpPr>
        <p:spPr>
          <a:xfrm>
            <a:off x="749710" y="1976283"/>
            <a:ext cx="5864942" cy="241873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isometricOffAxis1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3"/>
                </a:solidFill>
              </a:rPr>
              <a:t>1- </a:t>
            </a:r>
            <a:r>
              <a:rPr lang="ar-SA" sz="3600" b="1">
                <a:ln/>
                <a:solidFill>
                  <a:schemeClr val="accent3"/>
                </a:solidFill>
              </a:rPr>
              <a:t>أن تتعرف </a:t>
            </a:r>
            <a:r>
              <a:rPr lang="ar-SA" sz="3600" b="1" dirty="0">
                <a:ln/>
                <a:solidFill>
                  <a:schemeClr val="accent3"/>
                </a:solidFill>
              </a:rPr>
              <a:t>على كيفية ضرب عدد من منزلة واحدة بعدد من منزلتين</a:t>
            </a:r>
            <a:endParaRPr lang="ar-SA" b="1" dirty="0">
              <a:ln/>
              <a:solidFill>
                <a:schemeClr val="accent3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B3FBC-91AD-4894-A75D-DB43A082D277}"/>
              </a:ext>
            </a:extLst>
          </p:cNvPr>
          <p:cNvSpPr txBox="1"/>
          <p:nvPr/>
        </p:nvSpPr>
        <p:spPr>
          <a:xfrm>
            <a:off x="6614652" y="361338"/>
            <a:ext cx="4114800" cy="17543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عزيزي التلميذ :</a:t>
            </a:r>
          </a:p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ما نرجو تحقيقه في هذا الدرس هو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B02A79D8-E8DF-479F-BCE5-97764C6EC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714272">
            <a:off x="4330576" y="3504112"/>
            <a:ext cx="4984955" cy="24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6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6C8B8580-DF83-4B3E-9662-1151EE8B9ECF}"/>
              </a:ext>
            </a:extLst>
          </p:cNvPr>
          <p:cNvSpPr txBox="1"/>
          <p:nvPr/>
        </p:nvSpPr>
        <p:spPr>
          <a:xfrm>
            <a:off x="324465" y="-14749"/>
            <a:ext cx="11385754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مسألة</a:t>
            </a:r>
            <a:endParaRPr lang="ar-SA" dirty="0"/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6421CD95-E279-4090-B6BF-54C9EF90650A}"/>
              </a:ext>
            </a:extLst>
          </p:cNvPr>
          <p:cNvSpPr/>
          <p:nvPr/>
        </p:nvSpPr>
        <p:spPr>
          <a:xfrm>
            <a:off x="-1" y="1127939"/>
            <a:ext cx="11710219" cy="2052002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E8E07719-3ED8-4100-8CC7-47D33F338655}"/>
              </a:ext>
            </a:extLst>
          </p:cNvPr>
          <p:cNvSpPr txBox="1"/>
          <p:nvPr/>
        </p:nvSpPr>
        <p:spPr>
          <a:xfrm>
            <a:off x="668593" y="1461442"/>
            <a:ext cx="10854813" cy="13849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dirty="0">
                <a:ln/>
                <a:solidFill>
                  <a:schemeClr val="accent4"/>
                </a:solidFill>
              </a:rPr>
              <a:t>شاركت </a:t>
            </a: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12</a:t>
            </a:r>
            <a:r>
              <a:rPr lang="ar-SA" sz="3600" b="1" dirty="0">
                <a:ln/>
                <a:solidFill>
                  <a:schemeClr val="accent4"/>
                </a:solidFill>
              </a:rPr>
              <a:t> مدرسة في مسابقة ثقافية من كل مدرسة </a:t>
            </a:r>
            <a:r>
              <a:rPr lang="ar-SA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r>
              <a:rPr lang="ar-SA" sz="3600" b="1" dirty="0">
                <a:ln/>
                <a:solidFill>
                  <a:schemeClr val="accent4"/>
                </a:solidFill>
              </a:rPr>
              <a:t> طلاب ما عدد الطلاب المشاركين في المسابقة؟</a:t>
            </a:r>
            <a:endParaRPr lang="ar-SA" b="1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ACF21AC4-50EC-4456-945E-4C50DA4DE1C8}"/>
              </a:ext>
            </a:extLst>
          </p:cNvPr>
          <p:cNvSpPr/>
          <p:nvPr/>
        </p:nvSpPr>
        <p:spPr>
          <a:xfrm>
            <a:off x="5810865" y="2846437"/>
            <a:ext cx="5899353" cy="831623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2626806-6F95-47F3-BB7C-DAA7509847D3}"/>
              </a:ext>
            </a:extLst>
          </p:cNvPr>
          <p:cNvSpPr txBox="1"/>
          <p:nvPr/>
        </p:nvSpPr>
        <p:spPr>
          <a:xfrm>
            <a:off x="6622027" y="2846437"/>
            <a:ext cx="4572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dirty="0"/>
              <a:t>وسنحل هذه المسألة بطريقتين</a:t>
            </a:r>
            <a:endParaRPr lang="ar-SA" dirty="0"/>
          </a:p>
        </p:txBody>
      </p:sp>
      <p:cxnSp>
        <p:nvCxnSpPr>
          <p:cNvPr id="8" name="رابط كسهم مستقيم 7">
            <a:extLst>
              <a:ext uri="{FF2B5EF4-FFF2-40B4-BE49-F238E27FC236}">
                <a16:creationId xmlns:a16="http://schemas.microsoft.com/office/drawing/2014/main" id="{0DE6E24D-D69A-4917-B1F6-42E5CD4034AC}"/>
              </a:ext>
            </a:extLst>
          </p:cNvPr>
          <p:cNvCxnSpPr>
            <a:cxnSpLocks/>
          </p:cNvCxnSpPr>
          <p:nvPr/>
        </p:nvCxnSpPr>
        <p:spPr>
          <a:xfrm flipH="1">
            <a:off x="5810865" y="3678060"/>
            <a:ext cx="2713703" cy="18393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ED188344-4D69-4EF3-B5FB-EA9F59573CFB}"/>
              </a:ext>
            </a:extLst>
          </p:cNvPr>
          <p:cNvCxnSpPr>
            <a:cxnSpLocks/>
          </p:cNvCxnSpPr>
          <p:nvPr/>
        </p:nvCxnSpPr>
        <p:spPr>
          <a:xfrm flipH="1">
            <a:off x="8288594" y="3676705"/>
            <a:ext cx="280218" cy="120105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سحابة 12">
            <a:extLst>
              <a:ext uri="{FF2B5EF4-FFF2-40B4-BE49-F238E27FC236}">
                <a16:creationId xmlns:a16="http://schemas.microsoft.com/office/drawing/2014/main" id="{B509EAB9-1000-4C98-BF6F-E36793B29C94}"/>
              </a:ext>
            </a:extLst>
          </p:cNvPr>
          <p:cNvSpPr/>
          <p:nvPr/>
        </p:nvSpPr>
        <p:spPr>
          <a:xfrm rot="1663326">
            <a:off x="3306006" y="3512101"/>
            <a:ext cx="3084230" cy="1698664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سحابة 14">
            <a:extLst>
              <a:ext uri="{FF2B5EF4-FFF2-40B4-BE49-F238E27FC236}">
                <a16:creationId xmlns:a16="http://schemas.microsoft.com/office/drawing/2014/main" id="{0930D703-A1DE-4B86-8D52-5B36A08CCCD7}"/>
              </a:ext>
            </a:extLst>
          </p:cNvPr>
          <p:cNvSpPr/>
          <p:nvPr/>
        </p:nvSpPr>
        <p:spPr>
          <a:xfrm rot="1757721">
            <a:off x="6538452" y="4898043"/>
            <a:ext cx="2944761" cy="1698664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8633CBE-1F39-4089-AF43-99ED9B448A5D}"/>
              </a:ext>
            </a:extLst>
          </p:cNvPr>
          <p:cNvSpPr txBox="1"/>
          <p:nvPr/>
        </p:nvSpPr>
        <p:spPr>
          <a:xfrm>
            <a:off x="3884144" y="3903752"/>
            <a:ext cx="2285599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isometricOffAxis1Left"/>
              <a:lightRig rig="threePt" dir="t"/>
            </a:scene3d>
          </a:bodyPr>
          <a:lstStyle/>
          <a:p>
            <a:pPr algn="ctr"/>
            <a:r>
              <a:rPr lang="ar-SA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1- أفقية</a:t>
            </a:r>
            <a:endParaRPr lang="ar-SA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27300CA-4D62-414E-982D-531874ACEF83}"/>
              </a:ext>
            </a:extLst>
          </p:cNvPr>
          <p:cNvSpPr txBox="1"/>
          <p:nvPr/>
        </p:nvSpPr>
        <p:spPr>
          <a:xfrm>
            <a:off x="6608319" y="5222229"/>
            <a:ext cx="3087923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isometricOffAxis1Left"/>
              <a:lightRig rig="threePt" dir="t"/>
            </a:scene3d>
          </a:bodyPr>
          <a:lstStyle/>
          <a:p>
            <a:pPr algn="ctr"/>
            <a:r>
              <a:rPr lang="ar-SA" sz="6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2- عمودية</a:t>
            </a:r>
            <a:endParaRPr lang="ar-SA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640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3" grpId="0" animBg="1"/>
      <p:bldP spid="2" grpId="0"/>
      <p:bldP spid="6" grpId="0" animBg="1"/>
      <p:bldP spid="5" grpId="0"/>
      <p:bldP spid="13" grpId="0" animBg="1"/>
      <p:bldP spid="15" grpId="0" animBg="1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AE5CB344-369B-4323-9D6C-5E09F2171C00}"/>
              </a:ext>
            </a:extLst>
          </p:cNvPr>
          <p:cNvSpPr txBox="1"/>
          <p:nvPr/>
        </p:nvSpPr>
        <p:spPr>
          <a:xfrm>
            <a:off x="6981752" y="2564552"/>
            <a:ext cx="575187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rgbClr val="7030A0"/>
                </a:solidFill>
              </a:rPr>
              <a:t>1</a:t>
            </a:r>
            <a:endParaRPr lang="ar-SA" sz="6600" dirty="0">
              <a:solidFill>
                <a:srgbClr val="7030A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04E486B-E9BE-47F6-9E4C-3C666565326C}"/>
              </a:ext>
            </a:extLst>
          </p:cNvPr>
          <p:cNvSpPr txBox="1"/>
          <p:nvPr/>
        </p:nvSpPr>
        <p:spPr>
          <a:xfrm>
            <a:off x="6450049" y="2543363"/>
            <a:ext cx="575187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800" dirty="0">
                <a:solidFill>
                  <a:schemeClr val="tx1"/>
                </a:solidFill>
              </a:rPr>
              <a:t>×</a:t>
            </a:r>
            <a:endParaRPr lang="ar-SA" sz="6600" dirty="0">
              <a:solidFill>
                <a:schemeClr val="tx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9F0DA1-8B8C-40F3-8201-D9D42CEF4C3A}"/>
              </a:ext>
            </a:extLst>
          </p:cNvPr>
          <p:cNvSpPr txBox="1"/>
          <p:nvPr/>
        </p:nvSpPr>
        <p:spPr>
          <a:xfrm>
            <a:off x="5820699" y="2640508"/>
            <a:ext cx="575187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chemeClr val="tx1"/>
                </a:solidFill>
              </a:rPr>
              <a:t>3</a:t>
            </a:r>
            <a:endParaRPr lang="ar-SA" sz="6600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1B60A2C-DDB8-4F40-8D2A-8738E8D9D5FB}"/>
              </a:ext>
            </a:extLst>
          </p:cNvPr>
          <p:cNvSpPr txBox="1"/>
          <p:nvPr/>
        </p:nvSpPr>
        <p:spPr>
          <a:xfrm>
            <a:off x="5271787" y="2630326"/>
            <a:ext cx="575187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chemeClr val="tx1"/>
                </a:solidFill>
              </a:rPr>
              <a:t>=</a:t>
            </a:r>
            <a:endParaRPr lang="ar-SA" sz="6600" dirty="0">
              <a:solidFill>
                <a:schemeClr val="tx1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F6DD8A7-B960-4CA2-9B53-B29A20420EFC}"/>
              </a:ext>
            </a:extLst>
          </p:cNvPr>
          <p:cNvSpPr txBox="1"/>
          <p:nvPr/>
        </p:nvSpPr>
        <p:spPr>
          <a:xfrm>
            <a:off x="4686768" y="2630326"/>
            <a:ext cx="57518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8800" dirty="0">
                <a:solidFill>
                  <a:srgbClr val="FF0000"/>
                </a:solidFill>
              </a:rPr>
              <a:t>6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73B7990-F870-48C7-825B-989045A91193}"/>
              </a:ext>
            </a:extLst>
          </p:cNvPr>
          <p:cNvSpPr txBox="1"/>
          <p:nvPr/>
        </p:nvSpPr>
        <p:spPr>
          <a:xfrm>
            <a:off x="4111581" y="2630326"/>
            <a:ext cx="575187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rgbClr val="7030A0"/>
                </a:solidFill>
              </a:rPr>
              <a:t>3</a:t>
            </a:r>
            <a:endParaRPr lang="ar-SA" sz="6600" dirty="0">
              <a:solidFill>
                <a:srgbClr val="7030A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6AF806F-0A67-4D63-BCC0-65F4137D583D}"/>
              </a:ext>
            </a:extLst>
          </p:cNvPr>
          <p:cNvSpPr txBox="1"/>
          <p:nvPr/>
        </p:nvSpPr>
        <p:spPr>
          <a:xfrm>
            <a:off x="7572535" y="2630326"/>
            <a:ext cx="575187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8800" dirty="0">
                <a:solidFill>
                  <a:srgbClr val="FF0000"/>
                </a:solidFill>
              </a:rPr>
              <a:t>2</a:t>
            </a:r>
            <a:endParaRPr lang="ar-SA" sz="6600" dirty="0">
              <a:solidFill>
                <a:srgbClr val="FF0000"/>
              </a:solidFill>
            </a:endParaRPr>
          </a:p>
        </p:txBody>
      </p:sp>
      <p:sp>
        <p:nvSpPr>
          <p:cNvPr id="13" name="قوس كبير أيسر 12">
            <a:extLst>
              <a:ext uri="{FF2B5EF4-FFF2-40B4-BE49-F238E27FC236}">
                <a16:creationId xmlns:a16="http://schemas.microsoft.com/office/drawing/2014/main" id="{CD7592A2-9F24-4720-8242-297BB7DDCD1A}"/>
              </a:ext>
            </a:extLst>
          </p:cNvPr>
          <p:cNvSpPr/>
          <p:nvPr/>
        </p:nvSpPr>
        <p:spPr>
          <a:xfrm rot="5400000" flipH="1">
            <a:off x="5005454" y="3038784"/>
            <a:ext cx="532665" cy="1652030"/>
          </a:xfrm>
          <a:prstGeom prst="leftBrace">
            <a:avLst>
              <a:gd name="adj1" fmla="val 39102"/>
              <a:gd name="adj2" fmla="val 4852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4000"/>
          </a:p>
        </p:txBody>
      </p:sp>
      <p:sp>
        <p:nvSpPr>
          <p:cNvPr id="14" name="قوس كبير أيسر 13">
            <a:extLst>
              <a:ext uri="{FF2B5EF4-FFF2-40B4-BE49-F238E27FC236}">
                <a16:creationId xmlns:a16="http://schemas.microsoft.com/office/drawing/2014/main" id="{18544A27-B4DE-4AF9-AA04-1DEE011A57F0}"/>
              </a:ext>
            </a:extLst>
          </p:cNvPr>
          <p:cNvSpPr/>
          <p:nvPr/>
        </p:nvSpPr>
        <p:spPr>
          <a:xfrm rot="5400000" flipH="1">
            <a:off x="6505337" y="3226084"/>
            <a:ext cx="532665" cy="1277432"/>
          </a:xfrm>
          <a:prstGeom prst="leftBrace">
            <a:avLst>
              <a:gd name="adj1" fmla="val 39102"/>
              <a:gd name="adj2" fmla="val 48521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400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D390F63-B92F-4D23-825F-F27739828642}"/>
              </a:ext>
            </a:extLst>
          </p:cNvPr>
          <p:cNvSpPr txBox="1"/>
          <p:nvPr/>
        </p:nvSpPr>
        <p:spPr>
          <a:xfrm>
            <a:off x="4417125" y="1515182"/>
            <a:ext cx="332567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عملية ضرب الآحاد</a:t>
            </a:r>
            <a:endParaRPr lang="ar-SA" sz="2800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ECEC14D-1473-4EDC-956A-EE5102EA654D}"/>
              </a:ext>
            </a:extLst>
          </p:cNvPr>
          <p:cNvSpPr txBox="1"/>
          <p:nvPr/>
        </p:nvSpPr>
        <p:spPr>
          <a:xfrm>
            <a:off x="4067125" y="4218030"/>
            <a:ext cx="37493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عملية ضرب العشرات</a:t>
            </a:r>
            <a:endParaRPr lang="ar-SA" sz="2800" dirty="0"/>
          </a:p>
        </p:txBody>
      </p:sp>
      <p:sp>
        <p:nvSpPr>
          <p:cNvPr id="17" name="قوس كبير أيسر 16">
            <a:extLst>
              <a:ext uri="{FF2B5EF4-FFF2-40B4-BE49-F238E27FC236}">
                <a16:creationId xmlns:a16="http://schemas.microsoft.com/office/drawing/2014/main" id="{7A96AA29-63C4-4A2E-B362-DCF94C278A0F}"/>
              </a:ext>
            </a:extLst>
          </p:cNvPr>
          <p:cNvSpPr/>
          <p:nvPr/>
        </p:nvSpPr>
        <p:spPr>
          <a:xfrm rot="5400000">
            <a:off x="6709754" y="1759284"/>
            <a:ext cx="575187" cy="1802695"/>
          </a:xfrm>
          <a:prstGeom prst="leftBrace">
            <a:avLst>
              <a:gd name="adj1" fmla="val 62179"/>
              <a:gd name="adj2" fmla="val 477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2800"/>
          </a:p>
        </p:txBody>
      </p:sp>
      <p:sp>
        <p:nvSpPr>
          <p:cNvPr id="18" name="قوس كبير أيسر 17">
            <a:extLst>
              <a:ext uri="{FF2B5EF4-FFF2-40B4-BE49-F238E27FC236}">
                <a16:creationId xmlns:a16="http://schemas.microsoft.com/office/drawing/2014/main" id="{49F41654-F739-4930-9058-B3ADEA0B06B5}"/>
              </a:ext>
            </a:extLst>
          </p:cNvPr>
          <p:cNvSpPr/>
          <p:nvPr/>
        </p:nvSpPr>
        <p:spPr>
          <a:xfrm rot="5400000">
            <a:off x="5195924" y="2102316"/>
            <a:ext cx="575187" cy="1116636"/>
          </a:xfrm>
          <a:prstGeom prst="leftBrace">
            <a:avLst>
              <a:gd name="adj1" fmla="val 62179"/>
              <a:gd name="adj2" fmla="val 4770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2800"/>
          </a:p>
        </p:txBody>
      </p:sp>
      <p:sp>
        <p:nvSpPr>
          <p:cNvPr id="19" name="إطار 18">
            <a:extLst>
              <a:ext uri="{FF2B5EF4-FFF2-40B4-BE49-F238E27FC236}">
                <a16:creationId xmlns:a16="http://schemas.microsoft.com/office/drawing/2014/main" id="{7CA2AB6E-584A-490A-BF0D-D53D4F9193C2}"/>
              </a:ext>
            </a:extLst>
          </p:cNvPr>
          <p:cNvSpPr/>
          <p:nvPr/>
        </p:nvSpPr>
        <p:spPr>
          <a:xfrm>
            <a:off x="4051740" y="2811751"/>
            <a:ext cx="1237256" cy="904843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3511821-76BD-42FB-8533-284C357A84E9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عملية الضرب بشكل أفقي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ربع نص 35">
            <a:extLst>
              <a:ext uri="{FF2B5EF4-FFF2-40B4-BE49-F238E27FC236}">
                <a16:creationId xmlns:a16="http://schemas.microsoft.com/office/drawing/2014/main" id="{34C3B7D4-D376-4E62-B155-491374CB97F8}"/>
              </a:ext>
            </a:extLst>
          </p:cNvPr>
          <p:cNvSpPr txBox="1"/>
          <p:nvPr/>
        </p:nvSpPr>
        <p:spPr>
          <a:xfrm>
            <a:off x="6312310" y="1887794"/>
            <a:ext cx="9291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2</a:t>
            </a:r>
            <a:endParaRPr lang="ar-SA" dirty="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0EA684E-F02C-4462-BFA6-8A46B20FA166}"/>
              </a:ext>
            </a:extLst>
          </p:cNvPr>
          <p:cNvSpPr txBox="1"/>
          <p:nvPr/>
        </p:nvSpPr>
        <p:spPr>
          <a:xfrm>
            <a:off x="5415117" y="1903135"/>
            <a:ext cx="9291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1</a:t>
            </a:r>
            <a:endParaRPr lang="ar-SA" dirty="0"/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837D04B-0C64-4214-A834-BB23FEFD2F67}"/>
              </a:ext>
            </a:extLst>
          </p:cNvPr>
          <p:cNvSpPr txBox="1"/>
          <p:nvPr/>
        </p:nvSpPr>
        <p:spPr>
          <a:xfrm>
            <a:off x="6458566" y="3079911"/>
            <a:ext cx="9291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/>
              <a:t>3</a:t>
            </a:r>
            <a:endParaRPr lang="ar-SA" dirty="0"/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7258E304-4124-4EC3-8659-0E9390E1ABA1}"/>
              </a:ext>
            </a:extLst>
          </p:cNvPr>
          <p:cNvCxnSpPr>
            <a:cxnSpLocks/>
          </p:cNvCxnSpPr>
          <p:nvPr/>
        </p:nvCxnSpPr>
        <p:spPr>
          <a:xfrm flipH="1">
            <a:off x="5206182" y="4522305"/>
            <a:ext cx="2485102" cy="0"/>
          </a:xfrm>
          <a:prstGeom prst="lin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45D7F1D-D7DD-4226-9780-3C686FB90009}"/>
              </a:ext>
            </a:extLst>
          </p:cNvPr>
          <p:cNvSpPr txBox="1"/>
          <p:nvPr/>
        </p:nvSpPr>
        <p:spPr>
          <a:xfrm>
            <a:off x="7277100" y="2875002"/>
            <a:ext cx="575187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×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38E8676-3229-4CC9-9385-A8B2B0095A1B}"/>
              </a:ext>
            </a:extLst>
          </p:cNvPr>
          <p:cNvSpPr txBox="1"/>
          <p:nvPr/>
        </p:nvSpPr>
        <p:spPr>
          <a:xfrm>
            <a:off x="6347952" y="4638368"/>
            <a:ext cx="9291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6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A7C74FE-1CD2-4EC5-910B-4D61E56E4839}"/>
              </a:ext>
            </a:extLst>
          </p:cNvPr>
          <p:cNvSpPr txBox="1"/>
          <p:nvPr/>
        </p:nvSpPr>
        <p:spPr>
          <a:xfrm>
            <a:off x="5529418" y="4653709"/>
            <a:ext cx="929148" cy="110799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</a:rPr>
              <a:t>3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43" name="إطار 42">
            <a:extLst>
              <a:ext uri="{FF2B5EF4-FFF2-40B4-BE49-F238E27FC236}">
                <a16:creationId xmlns:a16="http://schemas.microsoft.com/office/drawing/2014/main" id="{80830756-EC46-471C-B8E4-463AE2EAEBE2}"/>
              </a:ext>
            </a:extLst>
          </p:cNvPr>
          <p:cNvSpPr/>
          <p:nvPr/>
        </p:nvSpPr>
        <p:spPr>
          <a:xfrm>
            <a:off x="5029200" y="4653709"/>
            <a:ext cx="2662084" cy="948175"/>
          </a:xfrm>
          <a:prstGeom prst="fra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49D83A84-C061-4540-9D7E-E74F00B596CA}"/>
              </a:ext>
            </a:extLst>
          </p:cNvPr>
          <p:cNvSpPr txBox="1">
            <a:spLocks/>
          </p:cNvSpPr>
          <p:nvPr/>
        </p:nvSpPr>
        <p:spPr>
          <a:xfrm>
            <a:off x="516194" y="-48627"/>
            <a:ext cx="11159612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spc="50" dirty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cs typeface="Arial" panose="020B0604020202020204" pitchFamily="34" charset="0"/>
              </a:rPr>
              <a:t>عملية الضرب بشكل عمودي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6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13347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8000" b="1">
                <a:solidFill>
                  <a:srgbClr val="FF0000"/>
                </a:solidFill>
              </a:rPr>
              <a:t>وإلى </a:t>
            </a:r>
            <a:r>
              <a:rPr lang="ar-SA" sz="8000" b="1" dirty="0">
                <a:solidFill>
                  <a:srgbClr val="FF0000"/>
                </a:solidFill>
              </a:rPr>
              <a:t>لقاء جديد في درس جديد</a:t>
            </a:r>
            <a:endParaRPr lang="ar-SA" sz="1400" b="1" dirty="0">
              <a:solidFill>
                <a:srgbClr val="FF0000"/>
              </a:solidFill>
            </a:endParaRPr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523</TotalTime>
  <Words>90</Words>
  <Application>Microsoft Office PowerPoint</Application>
  <PresentationFormat>شاشة عريضة</PresentationFormat>
  <Paragraphs>27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9" baseType="lpstr">
      <vt:lpstr>Arial</vt:lpstr>
      <vt:lpstr>Calibri</vt:lpstr>
      <vt:lpstr>school</vt:lpstr>
      <vt:lpstr>ضرب عدد من منزلة بعدد من منزلتين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SRSY-LAP-DE43</cp:lastModifiedBy>
  <cp:revision>51</cp:revision>
  <dcterms:created xsi:type="dcterms:W3CDTF">2020-05-02T02:36:07Z</dcterms:created>
  <dcterms:modified xsi:type="dcterms:W3CDTF">2020-05-19T12:44:58Z</dcterms:modified>
</cp:coreProperties>
</file>