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7"/>
  </p:notesMasterIdLst>
  <p:sldIdLst>
    <p:sldId id="256" r:id="rId2"/>
    <p:sldId id="257" r:id="rId3"/>
    <p:sldId id="264" r:id="rId4"/>
    <p:sldId id="262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9E4BDB0-1781-49D4-B33D-C455AF4BA989}" type="datetimeFigureOut">
              <a:rPr lang="ar-AE" smtClean="0"/>
              <a:t>25/09/1441</a:t>
            </a:fld>
            <a:endParaRPr lang="ar-AE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AE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B0E0C3B-D040-402A-84AE-AE0C5A75110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503140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الدرس </a:t>
            </a: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السابع:</a:t>
            </a:r>
            <a:r>
              <a:rPr lang="en-US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/>
            </a:r>
            <a:br>
              <a:rPr lang="en-US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اطرح عددين بمنزليين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 mod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/>
              <a:t>الفصل </a:t>
            </a:r>
            <a:r>
              <a:rPr lang="ar-SA" dirty="0" smtClean="0"/>
              <a:t>الثامن       </a:t>
            </a:r>
            <a:r>
              <a:rPr lang="ar-SY" dirty="0" smtClean="0"/>
              <a:t> </a:t>
            </a:r>
            <a:r>
              <a:rPr lang="ar-SA" dirty="0" smtClean="0"/>
              <a:t> </a:t>
            </a:r>
            <a:r>
              <a:rPr lang="ar-SA" dirty="0"/>
              <a:t>الدرس </a:t>
            </a:r>
            <a:r>
              <a:rPr lang="ar-SA" dirty="0" smtClean="0"/>
              <a:t>السابع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dirty="0"/>
              <a:t>عزيزي الطالب: الهدف التعليمي من هذا الدرس           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                                   </a:t>
            </a:r>
            <a:r>
              <a:rPr lang="ar-SA" sz="2800" dirty="0" smtClean="0">
                <a:solidFill>
                  <a:srgbClr val="00B050"/>
                </a:solidFill>
              </a:rPr>
              <a:t>1.اطرح عددين بمنزلتين مع </a:t>
            </a:r>
            <a:r>
              <a:rPr lang="ar-SA" sz="2800" dirty="0" err="1" smtClean="0">
                <a:solidFill>
                  <a:srgbClr val="00B050"/>
                </a:solidFill>
              </a:rPr>
              <a:t>الاستلاف</a:t>
            </a:r>
            <a:r>
              <a:rPr lang="ar-SA" sz="2800" dirty="0">
                <a:solidFill>
                  <a:srgbClr val="00B050"/>
                </a:solidFill>
              </a:rPr>
              <a:t> وبدونه مستخدما جدول </a:t>
            </a:r>
            <a:r>
              <a:rPr lang="ar-SA" sz="2800" dirty="0" smtClean="0">
                <a:solidFill>
                  <a:srgbClr val="00B050"/>
                </a:solidFill>
              </a:rPr>
              <a:t>المنازل                                          </a:t>
            </a:r>
            <a:endParaRPr lang="ar-SA" sz="2800" dirty="0">
              <a:solidFill>
                <a:srgbClr val="00B050"/>
              </a:solidFill>
            </a:endParaRPr>
          </a:p>
          <a:p>
            <a:r>
              <a:rPr lang="ar-SA" sz="2800" dirty="0" smtClean="0">
                <a:solidFill>
                  <a:srgbClr val="00B050"/>
                </a:solidFill>
              </a:rPr>
              <a:t> 2.إيجاد ناتج طرح عددين بمنزلتين مع </a:t>
            </a:r>
            <a:r>
              <a:rPr lang="ar-SA" sz="2800" dirty="0" err="1" smtClean="0">
                <a:solidFill>
                  <a:srgbClr val="00B050"/>
                </a:solidFill>
              </a:rPr>
              <a:t>الاستلاف</a:t>
            </a:r>
            <a:r>
              <a:rPr lang="ar-SA" sz="2800" dirty="0" smtClean="0">
                <a:solidFill>
                  <a:srgbClr val="00B050"/>
                </a:solidFill>
              </a:rPr>
              <a:t> وبدونه بشكل       مجرد                                                                     </a:t>
            </a:r>
            <a:endParaRPr lang="ar-SA" sz="2800" dirty="0">
              <a:solidFill>
                <a:srgbClr val="00B050"/>
              </a:solidFill>
            </a:endParaRPr>
          </a:p>
          <a:p>
            <a:endParaRPr lang="ar-SA" dirty="0"/>
          </a:p>
          <a:p>
            <a:r>
              <a:rPr lang="en-US" dirty="0" smtClean="0"/>
              <a:t>                                 </a:t>
            </a:r>
            <a:endParaRPr lang="ar-SA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642519" y="3796228"/>
            <a:ext cx="5858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dirty="0" smtClean="0">
                <a:solidFill>
                  <a:srgbClr val="FF0000"/>
                </a:solidFill>
              </a:rPr>
              <a:t>  </a:t>
            </a:r>
          </a:p>
          <a:p>
            <a:endParaRPr lang="ar-AE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  </a:t>
            </a:r>
            <a:endParaRPr lang="ar-AE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641" y="458025"/>
            <a:ext cx="7683690" cy="1065345"/>
          </a:xfrm>
        </p:spPr>
        <p:txBody>
          <a:bodyPr>
            <a:normAutofit fontScale="90000"/>
          </a:bodyPr>
          <a:lstStyle/>
          <a:p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طرح عددين بمنزلتين</a:t>
            </a:r>
            <a:r>
              <a:rPr lang="ar-SA" dirty="0">
                <a:latin typeface="Pristina" panose="03060402040406080204" pitchFamily="66" charset="0"/>
                <a:cs typeface="Sakkal Majalla" panose="02000000000000000000" pitchFamily="2" charset="-78"/>
              </a:rPr>
              <a:t/>
            </a:r>
            <a:br>
              <a:rPr lang="ar-SA" dirty="0">
                <a:latin typeface="Pristina" panose="03060402040406080204" pitchFamily="66" charset="0"/>
                <a:cs typeface="Sakkal Majalla" panose="02000000000000000000" pitchFamily="2" charset="-78"/>
              </a:rPr>
            </a:br>
            <a:endParaRPr lang="en-US" dirty="0">
              <a:latin typeface="Pristina" panose="03060402040406080204" pitchFamily="66" charset="0"/>
            </a:endParaRPr>
          </a:p>
        </p:txBody>
      </p:sp>
      <p:graphicFrame>
        <p:nvGraphicFramePr>
          <p:cNvPr id="11" name="عنصر نائب للمحتوى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9954158"/>
              </p:ext>
            </p:extLst>
          </p:nvPr>
        </p:nvGraphicFramePr>
        <p:xfrm>
          <a:off x="914400" y="1659986"/>
          <a:ext cx="1937982" cy="2846367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1150191"/>
                <a:gridCol w="787791"/>
              </a:tblGrid>
              <a:tr h="340565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احاد</a:t>
                      </a:r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عشرات</a:t>
                      </a:r>
                      <a:endParaRPr lang="ar-AE" dirty="0"/>
                    </a:p>
                  </a:txBody>
                  <a:tcPr/>
                </a:tc>
              </a:tr>
              <a:tr h="1901487">
                <a:tc>
                  <a:txBody>
                    <a:bodyPr/>
                    <a:lstStyle/>
                    <a:p>
                      <a:pPr algn="ctr" rtl="1"/>
                      <a:endParaRPr lang="ar-AE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3200" dirty="0" smtClean="0"/>
                    </a:p>
                    <a:p>
                      <a:pPr algn="ctr" rtl="1"/>
                      <a:endParaRPr lang="ar-SA" sz="3200" dirty="0" smtClean="0"/>
                    </a:p>
                  </a:txBody>
                  <a:tcPr/>
                </a:tc>
              </a:tr>
              <a:tr h="539228">
                <a:tc>
                  <a:txBody>
                    <a:bodyPr/>
                    <a:lstStyle/>
                    <a:p>
                      <a:pPr algn="ctr" rtl="1"/>
                      <a:endParaRPr lang="ar-AE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3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جدول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146872"/>
              </p:ext>
            </p:extLst>
          </p:nvPr>
        </p:nvGraphicFramePr>
        <p:xfrm>
          <a:off x="5158854" y="1600020"/>
          <a:ext cx="2170414" cy="2841246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1139484"/>
                <a:gridCol w="1030930"/>
              </a:tblGrid>
              <a:tr h="425726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الاحاد</a:t>
                      </a:r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العشرات</a:t>
                      </a:r>
                      <a:endParaRPr lang="ar-AE" dirty="0"/>
                    </a:p>
                  </a:txBody>
                  <a:tcPr/>
                </a:tc>
              </a:tr>
              <a:tr h="1836400">
                <a:tc>
                  <a:txBody>
                    <a:bodyPr/>
                    <a:lstStyle/>
                    <a:p>
                      <a:pPr algn="ctr" rtl="1"/>
                      <a:endParaRPr lang="ar-SA" sz="3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3200" dirty="0"/>
                    </a:p>
                  </a:txBody>
                  <a:tcPr/>
                </a:tc>
              </a:tr>
              <a:tr h="431639">
                <a:tc>
                  <a:txBody>
                    <a:bodyPr/>
                    <a:lstStyle/>
                    <a:p>
                      <a:pPr algn="ctr" rtl="1"/>
                      <a:endParaRPr lang="ar-AE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3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صورة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615" y="1523370"/>
            <a:ext cx="2174325" cy="3222591"/>
          </a:xfrm>
          <a:prstGeom prst="rect">
            <a:avLst/>
          </a:prstGeom>
        </p:spPr>
      </p:pic>
      <p:sp>
        <p:nvSpPr>
          <p:cNvPr id="15" name="مربع نص 14"/>
          <p:cNvSpPr txBox="1"/>
          <p:nvPr/>
        </p:nvSpPr>
        <p:spPr>
          <a:xfrm>
            <a:off x="6350817" y="2563142"/>
            <a:ext cx="4688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/>
              <a:t>0</a:t>
            </a:r>
            <a:endParaRPr lang="ar-AE" sz="3200" dirty="0"/>
          </a:p>
        </p:txBody>
      </p:sp>
      <p:sp>
        <p:nvSpPr>
          <p:cNvPr id="16" name="مربع نص 15"/>
          <p:cNvSpPr txBox="1"/>
          <p:nvPr/>
        </p:nvSpPr>
        <p:spPr>
          <a:xfrm>
            <a:off x="5346545" y="2076007"/>
            <a:ext cx="44150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/>
              <a:t>2</a:t>
            </a:r>
            <a:endParaRPr lang="ar-AE" sz="3200" dirty="0"/>
          </a:p>
        </p:txBody>
      </p:sp>
      <p:sp>
        <p:nvSpPr>
          <p:cNvPr id="17" name="مربع نص 16"/>
          <p:cNvSpPr txBox="1"/>
          <p:nvPr/>
        </p:nvSpPr>
        <p:spPr>
          <a:xfrm>
            <a:off x="6235886" y="2009544"/>
            <a:ext cx="77780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/>
              <a:t>10</a:t>
            </a:r>
            <a:endParaRPr lang="ar-AE" sz="3200" dirty="0"/>
          </a:p>
        </p:txBody>
      </p:sp>
      <p:sp>
        <p:nvSpPr>
          <p:cNvPr id="18" name="مربع نص 17"/>
          <p:cNvSpPr txBox="1"/>
          <p:nvPr/>
        </p:nvSpPr>
        <p:spPr>
          <a:xfrm>
            <a:off x="5418477" y="2620843"/>
            <a:ext cx="5779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/>
              <a:t>3</a:t>
            </a:r>
            <a:endParaRPr lang="ar-AE" sz="3200" dirty="0"/>
          </a:p>
        </p:txBody>
      </p:sp>
      <p:sp>
        <p:nvSpPr>
          <p:cNvPr id="19" name="مربع نص 18"/>
          <p:cNvSpPr txBox="1"/>
          <p:nvPr/>
        </p:nvSpPr>
        <p:spPr>
          <a:xfrm>
            <a:off x="6994820" y="3099728"/>
            <a:ext cx="3573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-</a:t>
            </a:r>
            <a:endParaRPr lang="ar-AE" dirty="0"/>
          </a:p>
        </p:txBody>
      </p:sp>
      <p:sp>
        <p:nvSpPr>
          <p:cNvPr id="20" name="مربع نص 19"/>
          <p:cNvSpPr txBox="1"/>
          <p:nvPr/>
        </p:nvSpPr>
        <p:spPr>
          <a:xfrm>
            <a:off x="5377193" y="3387290"/>
            <a:ext cx="33232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/>
              <a:t>1</a:t>
            </a:r>
            <a:endParaRPr lang="ar-AE" sz="3200" dirty="0"/>
          </a:p>
        </p:txBody>
      </p:sp>
      <p:sp>
        <p:nvSpPr>
          <p:cNvPr id="21" name="مربع نص 20"/>
          <p:cNvSpPr txBox="1"/>
          <p:nvPr/>
        </p:nvSpPr>
        <p:spPr>
          <a:xfrm>
            <a:off x="6364463" y="3398409"/>
            <a:ext cx="45515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/>
              <a:t>8</a:t>
            </a:r>
            <a:endParaRPr lang="ar-AE" sz="3200" dirty="0"/>
          </a:p>
        </p:txBody>
      </p:sp>
      <p:sp>
        <p:nvSpPr>
          <p:cNvPr id="22" name="مربع نص 21"/>
          <p:cNvSpPr txBox="1"/>
          <p:nvPr/>
        </p:nvSpPr>
        <p:spPr>
          <a:xfrm>
            <a:off x="6414447" y="3907460"/>
            <a:ext cx="58037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/>
              <a:t>2</a:t>
            </a:r>
            <a:endParaRPr lang="ar-AE" sz="3200" dirty="0"/>
          </a:p>
        </p:txBody>
      </p:sp>
      <p:sp>
        <p:nvSpPr>
          <p:cNvPr id="23" name="مربع نص 22"/>
          <p:cNvSpPr txBox="1"/>
          <p:nvPr/>
        </p:nvSpPr>
        <p:spPr>
          <a:xfrm>
            <a:off x="5362350" y="3907460"/>
            <a:ext cx="40295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/>
              <a:t>1</a:t>
            </a:r>
            <a:endParaRPr lang="ar-AE" sz="3200" dirty="0"/>
          </a:p>
        </p:txBody>
      </p:sp>
      <p:sp>
        <p:nvSpPr>
          <p:cNvPr id="24" name="مربع نص 23"/>
          <p:cNvSpPr txBox="1"/>
          <p:nvPr/>
        </p:nvSpPr>
        <p:spPr>
          <a:xfrm>
            <a:off x="1696770" y="1978367"/>
            <a:ext cx="93952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/>
              <a:t>15</a:t>
            </a:r>
            <a:endParaRPr lang="ar-AE" sz="3200" dirty="0"/>
          </a:p>
        </p:txBody>
      </p:sp>
      <p:sp>
        <p:nvSpPr>
          <p:cNvPr id="25" name="مربع نص 24"/>
          <p:cNvSpPr txBox="1"/>
          <p:nvPr/>
        </p:nvSpPr>
        <p:spPr>
          <a:xfrm>
            <a:off x="1145844" y="1982020"/>
            <a:ext cx="4381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/>
              <a:t>3</a:t>
            </a:r>
            <a:endParaRPr lang="ar-AE" sz="3200" dirty="0"/>
          </a:p>
        </p:txBody>
      </p:sp>
      <p:sp>
        <p:nvSpPr>
          <p:cNvPr id="26" name="مربع نص 25"/>
          <p:cNvSpPr txBox="1"/>
          <p:nvPr/>
        </p:nvSpPr>
        <p:spPr>
          <a:xfrm>
            <a:off x="1905002" y="2438302"/>
            <a:ext cx="34217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/>
              <a:t>5</a:t>
            </a:r>
            <a:endParaRPr lang="ar-AE" sz="3200" dirty="0"/>
          </a:p>
        </p:txBody>
      </p:sp>
      <p:sp>
        <p:nvSpPr>
          <p:cNvPr id="27" name="مربع نص 26"/>
          <p:cNvSpPr txBox="1"/>
          <p:nvPr/>
        </p:nvSpPr>
        <p:spPr>
          <a:xfrm>
            <a:off x="1147286" y="2438301"/>
            <a:ext cx="47649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/>
              <a:t>4</a:t>
            </a:r>
            <a:endParaRPr lang="ar-AE" sz="3200" dirty="0"/>
          </a:p>
        </p:txBody>
      </p:sp>
      <p:cxnSp>
        <p:nvCxnSpPr>
          <p:cNvPr id="31" name="رابط مستقيم 30"/>
          <p:cNvCxnSpPr/>
          <p:nvPr/>
        </p:nvCxnSpPr>
        <p:spPr>
          <a:xfrm flipH="1">
            <a:off x="2457728" y="2976915"/>
            <a:ext cx="21803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مربع نص 32"/>
          <p:cNvSpPr txBox="1"/>
          <p:nvPr/>
        </p:nvSpPr>
        <p:spPr>
          <a:xfrm>
            <a:off x="1848645" y="3176672"/>
            <a:ext cx="46941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/>
              <a:t>8</a:t>
            </a:r>
            <a:endParaRPr lang="ar-AE" sz="3200" dirty="0"/>
          </a:p>
        </p:txBody>
      </p:sp>
      <p:sp>
        <p:nvSpPr>
          <p:cNvPr id="34" name="مربع نص 33"/>
          <p:cNvSpPr txBox="1"/>
          <p:nvPr/>
        </p:nvSpPr>
        <p:spPr>
          <a:xfrm>
            <a:off x="1193696" y="3176672"/>
            <a:ext cx="3527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/>
              <a:t>1</a:t>
            </a:r>
            <a:endParaRPr lang="ar-AE" sz="3200" dirty="0"/>
          </a:p>
        </p:txBody>
      </p:sp>
      <p:sp>
        <p:nvSpPr>
          <p:cNvPr id="35" name="مربع نص 34"/>
          <p:cNvSpPr txBox="1"/>
          <p:nvPr/>
        </p:nvSpPr>
        <p:spPr>
          <a:xfrm flipH="1">
            <a:off x="1841379" y="3970656"/>
            <a:ext cx="46941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/>
              <a:t>7</a:t>
            </a:r>
            <a:endParaRPr lang="ar-AE" sz="3200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1147286" y="3953345"/>
            <a:ext cx="37946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/>
              <a:t>2</a:t>
            </a:r>
            <a:endParaRPr lang="ar-AE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736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33" grpId="0"/>
      <p:bldP spid="34" grpId="0"/>
      <p:bldP spid="3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705" y="274638"/>
            <a:ext cx="8229600" cy="1143000"/>
          </a:xfrm>
        </p:spPr>
        <p:txBody>
          <a:bodyPr/>
          <a:lstStyle/>
          <a:p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عزيزي الطالب: اختر </a:t>
            </a:r>
            <a:r>
              <a:rPr lang="ar-SA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الإجابة الصحيحة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/>
              <a:t>58-19=(38, 39, 40 ,41)                                </a:t>
            </a:r>
          </a:p>
          <a:p>
            <a:r>
              <a:rPr lang="ar-SA" dirty="0"/>
              <a:t>72-37=(33, 34, 35, 36)                                </a:t>
            </a:r>
          </a:p>
          <a:p>
            <a:r>
              <a:rPr lang="ar-SA" dirty="0"/>
              <a:t>28-19=(8, 9, 10, 11)                                    </a:t>
            </a:r>
          </a:p>
          <a:p>
            <a:r>
              <a:rPr lang="ar-SA" dirty="0" smtClean="0"/>
              <a:t>54-45=(7, 9, 11, 13)                                    </a:t>
            </a:r>
            <a:endParaRPr lang="ar-A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643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 mod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705" y="274638"/>
            <a:ext cx="8229600" cy="1143000"/>
          </a:xfrm>
        </p:spPr>
        <p:txBody>
          <a:bodyPr/>
          <a:lstStyle/>
          <a:p>
            <a:r>
              <a:rPr lang="ar-SA" dirty="0"/>
              <a:t>تنويه هام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723" y="1106906"/>
            <a:ext cx="7924492" cy="371128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ar-AE" dirty="0"/>
          </a:p>
          <a:p>
            <a:pPr marL="0" indent="0">
              <a:buNone/>
            </a:pPr>
            <a:r>
              <a:rPr lang="en-US" dirty="0" smtClean="0"/>
              <a:t>                               </a:t>
            </a:r>
            <a:endParaRPr lang="ar-AE" dirty="0" smtClean="0"/>
          </a:p>
          <a:p>
            <a:r>
              <a:rPr lang="en-US" dirty="0" smtClean="0"/>
              <a:t>                                               </a:t>
            </a:r>
            <a:r>
              <a:rPr lang="ar-AE" dirty="0" smtClean="0"/>
              <a:t>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عزيزي الطالب: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                            ارجو حل التمرين الموجود في الملف المرفق مع الفيديو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عزيزي ولي امر الطالب :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</a:t>
            </a: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ارجو متابعة التلميذ في حل التمرين                                            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  </a:t>
            </a:r>
            <a:endParaRPr lang="ar-SA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       </a:t>
            </a:r>
          </a:p>
          <a:p>
            <a:pPr marL="0" indent="0">
              <a:buNone/>
            </a:pP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أتمنى لكم النجاح والتوفيق                        والسلام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عليكم ورحمة الله </a:t>
            </a: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وبركاته                       </a:t>
            </a:r>
          </a:p>
          <a:p>
            <a:pPr marL="0" indent="0">
              <a:buNone/>
            </a:pP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دمتم </a:t>
            </a:r>
            <a:r>
              <a:rPr lang="ar-SA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بخير                                                                  </a:t>
            </a:r>
            <a:r>
              <a:rPr lang="en-US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endParaRPr lang="ar-A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673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 mod="1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1.1|0.9|0.7|4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8.7|7.1|1.7|3.2|6.2|6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488</TotalTime>
  <Words>152</Words>
  <Application>Microsoft Office PowerPoint</Application>
  <PresentationFormat>عرض على الشاشة (3:4)‏</PresentationFormat>
  <Paragraphs>51</Paragraphs>
  <Slides>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12" baseType="lpstr">
      <vt:lpstr>Arabic Typesetting</vt:lpstr>
      <vt:lpstr>Arial</vt:lpstr>
      <vt:lpstr>Calibri</vt:lpstr>
      <vt:lpstr>Pristina</vt:lpstr>
      <vt:lpstr>Sakkal Majalla</vt:lpstr>
      <vt:lpstr>Times New Roman</vt:lpstr>
      <vt:lpstr>school</vt:lpstr>
      <vt:lpstr>الدرس السابع: اطرح عددين بمنزليين</vt:lpstr>
      <vt:lpstr>الفصل الثامن         الدرس السابع</vt:lpstr>
      <vt:lpstr>طرح عددين بمنزلتين </vt:lpstr>
      <vt:lpstr>عزيزي الطالب: اختر الإجابة الصحيحة</vt:lpstr>
      <vt:lpstr>تنويه هام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محمد سليمان</cp:lastModifiedBy>
  <cp:revision>54</cp:revision>
  <dcterms:created xsi:type="dcterms:W3CDTF">2020-05-02T02:36:07Z</dcterms:created>
  <dcterms:modified xsi:type="dcterms:W3CDTF">2020-05-17T20:26:20Z</dcterms:modified>
</cp:coreProperties>
</file>