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dialshahod@gmail.com" initials="f" lastIdx="1" clrIdx="0">
    <p:extLst>
      <p:ext uri="{19B8F6BF-5375-455C-9EA6-DF929625EA0E}">
        <p15:presenceInfo xmlns:p15="http://schemas.microsoft.com/office/powerpoint/2012/main" userId="0df55a54db14b58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نمط ذو نسُق 2 - تميي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1032" y="4109322"/>
            <a:ext cx="4385374" cy="2206636"/>
          </a:xfrm>
        </p:spPr>
        <p:txBody>
          <a:bodyPr>
            <a:noAutofit/>
          </a:bodyPr>
          <a:lstStyle/>
          <a:p>
            <a:r>
              <a:rPr lang="ar-SA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الصّف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الثالث </a:t>
            </a:r>
            <a:b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لغة عربيّة </a:t>
            </a:r>
            <a:b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28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تدريبٌ لغويٌّ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320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F5168A27-CCC3-4C8A-85FA-199D65211CD3}"/>
              </a:ext>
            </a:extLst>
          </p:cNvPr>
          <p:cNvSpPr/>
          <p:nvPr/>
        </p:nvSpPr>
        <p:spPr>
          <a:xfrm>
            <a:off x="2871898" y="5566660"/>
            <a:ext cx="14205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ألفاظ العدد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C7E46997-94FB-4DBB-9054-5FD078BFAC2D}"/>
              </a:ext>
            </a:extLst>
          </p:cNvPr>
          <p:cNvSpPr/>
          <p:nvPr/>
        </p:nvSpPr>
        <p:spPr>
          <a:xfrm>
            <a:off x="4314786" y="5474327"/>
            <a:ext cx="15376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</a:t>
            </a:r>
            <a:r>
              <a:rPr lang="ar-SA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عنصر نائب للمحتوى 139">
            <a:extLst>
              <a:ext uri="{FF2B5EF4-FFF2-40B4-BE49-F238E27FC236}">
                <a16:creationId xmlns:a16="http://schemas.microsoft.com/office/drawing/2014/main" id="{28C77ACF-0E8B-42B8-A949-F3C6CA5AB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4594" y="1598185"/>
            <a:ext cx="6249971" cy="629851"/>
          </a:xfrm>
          <a:prstGeom prst="rect">
            <a:avLst/>
          </a:prstGeom>
        </p:spPr>
      </p:pic>
      <p:sp>
        <p:nvSpPr>
          <p:cNvPr id="5" name="مستطيل: زوايا مستديرة 3">
            <a:extLst>
              <a:ext uri="{FF2B5EF4-FFF2-40B4-BE49-F238E27FC236}">
                <a16:creationId xmlns:a16="http://schemas.microsoft.com/office/drawing/2014/main" id="{CAA8E64E-170B-4F21-B4F7-AD1D39792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0724" y="623455"/>
            <a:ext cx="3233794" cy="97473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1B861"/>
              </a:gs>
              <a:gs pos="50000">
                <a:srgbClr val="6FB242"/>
              </a:gs>
              <a:gs pos="100000">
                <a:srgbClr val="61A235"/>
              </a:gs>
            </a:gsLst>
            <a:lin ang="5400000"/>
          </a:gradFill>
          <a:ln w="635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ar-SA" altLang="ar-SA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altLang="ar-SA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مخرجات </a:t>
            </a:r>
            <a:r>
              <a:rPr kumimoji="0" lang="ar-SA" altLang="ar-SA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التعلّم </a:t>
            </a:r>
            <a:endParaRPr kumimoji="0" lang="en-US" altLang="ar-SA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ar-S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1492210-8B89-4D53-9FF1-DDE131232D18}"/>
              </a:ext>
            </a:extLst>
          </p:cNvPr>
          <p:cNvSpPr/>
          <p:nvPr/>
        </p:nvSpPr>
        <p:spPr>
          <a:xfrm>
            <a:off x="1564849" y="2228034"/>
            <a:ext cx="5731497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ar-KW" sz="28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	أن تقرأ  الأمثلة قراءة سليمة معبّرة</a:t>
            </a: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ar-KW" sz="28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	أن تكتب العدد بمكانه المناسب .</a:t>
            </a: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ar-KW" sz="28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	أن تصيغ جملاً وفق نمطٍ مُعطى .  </a:t>
            </a: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ar-KW" sz="28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	أن توظّف ألفاظ العدد في جُملٍ مفيدة  .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F1F9883-F59F-4EF7-916A-F0D8DEEB3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029" y="846138"/>
            <a:ext cx="6803726" cy="749873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1177626C-BF07-452B-B44F-3B35C6CBD864}"/>
              </a:ext>
            </a:extLst>
          </p:cNvPr>
          <p:cNvSpPr/>
          <p:nvPr/>
        </p:nvSpPr>
        <p:spPr>
          <a:xfrm>
            <a:off x="7216611" y="2505670"/>
            <a:ext cx="288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EDC51F1-46C6-4961-A297-B3F61A1226A8}"/>
              </a:ext>
            </a:extLst>
          </p:cNvPr>
          <p:cNvSpPr/>
          <p:nvPr/>
        </p:nvSpPr>
        <p:spPr>
          <a:xfrm>
            <a:off x="1378632" y="1596011"/>
            <a:ext cx="72105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اقرأ الأعدادَ الآتية : </a:t>
            </a:r>
            <a:r>
              <a:rPr lang="ar-SA" sz="32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سبعةٌ – واحدٌ  - أربعون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1D96FB9C-3B3F-4FA0-892B-509ADB23EFB1}"/>
              </a:ext>
            </a:extLst>
          </p:cNvPr>
          <p:cNvSpPr/>
          <p:nvPr/>
        </p:nvSpPr>
        <p:spPr>
          <a:xfrm>
            <a:off x="5089687" y="2180786"/>
            <a:ext cx="28296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اكتب الأعدادَ الآتيةَ :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A73B669C-24B3-4EBB-9C0D-124469331840}"/>
              </a:ext>
            </a:extLst>
          </p:cNvPr>
          <p:cNvSpPr/>
          <p:nvPr/>
        </p:nvSpPr>
        <p:spPr>
          <a:xfrm>
            <a:off x="6042306" y="2764683"/>
            <a:ext cx="129988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8 : </a:t>
            </a:r>
          </a:p>
          <a:p>
            <a:pPr algn="ctr"/>
            <a:r>
              <a:rPr lang="ar-SA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50 : </a:t>
            </a:r>
          </a:p>
          <a:p>
            <a:pPr algn="ctr"/>
            <a:r>
              <a:rPr lang="ar-SA" sz="4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27: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19CBE475-F6D3-4734-B93D-7DBA46F92ED0}"/>
              </a:ext>
            </a:extLst>
          </p:cNvPr>
          <p:cNvSpPr/>
          <p:nvPr/>
        </p:nvSpPr>
        <p:spPr>
          <a:xfrm>
            <a:off x="4746252" y="2764683"/>
            <a:ext cx="11817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ثمانية 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3C666D46-15E1-4D65-B102-B796312EAB00}"/>
              </a:ext>
            </a:extLst>
          </p:cNvPr>
          <p:cNvSpPr/>
          <p:nvPr/>
        </p:nvSpPr>
        <p:spPr>
          <a:xfrm>
            <a:off x="4643112" y="3474272"/>
            <a:ext cx="13420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خمسون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94A4CA58-E66C-4CF1-90E7-DB750A28E366}"/>
              </a:ext>
            </a:extLst>
          </p:cNvPr>
          <p:cNvSpPr/>
          <p:nvPr/>
        </p:nvSpPr>
        <p:spPr>
          <a:xfrm>
            <a:off x="3815141" y="4239907"/>
            <a:ext cx="23374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سبعةٌ وعشرون 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>
            <a:extLst>
              <a:ext uri="{FF2B5EF4-FFF2-40B4-BE49-F238E27FC236}">
                <a16:creationId xmlns:a16="http://schemas.microsoft.com/office/drawing/2014/main" id="{8B38B7C8-76A1-413D-B95D-E4005CB3977E}"/>
              </a:ext>
            </a:extLst>
          </p:cNvPr>
          <p:cNvSpPr/>
          <p:nvPr/>
        </p:nvSpPr>
        <p:spPr>
          <a:xfrm>
            <a:off x="2714920" y="1000506"/>
            <a:ext cx="45814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Y" sz="2800" b="1" dirty="0">
                <a:solidFill>
                  <a:srgbClr val="C00000"/>
                </a:solidFill>
              </a:rPr>
              <a:t>اقرأ الجُمل الآتية  مُشيراً إلى العددِ  :</a:t>
            </a:r>
          </a:p>
        </p:txBody>
      </p:sp>
      <p:sp>
        <p:nvSpPr>
          <p:cNvPr id="22" name="مخطط انسيابي: محطة طرفية 21">
            <a:extLst>
              <a:ext uri="{FF2B5EF4-FFF2-40B4-BE49-F238E27FC236}">
                <a16:creationId xmlns:a16="http://schemas.microsoft.com/office/drawing/2014/main" id="{D7FD0475-3827-44E2-B77C-77F016237494}"/>
              </a:ext>
            </a:extLst>
          </p:cNvPr>
          <p:cNvSpPr/>
          <p:nvPr/>
        </p:nvSpPr>
        <p:spPr>
          <a:xfrm>
            <a:off x="518473" y="1620983"/>
            <a:ext cx="7378617" cy="2571332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400" dirty="0">
                <a:solidFill>
                  <a:srgbClr val="FF0000"/>
                </a:solidFill>
              </a:rPr>
              <a:t>1-</a:t>
            </a:r>
            <a:r>
              <a:rPr lang="ar-SA" sz="2400" dirty="0">
                <a:solidFill>
                  <a:srgbClr val="0070C0"/>
                </a:solidFill>
              </a:rPr>
              <a:t> </a:t>
            </a:r>
            <a:r>
              <a:rPr lang="ar-SY" sz="2400" dirty="0">
                <a:solidFill>
                  <a:srgbClr val="0070C0"/>
                </a:solidFill>
              </a:rPr>
              <a:t>إنّك تحتاجُ إلى مسيرِ </a:t>
            </a:r>
            <a:r>
              <a:rPr lang="ar-SA" sz="2400" dirty="0">
                <a:solidFill>
                  <a:srgbClr val="0070C0"/>
                </a:solidFill>
              </a:rPr>
              <a:t>         </a:t>
            </a:r>
            <a:r>
              <a:rPr lang="ar-SY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ساعاتٍ</a:t>
            </a:r>
            <a:r>
              <a:rPr lang="ar-SY" sz="2400" dirty="0">
                <a:solidFill>
                  <a:srgbClr val="0070C0"/>
                </a:solidFill>
              </a:rPr>
              <a:t> كي تصلَ .</a:t>
            </a:r>
            <a:endParaRPr lang="ar-SA" sz="2400" dirty="0">
              <a:solidFill>
                <a:srgbClr val="0070C0"/>
              </a:solidFill>
            </a:endParaRPr>
          </a:p>
          <a:p>
            <a:pPr algn="r"/>
            <a:endParaRPr lang="ar-SY" sz="2400" dirty="0">
              <a:solidFill>
                <a:srgbClr val="0070C0"/>
              </a:solidFill>
            </a:endParaRPr>
          </a:p>
          <a:p>
            <a:pPr algn="r"/>
            <a:r>
              <a:rPr lang="ar-SA" sz="2400" dirty="0">
                <a:solidFill>
                  <a:srgbClr val="FF0000"/>
                </a:solidFill>
              </a:rPr>
              <a:t>2-</a:t>
            </a:r>
            <a:r>
              <a:rPr lang="ar-SA" sz="2400" dirty="0">
                <a:solidFill>
                  <a:srgbClr val="0070C0"/>
                </a:solidFill>
              </a:rPr>
              <a:t> </a:t>
            </a:r>
            <a:r>
              <a:rPr lang="ar-SY" sz="2400" dirty="0">
                <a:solidFill>
                  <a:srgbClr val="0070C0"/>
                </a:solidFill>
              </a:rPr>
              <a:t>مرّتِ الأيامُ </a:t>
            </a:r>
            <a:r>
              <a:rPr lang="ar-SA" sz="2400" dirty="0">
                <a:solidFill>
                  <a:srgbClr val="0070C0"/>
                </a:solidFill>
              </a:rPr>
              <a:t> (                                         )  </a:t>
            </a:r>
            <a:r>
              <a:rPr lang="ar-SY" sz="2400" dirty="0">
                <a:solidFill>
                  <a:srgbClr val="0070C0"/>
                </a:solidFill>
              </a:rPr>
              <a:t>وأنا أنتظرُ</a:t>
            </a:r>
            <a:endParaRPr lang="ar-SA" sz="2400" dirty="0">
              <a:solidFill>
                <a:srgbClr val="0070C0"/>
              </a:solidFill>
            </a:endParaRPr>
          </a:p>
          <a:p>
            <a:pPr algn="r"/>
            <a:endParaRPr lang="ar-SA" sz="2400" dirty="0">
              <a:solidFill>
                <a:srgbClr val="0070C0"/>
              </a:solidFill>
            </a:endParaRPr>
          </a:p>
          <a:p>
            <a:pPr algn="r"/>
            <a:r>
              <a:rPr lang="ar-SY" sz="2400" dirty="0">
                <a:solidFill>
                  <a:srgbClr val="0070C0"/>
                </a:solidFill>
              </a:rPr>
              <a:t> </a:t>
            </a:r>
            <a:r>
              <a:rPr lang="ar-SA" sz="2400" dirty="0">
                <a:solidFill>
                  <a:srgbClr val="FF0000"/>
                </a:solidFill>
              </a:rPr>
              <a:t>3-</a:t>
            </a:r>
            <a:r>
              <a:rPr lang="ar-SA" sz="2400" dirty="0">
                <a:solidFill>
                  <a:srgbClr val="0070C0"/>
                </a:solidFill>
              </a:rPr>
              <a:t> </a:t>
            </a:r>
            <a:r>
              <a:rPr lang="ar-SA" sz="2400" dirty="0" smtClean="0">
                <a:solidFill>
                  <a:srgbClr val="0070C0"/>
                </a:solidFill>
              </a:rPr>
              <a:t>وبعدَ           </a:t>
            </a:r>
            <a:r>
              <a:rPr lang="ar-SA" sz="2400" dirty="0">
                <a:solidFill>
                  <a:srgbClr val="0070C0"/>
                </a:solidFill>
              </a:rPr>
              <a:t>يوماً جاءتِ الزّيارةُ .</a:t>
            </a:r>
          </a:p>
          <a:p>
            <a:pPr algn="ctr"/>
            <a:endParaRPr lang="ar-SY" sz="2400" dirty="0">
              <a:solidFill>
                <a:srgbClr val="0070C0"/>
              </a:solidFill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6AF5E61B-A314-4F0B-8E07-9C612751DC7E}"/>
              </a:ext>
            </a:extLst>
          </p:cNvPr>
          <p:cNvSpPr/>
          <p:nvPr/>
        </p:nvSpPr>
        <p:spPr>
          <a:xfrm>
            <a:off x="4233632" y="1898436"/>
            <a:ext cx="7457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ثلاثِ</a:t>
            </a:r>
            <a:endParaRPr lang="ar-SY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D6EDA33-4523-4F9B-9D07-F7677B66738E}"/>
              </a:ext>
            </a:extLst>
          </p:cNvPr>
          <p:cNvSpPr/>
          <p:nvPr/>
        </p:nvSpPr>
        <p:spPr>
          <a:xfrm>
            <a:off x="2111604" y="2525184"/>
            <a:ext cx="37424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واحدٌ , اثنان , .....وخمسةُ أيّامٍ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62C51333-9884-42F1-BF69-7CF3CD779CC2}"/>
              </a:ext>
            </a:extLst>
          </p:cNvPr>
          <p:cNvSpPr/>
          <p:nvPr/>
        </p:nvSpPr>
        <p:spPr>
          <a:xfrm>
            <a:off x="5756922" y="2920908"/>
            <a:ext cx="8389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</a:t>
            </a:r>
            <a:r>
              <a:rPr lang="ar-SA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عِشرينَ</a:t>
            </a:r>
            <a:endParaRPr lang="ar-SY" sz="2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A03A33C2-E73D-43AE-9449-AF094BD631EB}"/>
              </a:ext>
            </a:extLst>
          </p:cNvPr>
          <p:cNvSpPr/>
          <p:nvPr/>
        </p:nvSpPr>
        <p:spPr>
          <a:xfrm>
            <a:off x="6674176" y="433899"/>
            <a:ext cx="166854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تدريب: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7F328B74-8811-451B-B0A5-BD1CCF571543}"/>
              </a:ext>
            </a:extLst>
          </p:cNvPr>
          <p:cNvSpPr/>
          <p:nvPr/>
        </p:nvSpPr>
        <p:spPr>
          <a:xfrm>
            <a:off x="4520319" y="282984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229B7877-C64F-4D32-A0B9-72824F885E98}"/>
              </a:ext>
            </a:extLst>
          </p:cNvPr>
          <p:cNvSpPr/>
          <p:nvPr/>
        </p:nvSpPr>
        <p:spPr>
          <a:xfrm>
            <a:off x="942680" y="641023"/>
            <a:ext cx="603315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التّلميذ </a:t>
            </a:r>
            <a:r>
              <a:rPr lang="ar-SA" sz="24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ضع العدد في المكان المناسب من الفراغات ممّا يلي :</a:t>
            </a:r>
            <a:endParaRPr lang="ar-SA" sz="2400" b="1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0908A5EA-6732-449F-A5EB-DDABDAC89B1A}"/>
              </a:ext>
            </a:extLst>
          </p:cNvPr>
          <p:cNvSpPr/>
          <p:nvPr/>
        </p:nvSpPr>
        <p:spPr>
          <a:xfrm>
            <a:off x="6535650" y="1085960"/>
            <a:ext cx="8803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واحدٍ</a:t>
            </a:r>
            <a:endParaRPr lang="ar-SA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2A58AC0F-DAAE-487D-9BFF-81B697CA09B0}"/>
              </a:ext>
            </a:extLst>
          </p:cNvPr>
          <p:cNvSpPr/>
          <p:nvPr/>
        </p:nvSpPr>
        <p:spPr>
          <a:xfrm>
            <a:off x="5224580" y="1141785"/>
            <a:ext cx="9332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سبعةُ </a:t>
            </a:r>
            <a:endParaRPr lang="ar-SA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4049A124-5297-4D62-9407-3F2772F1E1CA}"/>
              </a:ext>
            </a:extLst>
          </p:cNvPr>
          <p:cNvSpPr/>
          <p:nvPr/>
        </p:nvSpPr>
        <p:spPr>
          <a:xfrm>
            <a:off x="4046413" y="1133094"/>
            <a:ext cx="8963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أربعةُ </a:t>
            </a:r>
            <a:endParaRPr lang="ar-SA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6BEAFD97-348D-4C45-A7BB-1B83651A60AB}"/>
              </a:ext>
            </a:extLst>
          </p:cNvPr>
          <p:cNvSpPr/>
          <p:nvPr/>
        </p:nvSpPr>
        <p:spPr>
          <a:xfrm>
            <a:off x="2436489" y="1080230"/>
            <a:ext cx="11416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ثلاثون </a:t>
            </a:r>
            <a:endParaRPr lang="ar-SA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C0273B54-ECCF-44F4-9D59-503C844A3854}"/>
              </a:ext>
            </a:extLst>
          </p:cNvPr>
          <p:cNvSpPr/>
          <p:nvPr/>
        </p:nvSpPr>
        <p:spPr>
          <a:xfrm>
            <a:off x="1284785" y="2104212"/>
            <a:ext cx="6419653" cy="1878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الشّهرُ ................... يوماً و  ................................ أسابيعَ</a:t>
            </a:r>
            <a:endParaRPr lang="en-US" sz="1600" b="1" dirty="0">
              <a:solidFill>
                <a:srgbClr val="C0000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والاسبوعُ ..................................... أيّامٍ</a:t>
            </a:r>
            <a:endParaRPr lang="en-US" sz="1600" b="1" dirty="0">
              <a:solidFill>
                <a:srgbClr val="C0000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فلو تطوّعَ كُلّ واحدٍ منّا بيومٍ ............................... منْ عملهِ من أجل تحسينِ المدينةِ لصارتْ جنّةً من الجِنانِ </a:t>
            </a:r>
            <a:endParaRPr lang="en-US" sz="1600" b="1" dirty="0">
              <a:solidFill>
                <a:srgbClr val="C0000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69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0278 L 0.36806 0.1203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3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-0.02152 0.1196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417 L -0.00903 0.1881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-0.29792 0.2606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96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486</TotalTime>
  <Words>117</Words>
  <Application>Microsoft Office PowerPoint</Application>
  <PresentationFormat>On-screen Show (4:3)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Sakkal Majalla</vt:lpstr>
      <vt:lpstr>Traditional Arabic</vt:lpstr>
      <vt:lpstr>school</vt:lpstr>
      <vt:lpstr>الصّف : الثالث  المادة : لغة عربيّة  تدريبٌ لغويٌّ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ابو محمد</cp:lastModifiedBy>
  <cp:revision>69</cp:revision>
  <dcterms:created xsi:type="dcterms:W3CDTF">2020-05-02T02:36:07Z</dcterms:created>
  <dcterms:modified xsi:type="dcterms:W3CDTF">2020-05-28T07:15:18Z</dcterms:modified>
</cp:coreProperties>
</file>